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0" r:id="rId1"/>
  </p:sldMasterIdLst>
  <p:notesMasterIdLst>
    <p:notesMasterId r:id="rId11"/>
  </p:notesMasterIdLst>
  <p:handoutMasterIdLst>
    <p:handoutMasterId r:id="rId12"/>
  </p:handoutMasterIdLst>
  <p:sldIdLst>
    <p:sldId id="269" r:id="rId2"/>
    <p:sldId id="273" r:id="rId3"/>
    <p:sldId id="274" r:id="rId4"/>
    <p:sldId id="275" r:id="rId5"/>
    <p:sldId id="277" r:id="rId6"/>
    <p:sldId id="278" r:id="rId7"/>
    <p:sldId id="279" r:id="rId8"/>
    <p:sldId id="280" r:id="rId9"/>
    <p:sldId id="27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509"/>
    <a:srgbClr val="008CAC"/>
    <a:srgbClr val="77897E"/>
    <a:srgbClr val="737373"/>
    <a:srgbClr val="79463D"/>
    <a:srgbClr val="788A50"/>
    <a:srgbClr val="64987C"/>
    <a:srgbClr val="F8F8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058" autoAdjust="0"/>
  </p:normalViewPr>
  <p:slideViewPr>
    <p:cSldViewPr>
      <p:cViewPr>
        <p:scale>
          <a:sx n="74" d="100"/>
          <a:sy n="74" d="100"/>
        </p:scale>
        <p:origin x="144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73445D-D966-4E40-93AB-AE3CFC9711A9}" type="datetimeFigureOut">
              <a:rPr lang="en-GB" smtClean="0"/>
              <a:t>02/09/2015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67447-8B41-4816-BDA0-8700F1C2DD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5835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BE010-C580-46BD-8871-E2BFF533263B}" type="datetimeFigureOut">
              <a:rPr lang="en-GB" smtClean="0"/>
              <a:t>02/09/2015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D6547-B39C-4702-AF43-192FBF97A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2048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Introduce </a:t>
            </a:r>
            <a:r>
              <a:rPr lang="en-US" sz="1200" baseline="0" dirty="0" smtClean="0"/>
              <a:t> application security controls &amp; technique (reference OWASP Top 10)</a:t>
            </a:r>
          </a:p>
          <a:p>
            <a:endParaRPr lang="en-US" sz="1200" baseline="0" dirty="0" smtClean="0"/>
          </a:p>
          <a:p>
            <a:r>
              <a:rPr lang="en-US" sz="1200" dirty="0" smtClean="0"/>
              <a:t>Reference</a:t>
            </a:r>
          </a:p>
          <a:p>
            <a:r>
              <a:rPr lang="en-US" sz="1200" dirty="0" smtClean="0"/>
              <a:t>Course Text:</a:t>
            </a:r>
            <a:r>
              <a:rPr lang="en-US" sz="1200" baseline="0" dirty="0" smtClean="0"/>
              <a:t> </a:t>
            </a:r>
            <a:r>
              <a:rPr kumimoji="0" lang="en-US" sz="1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Exam Cram CompTIA Security SYO -301</a:t>
            </a:r>
            <a:r>
              <a:rPr lang="en-US" sz="1200" dirty="0" smtClean="0"/>
              <a:t>  Chapter7 , Pages</a:t>
            </a:r>
            <a:r>
              <a:rPr lang="en-US" sz="1200" baseline="0" dirty="0" smtClean="0"/>
              <a:t> 215-222</a:t>
            </a:r>
            <a:endParaRPr lang="en-US" sz="1200" dirty="0" smtClean="0"/>
          </a:p>
          <a:p>
            <a:endParaRPr lang="en-US" sz="1200" baseline="0" dirty="0" smtClean="0"/>
          </a:p>
          <a:p>
            <a:r>
              <a:rPr lang="en-US" sz="1200" dirty="0" smtClean="0"/>
              <a:t>https://www.owasp.org/index.php/Top_10_2013-Top_10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D6547-B39C-4702-AF43-192FBF97AA7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22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Introduce </a:t>
            </a:r>
            <a:r>
              <a:rPr lang="en-US" sz="1200" baseline="0" dirty="0" smtClean="0"/>
              <a:t> application security controls &amp; technique (reference OWASP Top 10)</a:t>
            </a:r>
          </a:p>
          <a:p>
            <a:endParaRPr lang="en-US" sz="1200" baseline="0" dirty="0" smtClean="0"/>
          </a:p>
          <a:p>
            <a:r>
              <a:rPr lang="en-US" sz="1200" dirty="0" smtClean="0"/>
              <a:t>Reference</a:t>
            </a:r>
          </a:p>
          <a:p>
            <a:r>
              <a:rPr lang="en-US" sz="1200" dirty="0" smtClean="0"/>
              <a:t>Course Text:</a:t>
            </a:r>
            <a:r>
              <a:rPr lang="en-US" sz="1200" baseline="0" dirty="0" smtClean="0"/>
              <a:t> </a:t>
            </a:r>
            <a:r>
              <a:rPr kumimoji="0" lang="en-US" sz="1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Exam Cram CompTIA Security SYO -301</a:t>
            </a:r>
            <a:r>
              <a:rPr lang="en-US" sz="1200" dirty="0" smtClean="0"/>
              <a:t>  Chapter7 , Pages</a:t>
            </a:r>
            <a:r>
              <a:rPr lang="en-US" sz="1200" baseline="0" dirty="0" smtClean="0"/>
              <a:t> 222-223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D6547-B39C-4702-AF43-192FBF97AA7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498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Introduce </a:t>
            </a:r>
            <a:r>
              <a:rPr lang="en-US" sz="1200" baseline="0" dirty="0" smtClean="0"/>
              <a:t> application security controls &amp; technique (reference OWASP Top 10)</a:t>
            </a:r>
          </a:p>
          <a:p>
            <a:endParaRPr lang="en-US" sz="1200" baseline="0" dirty="0" smtClean="0"/>
          </a:p>
          <a:p>
            <a:r>
              <a:rPr lang="en-US" sz="1200" dirty="0" smtClean="0"/>
              <a:t>Reference</a:t>
            </a:r>
          </a:p>
          <a:p>
            <a:r>
              <a:rPr lang="en-US" sz="1200" dirty="0" smtClean="0"/>
              <a:t>Course Text:</a:t>
            </a:r>
            <a:r>
              <a:rPr lang="en-US" sz="1200" baseline="0" dirty="0" smtClean="0"/>
              <a:t> </a:t>
            </a:r>
            <a:r>
              <a:rPr kumimoji="0" lang="en-US" sz="1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Exam Cram CompTIA Security SYO -301</a:t>
            </a:r>
            <a:r>
              <a:rPr lang="en-US" sz="1200" smtClean="0"/>
              <a:t>  Chapter7 , Pages</a:t>
            </a:r>
            <a:r>
              <a:rPr lang="en-US" sz="1200" baseline="0" smtClean="0"/>
              <a:t> 222-223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D6547-B39C-4702-AF43-192FBF97AA7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705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Explain application</a:t>
            </a:r>
            <a:r>
              <a:rPr lang="en-US" sz="1200" baseline="0" dirty="0" smtClean="0"/>
              <a:t> security (expand on geo-tagging on Facebook)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D6547-B39C-4702-AF43-192FBF97AA7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2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Explain BYOD concerns</a:t>
            </a:r>
            <a:endParaRPr lang="en-US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D6547-B39C-4702-AF43-192FBF97AA7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878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smtClean="0"/>
              <a:t>Explain BYOD concerns</a:t>
            </a:r>
            <a:endParaRPr lang="en-US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D6547-B39C-4702-AF43-192FBF97AA7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939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528816"/>
            <a:ext cx="533400" cy="35458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737373"/>
                </a:solidFill>
              </a:defRPr>
            </a:lvl1pPr>
          </a:lstStyle>
          <a:p>
            <a:fld id="{29404550-E06F-48AE-BA2A-4B9A91110D5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rgbClr val="F585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528816"/>
            <a:ext cx="533400" cy="35458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737373"/>
                </a:solidFill>
              </a:defRPr>
            </a:lvl1pPr>
          </a:lstStyle>
          <a:p>
            <a:fld id="{29404550-E06F-48AE-BA2A-4B9A91110D5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008C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7391400" y="0"/>
            <a:ext cx="1752600" cy="6570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rgbClr val="F585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rgbClr val="77897E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528816"/>
            <a:ext cx="533400" cy="35458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25000"/>
                    <a:lumOff val="75000"/>
                  </a:schemeClr>
                </a:solidFill>
              </a:defRPr>
            </a:lvl1pPr>
          </a:lstStyle>
          <a:p>
            <a:fld id="{29404550-E06F-48AE-BA2A-4B9A91110D5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76200"/>
            <a:ext cx="3235033" cy="4572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20496"/>
            <a:ext cx="4038600" cy="532790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528816"/>
            <a:ext cx="533400" cy="35458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737373"/>
                </a:solidFill>
              </a:defRPr>
            </a:lvl1pPr>
          </a:lstStyle>
          <a:p>
            <a:fld id="{29404550-E06F-48AE-BA2A-4B9A91110D5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920496"/>
            <a:ext cx="4191000" cy="532790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52400" y="3392"/>
            <a:ext cx="8229600" cy="673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899160"/>
            <a:ext cx="3931920" cy="55016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899160"/>
            <a:ext cx="3931920" cy="55016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572794" y="838200"/>
            <a:ext cx="0" cy="5562600"/>
          </a:xfrm>
          <a:prstGeom prst="line">
            <a:avLst/>
          </a:prstGeom>
          <a:ln w="19050">
            <a:solidFill>
              <a:srgbClr val="F585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528816"/>
            <a:ext cx="533400" cy="35458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737373"/>
                </a:solidFill>
              </a:defRPr>
            </a:lvl1pPr>
          </a:lstStyle>
          <a:p>
            <a:fld id="{29404550-E06F-48AE-BA2A-4B9A91110D5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528816"/>
            <a:ext cx="533400" cy="35458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737373"/>
                </a:solidFill>
              </a:defRPr>
            </a:lvl1pPr>
          </a:lstStyle>
          <a:p>
            <a:fld id="{29404550-E06F-48AE-BA2A-4B9A91110D5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528816"/>
            <a:ext cx="533400" cy="35458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737373"/>
                </a:solidFill>
              </a:defRPr>
            </a:lvl1pPr>
          </a:lstStyle>
          <a:p>
            <a:fld id="{29404550-E06F-48AE-BA2A-4B9A91110D5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152400" y="3392"/>
            <a:ext cx="8229600" cy="673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812800"/>
            <a:ext cx="2139696" cy="55571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rgbClr val="F585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528816"/>
            <a:ext cx="533400" cy="35458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737373"/>
                </a:solidFill>
              </a:defRPr>
            </a:lvl1pPr>
          </a:lstStyle>
          <a:p>
            <a:fld id="{29404550-E06F-48AE-BA2A-4B9A91110D5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52400" y="3392"/>
            <a:ext cx="8229600" cy="673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accent1">
              <a:lumMod val="20000"/>
              <a:lumOff val="80000"/>
            </a:schemeClr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528816"/>
            <a:ext cx="533400" cy="35458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737373"/>
                </a:solidFill>
              </a:defRPr>
            </a:lvl1pPr>
          </a:lstStyle>
          <a:p>
            <a:fld id="{29404550-E06F-48AE-BA2A-4B9A91110D5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52400" y="3392"/>
            <a:ext cx="8229600" cy="673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812800"/>
            <a:ext cx="2139696" cy="55571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9020"/>
            <a:ext cx="9144000" cy="70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Projects\Education\PGCC\PGCC_ITEP_Training\VSS\01 Assets\02 Graphics\GUI\PPT Template for SME\Crops\BG.pn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9192"/>
            <a:ext cx="9144000" cy="578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220786"/>
            <a:ext cx="6477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2296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28816"/>
            <a:ext cx="533400" cy="35458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737373"/>
                </a:solidFill>
              </a:defRPr>
            </a:lvl1pPr>
          </a:lstStyle>
          <a:p>
            <a:fld id="{29404550-E06F-48AE-BA2A-4B9A91110D5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3392"/>
            <a:ext cx="8229600" cy="673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7391400" y="38649"/>
            <a:ext cx="1638300" cy="598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76200"/>
            <a:ext cx="3235033" cy="457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1600" b="1" kern="1200" spc="-100" baseline="0">
          <a:solidFill>
            <a:srgbClr val="008CAC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200" kern="1200">
          <a:solidFill>
            <a:srgbClr val="737373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rgbClr val="737373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rgbClr val="737373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rgbClr val="737373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rgbClr val="737373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4550-E06F-48AE-BA2A-4B9A91110D56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600200"/>
            <a:ext cx="8153400" cy="324994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dirty="0" smtClean="0"/>
              <a:t>Course: Security+ SY0-401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Module 4: </a:t>
            </a:r>
            <a:r>
              <a:rPr lang="en-US" sz="4000" dirty="0"/>
              <a:t>Application, Data and Host Security</a:t>
            </a:r>
            <a:endParaRPr lang="en-US" sz="4000" dirty="0" smtClean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0" y="6528816"/>
            <a:ext cx="66675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4550-E06F-48AE-BA2A-4B9A91110D56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3392"/>
            <a:ext cx="5715000" cy="673100"/>
          </a:xfrm>
        </p:spPr>
        <p:txBody>
          <a:bodyPr>
            <a:normAutofit/>
          </a:bodyPr>
          <a:lstStyle/>
          <a:p>
            <a:r>
              <a:rPr lang="da-DK" sz="3200" dirty="0" smtClean="0"/>
              <a:t>Overview</a:t>
            </a:r>
            <a:endParaRPr lang="en-GB" sz="3200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90600"/>
            <a:ext cx="8388350" cy="5040737"/>
          </a:xfrm>
        </p:spPr>
        <p:txBody>
          <a:bodyPr>
            <a:noAutofit/>
          </a:bodyPr>
          <a:lstStyle/>
          <a:p>
            <a:pPr lvl="1"/>
            <a:r>
              <a:rPr lang="en-US" sz="2800" dirty="0"/>
              <a:t>Explain the importance of application security controls and techniques</a:t>
            </a:r>
          </a:p>
          <a:p>
            <a:pPr lvl="1"/>
            <a:r>
              <a:rPr lang="en-US" sz="2800" dirty="0"/>
              <a:t>Summarize mobile security concepts and </a:t>
            </a:r>
            <a:r>
              <a:rPr lang="en-US" sz="2800" dirty="0" smtClean="0"/>
              <a:t>technologies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0" y="6528816"/>
            <a:ext cx="66675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54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4550-E06F-48AE-BA2A-4B9A91110D56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3392"/>
            <a:ext cx="5715000" cy="673100"/>
          </a:xfrm>
        </p:spPr>
        <p:txBody>
          <a:bodyPr>
            <a:normAutofit/>
          </a:bodyPr>
          <a:lstStyle/>
          <a:p>
            <a:r>
              <a:rPr lang="da-DK" sz="3200" dirty="0" smtClean="0"/>
              <a:t>Application Security</a:t>
            </a:r>
            <a:endParaRPr lang="en-GB" sz="3200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337136" y="1600200"/>
            <a:ext cx="8388350" cy="3886200"/>
          </a:xfrm>
        </p:spPr>
        <p:txBody>
          <a:bodyPr>
            <a:noAutofit/>
          </a:bodyPr>
          <a:lstStyle/>
          <a:p>
            <a:r>
              <a:rPr lang="en-US" sz="2800" dirty="0"/>
              <a:t>Fuzzing </a:t>
            </a:r>
          </a:p>
          <a:p>
            <a:r>
              <a:rPr lang="en-US" sz="2800" dirty="0"/>
              <a:t>Secure coding concepts </a:t>
            </a:r>
          </a:p>
          <a:p>
            <a:pPr lvl="1"/>
            <a:r>
              <a:rPr lang="en-US" sz="2800" dirty="0"/>
              <a:t>Error and exception handling </a:t>
            </a:r>
          </a:p>
          <a:p>
            <a:pPr lvl="1"/>
            <a:r>
              <a:rPr lang="en-US" sz="2800" dirty="0"/>
              <a:t>Input validation </a:t>
            </a:r>
          </a:p>
          <a:p>
            <a:r>
              <a:rPr lang="en-US" sz="2800" dirty="0"/>
              <a:t>Cross-site scripting prevention </a:t>
            </a:r>
          </a:p>
          <a:p>
            <a:r>
              <a:rPr lang="en-US" sz="2800" dirty="0"/>
              <a:t>Cross-site Request Forgery (XSRF) prevention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060" y="685800"/>
            <a:ext cx="9126940" cy="4585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200" kern="1200">
                <a:solidFill>
                  <a:srgbClr val="737373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rgbClr val="737373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rgbClr val="737373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rgbClr val="737373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rgbClr val="737373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Application Security Controls and Techniques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0" y="6528816"/>
            <a:ext cx="66675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88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4550-E06F-48AE-BA2A-4B9A91110D56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3392"/>
            <a:ext cx="5715000" cy="673100"/>
          </a:xfrm>
        </p:spPr>
        <p:txBody>
          <a:bodyPr>
            <a:normAutofit/>
          </a:bodyPr>
          <a:lstStyle/>
          <a:p>
            <a:r>
              <a:rPr lang="da-DK" sz="3200" dirty="0" smtClean="0"/>
              <a:t>Application Security</a:t>
            </a:r>
            <a:endParaRPr lang="en-GB" sz="3200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17060" y="1566553"/>
            <a:ext cx="8388350" cy="3886200"/>
          </a:xfrm>
        </p:spPr>
        <p:txBody>
          <a:bodyPr>
            <a:noAutofit/>
          </a:bodyPr>
          <a:lstStyle/>
          <a:p>
            <a:r>
              <a:rPr lang="en-US" sz="2800" dirty="0"/>
              <a:t>Application configuration baseline (proper settings) </a:t>
            </a:r>
          </a:p>
          <a:p>
            <a:r>
              <a:rPr lang="en-US" sz="2800" dirty="0"/>
              <a:t>NoSQL databases vs. SQL databases </a:t>
            </a:r>
          </a:p>
          <a:p>
            <a:r>
              <a:rPr lang="en-US" sz="2800" dirty="0"/>
              <a:t>Server-side vs. Client-side validation </a:t>
            </a:r>
          </a:p>
          <a:p>
            <a:r>
              <a:rPr lang="en-US" sz="2800" dirty="0"/>
              <a:t>Application patch management </a:t>
            </a:r>
          </a:p>
          <a:p>
            <a:r>
              <a:rPr lang="en-US" sz="2800" dirty="0" smtClean="0"/>
              <a:t>Application </a:t>
            </a:r>
            <a:r>
              <a:rPr lang="en-US" sz="2800" dirty="0"/>
              <a:t>hardening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060" y="685800"/>
            <a:ext cx="9126940" cy="4585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200" kern="1200">
                <a:solidFill>
                  <a:srgbClr val="737373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rgbClr val="737373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rgbClr val="737373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rgbClr val="737373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rgbClr val="737373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Application Security Controls and Techniques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200400"/>
            <a:ext cx="36195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0" y="6528816"/>
            <a:ext cx="66675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75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4550-E06F-48AE-BA2A-4B9A91110D56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3392"/>
            <a:ext cx="5715000" cy="673100"/>
          </a:xfrm>
        </p:spPr>
        <p:txBody>
          <a:bodyPr>
            <a:normAutofit/>
          </a:bodyPr>
          <a:lstStyle/>
          <a:p>
            <a:r>
              <a:rPr lang="da-DK" sz="3200" dirty="0" smtClean="0"/>
              <a:t>Mobile Security</a:t>
            </a:r>
            <a:endParaRPr lang="en-GB" sz="3200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346515" y="2057400"/>
            <a:ext cx="8388350" cy="3886200"/>
          </a:xfrm>
        </p:spPr>
        <p:txBody>
          <a:bodyPr>
            <a:noAutofit/>
          </a:bodyPr>
          <a:lstStyle/>
          <a:p>
            <a:r>
              <a:rPr lang="en-US" sz="2400" dirty="0"/>
              <a:t>Device security </a:t>
            </a:r>
          </a:p>
          <a:p>
            <a:pPr lvl="1"/>
            <a:r>
              <a:rPr lang="en-US" sz="2400" dirty="0"/>
              <a:t>Full device encryption </a:t>
            </a:r>
          </a:p>
          <a:p>
            <a:pPr lvl="1"/>
            <a:r>
              <a:rPr lang="en-US" sz="2400" dirty="0"/>
              <a:t>Remote wiping </a:t>
            </a:r>
          </a:p>
          <a:p>
            <a:pPr lvl="1"/>
            <a:r>
              <a:rPr lang="en-US" sz="2400" dirty="0"/>
              <a:t>Lockout </a:t>
            </a:r>
          </a:p>
          <a:p>
            <a:pPr lvl="1"/>
            <a:r>
              <a:rPr lang="en-US" sz="2400" dirty="0"/>
              <a:t>Screen-locks </a:t>
            </a:r>
          </a:p>
          <a:p>
            <a:pPr lvl="1"/>
            <a:r>
              <a:rPr lang="en-US" sz="2400" dirty="0"/>
              <a:t>GPS </a:t>
            </a:r>
          </a:p>
          <a:p>
            <a:pPr lvl="1"/>
            <a:r>
              <a:rPr lang="en-US" sz="2400" dirty="0"/>
              <a:t>Application control </a:t>
            </a:r>
          </a:p>
          <a:p>
            <a:pPr lvl="1"/>
            <a:r>
              <a:rPr lang="en-US" sz="2400" dirty="0"/>
              <a:t>Storage segmentation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060" y="685800"/>
            <a:ext cx="9126940" cy="4585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200" kern="1200">
                <a:solidFill>
                  <a:srgbClr val="737373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rgbClr val="737373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rgbClr val="737373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rgbClr val="737373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rgbClr val="737373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Mobile </a:t>
            </a:r>
            <a:r>
              <a:rPr lang="en-US" sz="2800" dirty="0"/>
              <a:t>Security Controls and Techniques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0" y="2410673"/>
            <a:ext cx="4597400" cy="29083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0" y="6528816"/>
            <a:ext cx="66675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2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4550-E06F-48AE-BA2A-4B9A91110D56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3392"/>
            <a:ext cx="5715000" cy="673100"/>
          </a:xfrm>
        </p:spPr>
        <p:txBody>
          <a:bodyPr>
            <a:normAutofit/>
          </a:bodyPr>
          <a:lstStyle/>
          <a:p>
            <a:r>
              <a:rPr lang="da-DK" sz="3200" dirty="0" smtClean="0"/>
              <a:t>Mobile Security</a:t>
            </a:r>
            <a:endParaRPr lang="en-GB" sz="3200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369961" y="1752600"/>
            <a:ext cx="8388350" cy="3886200"/>
          </a:xfrm>
        </p:spPr>
        <p:txBody>
          <a:bodyPr>
            <a:noAutofit/>
          </a:bodyPr>
          <a:lstStyle/>
          <a:p>
            <a:r>
              <a:rPr lang="en-US" sz="2400" dirty="0"/>
              <a:t>Application security </a:t>
            </a:r>
          </a:p>
          <a:p>
            <a:pPr lvl="1"/>
            <a:r>
              <a:rPr lang="en-US" sz="2400" dirty="0"/>
              <a:t>Key management </a:t>
            </a:r>
          </a:p>
          <a:p>
            <a:pPr lvl="1"/>
            <a:r>
              <a:rPr lang="en-US" sz="2400" dirty="0"/>
              <a:t>Credential management </a:t>
            </a:r>
          </a:p>
          <a:p>
            <a:pPr lvl="1"/>
            <a:r>
              <a:rPr lang="en-US" sz="2400" dirty="0"/>
              <a:t>Authentication </a:t>
            </a:r>
          </a:p>
          <a:p>
            <a:pPr lvl="1"/>
            <a:r>
              <a:rPr lang="en-US" sz="2400" dirty="0"/>
              <a:t>Geo-tagging </a:t>
            </a:r>
          </a:p>
          <a:p>
            <a:pPr lvl="1"/>
            <a:r>
              <a:rPr lang="en-US" sz="2400" dirty="0"/>
              <a:t>Encryption </a:t>
            </a:r>
          </a:p>
          <a:p>
            <a:pPr lvl="1"/>
            <a:r>
              <a:rPr lang="en-US" sz="2400" dirty="0"/>
              <a:t>Application whitelisting </a:t>
            </a:r>
          </a:p>
          <a:p>
            <a:pPr lvl="1"/>
            <a:r>
              <a:rPr lang="en-US" sz="2400" dirty="0"/>
              <a:t>Transitive trust/authentication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060" y="685800"/>
            <a:ext cx="9126940" cy="4585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200" kern="1200">
                <a:solidFill>
                  <a:srgbClr val="737373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rgbClr val="737373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rgbClr val="737373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rgbClr val="737373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rgbClr val="737373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Mobile </a:t>
            </a:r>
            <a:r>
              <a:rPr lang="en-US" sz="2800" dirty="0"/>
              <a:t>Security Controls and Techniques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0" y="6528816"/>
            <a:ext cx="66675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5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3392"/>
            <a:ext cx="5715000" cy="673100"/>
          </a:xfrm>
        </p:spPr>
        <p:txBody>
          <a:bodyPr>
            <a:normAutofit/>
          </a:bodyPr>
          <a:lstStyle/>
          <a:p>
            <a:r>
              <a:rPr lang="da-DK" sz="3200" dirty="0" smtClean="0"/>
              <a:t>Mobile Security</a:t>
            </a:r>
            <a:endParaRPr lang="en-GB" sz="3200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369961" y="1752600"/>
            <a:ext cx="8388350" cy="3886200"/>
          </a:xfrm>
        </p:spPr>
        <p:txBody>
          <a:bodyPr>
            <a:noAutofit/>
          </a:bodyPr>
          <a:lstStyle/>
          <a:p>
            <a:r>
              <a:rPr lang="en-US" sz="2400" dirty="0"/>
              <a:t>BYOD concerns </a:t>
            </a:r>
          </a:p>
          <a:p>
            <a:pPr lvl="1"/>
            <a:r>
              <a:rPr lang="en-US" sz="2400" dirty="0"/>
              <a:t>Data ownership </a:t>
            </a:r>
          </a:p>
          <a:p>
            <a:pPr lvl="1"/>
            <a:r>
              <a:rPr lang="en-US" sz="2400" dirty="0"/>
              <a:t>Support ownership </a:t>
            </a:r>
          </a:p>
          <a:p>
            <a:pPr lvl="1"/>
            <a:r>
              <a:rPr lang="en-US" sz="2400" dirty="0"/>
              <a:t>Patch management </a:t>
            </a:r>
          </a:p>
          <a:p>
            <a:pPr lvl="1"/>
            <a:r>
              <a:rPr lang="en-US" sz="2400" dirty="0"/>
              <a:t>Antivirus management </a:t>
            </a:r>
          </a:p>
          <a:p>
            <a:pPr lvl="1"/>
            <a:r>
              <a:rPr lang="en-US" sz="2400" dirty="0"/>
              <a:t>Forensics </a:t>
            </a:r>
          </a:p>
          <a:p>
            <a:pPr lvl="1"/>
            <a:r>
              <a:rPr lang="en-US" sz="2400" dirty="0"/>
              <a:t>Privacy </a:t>
            </a:r>
          </a:p>
          <a:p>
            <a:pPr lvl="1"/>
            <a:r>
              <a:rPr lang="en-US" sz="2400" dirty="0"/>
              <a:t>On-boarding/off-boarding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4550-E06F-48AE-BA2A-4B9A91110D56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060" y="685800"/>
            <a:ext cx="9126940" cy="4585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200" kern="1200">
                <a:solidFill>
                  <a:srgbClr val="737373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rgbClr val="737373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rgbClr val="737373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rgbClr val="737373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rgbClr val="737373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Mobile </a:t>
            </a:r>
            <a:r>
              <a:rPr lang="en-US" sz="2800" dirty="0"/>
              <a:t>Security Controls and Techniques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011" y="2170673"/>
            <a:ext cx="4305300" cy="25400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0" y="6528816"/>
            <a:ext cx="66675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998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4550-E06F-48AE-BA2A-4B9A91110D56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3392"/>
            <a:ext cx="5715000" cy="673100"/>
          </a:xfrm>
        </p:spPr>
        <p:txBody>
          <a:bodyPr>
            <a:normAutofit/>
          </a:bodyPr>
          <a:lstStyle/>
          <a:p>
            <a:r>
              <a:rPr lang="da-DK" sz="3200" dirty="0" smtClean="0"/>
              <a:t>Mobile Security</a:t>
            </a:r>
            <a:endParaRPr lang="en-GB" sz="3200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369961" y="1752600"/>
            <a:ext cx="8388350" cy="3886200"/>
          </a:xfrm>
        </p:spPr>
        <p:txBody>
          <a:bodyPr>
            <a:noAutofit/>
          </a:bodyPr>
          <a:lstStyle/>
          <a:p>
            <a:r>
              <a:rPr lang="en-US" sz="2400" dirty="0"/>
              <a:t>BYOD concerns </a:t>
            </a:r>
          </a:p>
          <a:p>
            <a:pPr lvl="1"/>
            <a:r>
              <a:rPr lang="en-US" sz="2400" dirty="0"/>
              <a:t>Adherence to corporate policies </a:t>
            </a:r>
          </a:p>
          <a:p>
            <a:pPr lvl="1"/>
            <a:r>
              <a:rPr lang="en-US" sz="2400" dirty="0"/>
              <a:t>User acceptance </a:t>
            </a:r>
          </a:p>
          <a:p>
            <a:pPr lvl="1"/>
            <a:r>
              <a:rPr lang="en-US" sz="2400" dirty="0"/>
              <a:t>Architecture/infrastructure considerations </a:t>
            </a:r>
          </a:p>
          <a:p>
            <a:pPr lvl="1"/>
            <a:r>
              <a:rPr lang="en-US" sz="2400" dirty="0"/>
              <a:t>Legal concerns </a:t>
            </a:r>
          </a:p>
          <a:p>
            <a:pPr lvl="1"/>
            <a:r>
              <a:rPr lang="en-US" sz="2400" dirty="0"/>
              <a:t>Acceptable use policy </a:t>
            </a:r>
          </a:p>
          <a:p>
            <a:pPr lvl="1"/>
            <a:r>
              <a:rPr lang="en-US" sz="2400" dirty="0"/>
              <a:t>On-board camera/video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060" y="685800"/>
            <a:ext cx="9126940" cy="4585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200" kern="1200">
                <a:solidFill>
                  <a:srgbClr val="737373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rgbClr val="737373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rgbClr val="737373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rgbClr val="737373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rgbClr val="737373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Mobile </a:t>
            </a:r>
            <a:r>
              <a:rPr lang="en-US" sz="2800" dirty="0"/>
              <a:t>Security Controls and Techniques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0" y="6528816"/>
            <a:ext cx="66675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89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4550-E06F-48AE-BA2A-4B9A91110D56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0" y="6528816"/>
            <a:ext cx="66675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80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</TotalTime>
  <Words>280</Words>
  <Application>Microsoft Office PowerPoint</Application>
  <PresentationFormat>On-screen Show (4:3)</PresentationFormat>
  <Paragraphs>91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Clarity</vt:lpstr>
      <vt:lpstr>Course: Security+ SY0-401  Module 4: Application, Data and Host Security</vt:lpstr>
      <vt:lpstr>Overview</vt:lpstr>
      <vt:lpstr>Application Security</vt:lpstr>
      <vt:lpstr>Application Security</vt:lpstr>
      <vt:lpstr>Mobile Security</vt:lpstr>
      <vt:lpstr>Mobile Security</vt:lpstr>
      <vt:lpstr>Mobile Security</vt:lpstr>
      <vt:lpstr>Mobile Security</vt:lpstr>
      <vt:lpstr>Thank you</vt:lpstr>
    </vt:vector>
  </TitlesOfParts>
  <Company>TIS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Amit Waikul</dc:creator>
  <cp:lastModifiedBy>Danielle P Chisolm</cp:lastModifiedBy>
  <cp:revision>354</cp:revision>
  <dcterms:created xsi:type="dcterms:W3CDTF">2014-04-16T06:38:12Z</dcterms:created>
  <dcterms:modified xsi:type="dcterms:W3CDTF">2015-09-02T13:36:26Z</dcterms:modified>
</cp:coreProperties>
</file>