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1"/>
  </p:sldMasterIdLst>
  <p:notesMasterIdLst>
    <p:notesMasterId r:id="rId40"/>
  </p:notesMasterIdLst>
  <p:handoutMasterIdLst>
    <p:handoutMasterId r:id="rId41"/>
  </p:handoutMasterIdLst>
  <p:sldIdLst>
    <p:sldId id="256" r:id="rId2"/>
    <p:sldId id="257" r:id="rId3"/>
    <p:sldId id="259" r:id="rId4"/>
    <p:sldId id="261" r:id="rId5"/>
    <p:sldId id="273" r:id="rId6"/>
    <p:sldId id="286" r:id="rId7"/>
    <p:sldId id="262" r:id="rId8"/>
    <p:sldId id="281" r:id="rId9"/>
    <p:sldId id="264" r:id="rId10"/>
    <p:sldId id="288" r:id="rId11"/>
    <p:sldId id="287" r:id="rId12"/>
    <p:sldId id="282" r:id="rId13"/>
    <p:sldId id="266" r:id="rId14"/>
    <p:sldId id="267" r:id="rId15"/>
    <p:sldId id="272" r:id="rId16"/>
    <p:sldId id="263" r:id="rId17"/>
    <p:sldId id="268" r:id="rId18"/>
    <p:sldId id="269" r:id="rId19"/>
    <p:sldId id="280" r:id="rId20"/>
    <p:sldId id="283" r:id="rId21"/>
    <p:sldId id="274" r:id="rId22"/>
    <p:sldId id="289" r:id="rId23"/>
    <p:sldId id="275" r:id="rId24"/>
    <p:sldId id="290" r:id="rId25"/>
    <p:sldId id="291" r:id="rId26"/>
    <p:sldId id="292" r:id="rId27"/>
    <p:sldId id="294" r:id="rId28"/>
    <p:sldId id="295" r:id="rId29"/>
    <p:sldId id="296" r:id="rId30"/>
    <p:sldId id="293" r:id="rId31"/>
    <p:sldId id="276" r:id="rId32"/>
    <p:sldId id="297" r:id="rId33"/>
    <p:sldId id="298" r:id="rId34"/>
    <p:sldId id="277" r:id="rId35"/>
    <p:sldId id="299" r:id="rId36"/>
    <p:sldId id="278" r:id="rId37"/>
    <p:sldId id="300" r:id="rId38"/>
    <p:sldId id="279" r:id="rId3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441" autoAdjust="0"/>
    <p:restoredTop sz="94660"/>
  </p:normalViewPr>
  <p:slideViewPr>
    <p:cSldViewPr>
      <p:cViewPr varScale="1">
        <p:scale>
          <a:sx n="87" d="100"/>
          <a:sy n="87" d="100"/>
        </p:scale>
        <p:origin x="-426" y="-78"/>
      </p:cViewPr>
      <p:guideLst>
        <p:guide orient="horz" pos="2160"/>
        <p:guide pos="2880"/>
      </p:guideLst>
    </p:cSldViewPr>
  </p:slideViewPr>
  <p:notesTextViewPr>
    <p:cViewPr>
      <p:scale>
        <a:sx n="100" d="100"/>
        <a:sy n="100" d="100"/>
      </p:scale>
      <p:origin x="0" y="0"/>
    </p:cViewPr>
  </p:notesTextViewPr>
  <p:sorterViewPr>
    <p:cViewPr>
      <p:scale>
        <a:sx n="75" d="100"/>
        <a:sy n="75"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DA7DE02-0C48-4A25-9772-DEE6E9B6AD18}" type="datetimeFigureOut">
              <a:rPr lang="en-US" smtClean="0"/>
              <a:pPr/>
              <a:t>9/16/2014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F3395E8-C9A2-4961-8527-61893EACB299}" type="slidenum">
              <a:rPr lang="en-US" smtClean="0"/>
              <a:pPr/>
              <a:t>‹#›</a:t>
            </a:fld>
            <a:endParaRPr lang="en-US"/>
          </a:p>
        </p:txBody>
      </p:sp>
    </p:spTree>
    <p:extLst>
      <p:ext uri="{BB962C8B-B14F-4D97-AF65-F5344CB8AC3E}">
        <p14:creationId xmlns:p14="http://schemas.microsoft.com/office/powerpoint/2010/main" val="420381396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B3BF5B4-2B7F-4EC3-9A77-F8A87CD8B636}" type="datetimeFigureOut">
              <a:rPr lang="en-US" smtClean="0"/>
              <a:pPr/>
              <a:t>9/16/2014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06E02F6-DAE8-46A3-9C05-EAE8D9AC24BB}" type="slidenum">
              <a:rPr lang="en-US" smtClean="0"/>
              <a:pPr/>
              <a:t>‹#›</a:t>
            </a:fld>
            <a:endParaRPr lang="en-US"/>
          </a:p>
        </p:txBody>
      </p:sp>
    </p:spTree>
    <p:extLst>
      <p:ext uri="{BB962C8B-B14F-4D97-AF65-F5344CB8AC3E}">
        <p14:creationId xmlns:p14="http://schemas.microsoft.com/office/powerpoint/2010/main" val="30760395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06E02F6-DAE8-46A3-9C05-EAE8D9AC24BB}" type="slidenum">
              <a:rPr lang="en-US" smtClean="0"/>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5"/>
          <p:cNvSpPr>
            <a:spLocks noGrp="1" noChangeArrowheads="1"/>
          </p:cNvSpPr>
          <p:nvPr>
            <p:ph type="sldNum" sz="quarter" idx="5"/>
          </p:nvPr>
        </p:nvSpPr>
        <p:spPr>
          <a:ln/>
        </p:spPr>
        <p:txBody>
          <a:bodyPr/>
          <a:lstStyle/>
          <a:p>
            <a:fld id="{AA1E98BC-4BC1-40B7-992F-448A5B141D3B}" type="slidenum">
              <a:rPr lang="en-US"/>
              <a:pPr/>
              <a:t>3</a:t>
            </a:fld>
            <a:endParaRPr lang="en-US"/>
          </a:p>
        </p:txBody>
      </p:sp>
      <p:sp>
        <p:nvSpPr>
          <p:cNvPr id="74754" name="Rectangle 2"/>
          <p:cNvSpPr>
            <a:spLocks noGrp="1" noRot="1" noChangeAspect="1" noChangeArrowheads="1" noTextEdit="1"/>
          </p:cNvSpPr>
          <p:nvPr>
            <p:ph type="sldImg"/>
          </p:nvPr>
        </p:nvSpPr>
        <p:spPr>
          <a:ln/>
        </p:spPr>
      </p:sp>
      <p:sp>
        <p:nvSpPr>
          <p:cNvPr id="74755" name="Rectangle 3"/>
          <p:cNvSpPr>
            <a:spLocks noGrp="1" noChangeArrowheads="1"/>
          </p:cNvSpPr>
          <p:nvPr>
            <p:ph type="body" idx="1"/>
          </p:nvPr>
        </p:nvSpPr>
        <p:spPr/>
        <p:txBody>
          <a:bodyPr/>
          <a:lstStyle/>
          <a:p>
            <a:r>
              <a:rPr lang="en-US" dirty="0"/>
              <a:t>29 CFR 1910.1200</a:t>
            </a:r>
          </a:p>
          <a:p>
            <a:endParaRPr lang="en-US" dirty="0"/>
          </a:p>
          <a:p>
            <a:r>
              <a:rPr lang="en-US" dirty="0"/>
              <a:t>The Hazard Communication (</a:t>
            </a:r>
            <a:r>
              <a:rPr lang="en-US" dirty="0" err="1"/>
              <a:t>HazCom</a:t>
            </a:r>
            <a:r>
              <a:rPr lang="en-US" dirty="0"/>
              <a:t>) standard establishes uniform requirements to make sure that the hazards of all chemicals imported into, produced, or used in U.S. workplaces are evaluated, and that this hazard information is transmitted to affected employers and exposed employees.</a:t>
            </a:r>
          </a:p>
          <a:p>
            <a:endParaRPr lang="en-US" dirty="0"/>
          </a:p>
          <a:p>
            <a:r>
              <a:rPr lang="en-US" dirty="0"/>
              <a:t>The </a:t>
            </a:r>
            <a:r>
              <a:rPr lang="en-US" dirty="0" err="1"/>
              <a:t>HazCom</a:t>
            </a:r>
            <a:r>
              <a:rPr lang="en-US" dirty="0"/>
              <a:t> standard is different from other OSHA health rules because it covers all hazardous chemicals.  The rule also incorporates a “downstream flow of information,” which means that producers of chemicals have the primary responsibility for generating and disseminating information, whereas users of chemicals must obtain the information and transmit it to their employees.</a:t>
            </a: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hyperlink" Target="http://www.alpenabiorefinery.com/index.html" TargetMode="External"/><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http://www.alpenabiorefinery.com/images/logo.png" TargetMode="External"/><Relationship Id="rId4"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hyperlink" Target="http://www.alpenabiorefinery.com/index.html" TargetMode="External"/><Relationship Id="rId2" Type="http://schemas.openxmlformats.org/officeDocument/2006/relationships/image" Target="../media/image4.png"/><Relationship Id="rId1" Type="http://schemas.openxmlformats.org/officeDocument/2006/relationships/slideMaster" Target="../slideMasters/slideMaster1.xml"/><Relationship Id="rId5" Type="http://schemas.openxmlformats.org/officeDocument/2006/relationships/image" Target="http://www.alpenabiorefinery.com/images/logo.png" TargetMode="External"/><Relationship Id="rId4" Type="http://schemas.openxmlformats.org/officeDocument/2006/relationships/image" Target="../media/image2.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9" name="Picture 8" descr="Fresh title.png"/>
          <p:cNvPicPr>
            <a:picLocks noChangeAspect="1"/>
          </p:cNvPicPr>
          <p:nvPr/>
        </p:nvPicPr>
        <p:blipFill>
          <a:blip r:embed="rId2" cstate="print"/>
          <a:srcRect b="39770"/>
          <a:stretch>
            <a:fillRect/>
          </a:stretch>
        </p:blipFill>
        <p:spPr>
          <a:xfrm>
            <a:off x="377" y="1566826"/>
            <a:ext cx="9143245" cy="2243174"/>
          </a:xfrm>
          <a:prstGeom prst="rect">
            <a:avLst/>
          </a:prstGeom>
        </p:spPr>
      </p:pic>
      <p:sp>
        <p:nvSpPr>
          <p:cNvPr id="2" name="Title 1"/>
          <p:cNvSpPr>
            <a:spLocks noGrp="1"/>
          </p:cNvSpPr>
          <p:nvPr>
            <p:ph type="ctrTitle"/>
          </p:nvPr>
        </p:nvSpPr>
        <p:spPr>
          <a:xfrm>
            <a:off x="685800" y="1134035"/>
            <a:ext cx="7772400" cy="1470025"/>
          </a:xfrm>
        </p:spPr>
        <p:txBody>
          <a:bodyPr anchor="b" anchorCtr="0">
            <a:noAutofit/>
          </a:bodyPr>
          <a:lstStyle>
            <a:lvl1pPr>
              <a:defRPr sz="6000"/>
            </a:lvl1pPr>
          </a:lstStyle>
          <a:p>
            <a:r>
              <a:rPr lang="en-US" smtClean="0"/>
              <a:t>Click to edit Master title style</a:t>
            </a:r>
            <a:endParaRPr/>
          </a:p>
        </p:txBody>
      </p:sp>
      <p:sp>
        <p:nvSpPr>
          <p:cNvPr id="3" name="Subtitle 2"/>
          <p:cNvSpPr>
            <a:spLocks noGrp="1"/>
          </p:cNvSpPr>
          <p:nvPr>
            <p:ph type="subTitle" idx="1"/>
          </p:nvPr>
        </p:nvSpPr>
        <p:spPr>
          <a:xfrm>
            <a:off x="685800" y="4114800"/>
            <a:ext cx="5257800" cy="1371600"/>
          </a:xfrm>
        </p:spPr>
        <p:txBody>
          <a:bodyPr anchor="t" anchorCtr="0">
            <a:normAutofit/>
          </a:bodyPr>
          <a:lstStyle>
            <a:lvl1pPr marL="0" indent="0" algn="l">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a:xfrm>
            <a:off x="6324600" y="6288741"/>
            <a:ext cx="1981200" cy="365125"/>
          </a:xfrm>
          <a:prstGeom prst="rect">
            <a:avLst/>
          </a:prstGeom>
        </p:spPr>
        <p:txBody>
          <a:bodyPr/>
          <a:lstStyle>
            <a:lvl1pPr algn="r">
              <a:defRPr/>
            </a:lvl1pPr>
          </a:lstStyle>
          <a:p>
            <a:endParaRPr lang="en-US"/>
          </a:p>
        </p:txBody>
      </p:sp>
      <p:sp>
        <p:nvSpPr>
          <p:cNvPr id="6" name="Slide Number Placeholder 5"/>
          <p:cNvSpPr>
            <a:spLocks noGrp="1"/>
          </p:cNvSpPr>
          <p:nvPr>
            <p:ph type="sldNum" sz="quarter" idx="12"/>
          </p:nvPr>
        </p:nvSpPr>
        <p:spPr>
          <a:xfrm>
            <a:off x="8382000" y="6288741"/>
            <a:ext cx="685800" cy="365125"/>
          </a:xfrm>
        </p:spPr>
        <p:txBody>
          <a:bodyPr/>
          <a:lstStyle>
            <a:lvl1pPr>
              <a:defRPr sz="1100" b="1" kern="1200">
                <a:solidFill>
                  <a:schemeClr val="tx1">
                    <a:tint val="75000"/>
                  </a:schemeClr>
                </a:solidFill>
                <a:latin typeface="+mn-lt"/>
                <a:ea typeface="+mn-ea"/>
                <a:cs typeface="+mn-cs"/>
              </a:defRPr>
            </a:lvl1pPr>
          </a:lstStyle>
          <a:p>
            <a:fld id="{5E70F810-056E-4B23-B13E-1B15C995C81C}" type="slidenum">
              <a:rPr lang="en-US" smtClean="0"/>
              <a:pPr/>
              <a:t>‹#›</a:t>
            </a:fld>
            <a:endParaRPr lang="en-US"/>
          </a:p>
        </p:txBody>
      </p:sp>
      <p:pic>
        <p:nvPicPr>
          <p:cNvPr id="10" name="Picture 9" descr="Fresh title.png"/>
          <p:cNvPicPr>
            <a:picLocks noChangeAspect="1"/>
          </p:cNvPicPr>
          <p:nvPr/>
        </p:nvPicPr>
        <p:blipFill>
          <a:blip r:embed="rId2" cstate="print"/>
          <a:srcRect t="33632" b="59388"/>
          <a:stretch>
            <a:fillRect/>
          </a:stretch>
        </p:blipFill>
        <p:spPr>
          <a:xfrm>
            <a:off x="0" y="6598024"/>
            <a:ext cx="9143245" cy="259976"/>
          </a:xfrm>
          <a:prstGeom prst="rect">
            <a:avLst/>
          </a:prstGeom>
        </p:spPr>
      </p:pic>
      <p:pic>
        <p:nvPicPr>
          <p:cNvPr id="11" name="Picture 10" descr="Alpena Biorefinery">
            <a:hlinkClick r:id="rId3" tooltip="&quot;Alpena Biorefinery&quot;"/>
          </p:cNvPr>
          <p:cNvPicPr/>
          <p:nvPr userDrawn="1"/>
        </p:nvPicPr>
        <p:blipFill>
          <a:blip r:embed="rId4" r:link="rId5" cstate="print"/>
          <a:srcRect/>
          <a:stretch>
            <a:fillRect/>
          </a:stretch>
        </p:blipFill>
        <p:spPr bwMode="auto">
          <a:xfrm>
            <a:off x="228600" y="5943600"/>
            <a:ext cx="2438400" cy="914400"/>
          </a:xfrm>
          <a:prstGeom prst="rect">
            <a:avLst/>
          </a:prstGeom>
          <a:noFill/>
          <a:ln w="9525">
            <a:noFill/>
            <a:miter lim="800000"/>
            <a:headEnd/>
            <a:tailEnd/>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Footer Placeholder 4"/>
          <p:cNvSpPr>
            <a:spLocks noGrp="1"/>
          </p:cNvSpPr>
          <p:nvPr>
            <p:ph type="ftr" sz="quarter" idx="11"/>
          </p:nvPr>
        </p:nvSpPr>
        <p:spPr/>
        <p:txBody>
          <a:bodyPr/>
          <a:lstStyle/>
          <a:p>
            <a:r>
              <a:rPr lang="en-US" smtClean="0"/>
              <a:t>Employee Safety Training 2012</a:t>
            </a:r>
            <a:endParaRPr lang="en-US"/>
          </a:p>
        </p:txBody>
      </p:sp>
      <p:sp>
        <p:nvSpPr>
          <p:cNvPr id="6" name="Slide Number Placeholder 5"/>
          <p:cNvSpPr>
            <a:spLocks noGrp="1"/>
          </p:cNvSpPr>
          <p:nvPr>
            <p:ph type="sldNum" sz="quarter" idx="12"/>
          </p:nvPr>
        </p:nvSpPr>
        <p:spPr/>
        <p:txBody>
          <a:bodyPr/>
          <a:lstStyle/>
          <a:p>
            <a:fld id="{5E70F810-056E-4B23-B13E-1B15C995C81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5600" y="1600200"/>
            <a:ext cx="1752600" cy="4525963"/>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990600" y="1600200"/>
            <a:ext cx="5257800" cy="45259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Footer Placeholder 4"/>
          <p:cNvSpPr>
            <a:spLocks noGrp="1"/>
          </p:cNvSpPr>
          <p:nvPr>
            <p:ph type="ftr" sz="quarter" idx="11"/>
          </p:nvPr>
        </p:nvSpPr>
        <p:spPr/>
        <p:txBody>
          <a:bodyPr/>
          <a:lstStyle/>
          <a:p>
            <a:r>
              <a:rPr lang="en-US" smtClean="0"/>
              <a:t>Employee Safety Training 2012</a:t>
            </a:r>
            <a:endParaRPr lang="en-US"/>
          </a:p>
        </p:txBody>
      </p:sp>
      <p:sp>
        <p:nvSpPr>
          <p:cNvPr id="6" name="Slide Number Placeholder 5"/>
          <p:cNvSpPr>
            <a:spLocks noGrp="1"/>
          </p:cNvSpPr>
          <p:nvPr>
            <p:ph type="sldNum" sz="quarter" idx="12"/>
          </p:nvPr>
        </p:nvSpPr>
        <p:spPr/>
        <p:txBody>
          <a:bodyPr/>
          <a:lstStyle/>
          <a:p>
            <a:fld id="{5E70F810-056E-4B23-B13E-1B15C995C81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dirty="0"/>
          </a:p>
        </p:txBody>
      </p:sp>
      <p:sp>
        <p:nvSpPr>
          <p:cNvPr id="5" name="Footer Placeholder 4"/>
          <p:cNvSpPr>
            <a:spLocks noGrp="1"/>
          </p:cNvSpPr>
          <p:nvPr>
            <p:ph type="ftr" sz="quarter" idx="11"/>
          </p:nvPr>
        </p:nvSpPr>
        <p:spPr/>
        <p:txBody>
          <a:bodyPr/>
          <a:lstStyle/>
          <a:p>
            <a:r>
              <a:rPr lang="en-US" smtClean="0"/>
              <a:t>Employee Safety Training 2012</a:t>
            </a:r>
            <a:endParaRPr lang="en-US"/>
          </a:p>
        </p:txBody>
      </p:sp>
      <p:sp>
        <p:nvSpPr>
          <p:cNvPr id="6" name="Slide Number Placeholder 5"/>
          <p:cNvSpPr>
            <a:spLocks noGrp="1"/>
          </p:cNvSpPr>
          <p:nvPr>
            <p:ph type="sldNum" sz="quarter" idx="12"/>
          </p:nvPr>
        </p:nvSpPr>
        <p:spPr/>
        <p:txBody>
          <a:bodyPr/>
          <a:lstStyle/>
          <a:p>
            <a:fld id="{5E70F810-056E-4B23-B13E-1B15C995C81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9" name="Picture 8" descr="Fresh section.png"/>
          <p:cNvPicPr>
            <a:picLocks noChangeAspect="1"/>
          </p:cNvPicPr>
          <p:nvPr userDrawn="1"/>
        </p:nvPicPr>
        <p:blipFill>
          <a:blip r:embed="rId2" cstate="print"/>
          <a:stretch>
            <a:fillRect/>
          </a:stretch>
        </p:blipFill>
        <p:spPr>
          <a:xfrm>
            <a:off x="755" y="3767583"/>
            <a:ext cx="9143245" cy="3090417"/>
          </a:xfrm>
          <a:prstGeom prst="rect">
            <a:avLst/>
          </a:prstGeom>
        </p:spPr>
      </p:pic>
      <p:sp>
        <p:nvSpPr>
          <p:cNvPr id="2" name="Title 1"/>
          <p:cNvSpPr>
            <a:spLocks noGrp="1"/>
          </p:cNvSpPr>
          <p:nvPr>
            <p:ph type="title"/>
          </p:nvPr>
        </p:nvSpPr>
        <p:spPr>
          <a:xfrm>
            <a:off x="672353" y="2819400"/>
            <a:ext cx="7772400" cy="1828800"/>
          </a:xfrm>
        </p:spPr>
        <p:txBody>
          <a:bodyPr vert="horz" lIns="91440" tIns="45720" rIns="91440" bIns="45720" rtlCol="0" anchor="b" anchorCtr="0">
            <a:noAutofit/>
          </a:bodyPr>
          <a:lstStyle>
            <a:lvl1pPr algn="l" defTabSz="914400" rtl="0" eaLnBrk="1" latinLnBrk="0" hangingPunct="1">
              <a:spcBef>
                <a:spcPct val="0"/>
              </a:spcBef>
              <a:buNone/>
              <a:defRPr sz="6000" b="1" kern="1200">
                <a:solidFill>
                  <a:schemeClr val="tx1">
                    <a:alpha val="90000"/>
                  </a:schemeClr>
                </a:solidFill>
                <a:effectLst>
                  <a:innerShdw blurRad="38100">
                    <a:schemeClr val="tx1">
                      <a:lumMod val="85000"/>
                    </a:schemeClr>
                  </a:innerShdw>
                </a:effectLst>
                <a:latin typeface="+mj-lt"/>
                <a:ea typeface="+mj-ea"/>
                <a:cs typeface="+mj-cs"/>
              </a:defRPr>
            </a:lvl1pPr>
          </a:lstStyle>
          <a:p>
            <a:r>
              <a:rPr lang="en-US" smtClean="0"/>
              <a:t>Click to edit Master title style</a:t>
            </a:r>
            <a:endParaRPr/>
          </a:p>
        </p:txBody>
      </p:sp>
      <p:sp>
        <p:nvSpPr>
          <p:cNvPr id="3" name="Text Placeholder 2"/>
          <p:cNvSpPr>
            <a:spLocks noGrp="1"/>
          </p:cNvSpPr>
          <p:nvPr>
            <p:ph type="body" idx="1"/>
          </p:nvPr>
        </p:nvSpPr>
        <p:spPr>
          <a:xfrm>
            <a:off x="672353" y="5257800"/>
            <a:ext cx="7772400" cy="685800"/>
          </a:xfrm>
        </p:spPr>
        <p:txBody>
          <a:bodyPr vert="horz" lIns="91440" tIns="45720" rIns="91440" bIns="45720" rtlCol="0" anchor="t" anchorCtr="0">
            <a:normAutofit/>
          </a:bodyPr>
          <a:lstStyle>
            <a:lvl1pPr marL="0" indent="0" algn="l" defTabSz="914400" rtl="0" eaLnBrk="1" latinLnBrk="0" hangingPunct="1">
              <a:spcBef>
                <a:spcPts val="0"/>
              </a:spcBef>
              <a:buFont typeface="Wingdings" pitchFamily="2" charset="2"/>
              <a:buNone/>
              <a:defRPr sz="1600" b="0" kern="1200">
                <a:solidFill>
                  <a:schemeClr val="tx1"/>
                </a:solidFill>
                <a:effectLst/>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5" name="Footer Placeholder 4"/>
          <p:cNvSpPr>
            <a:spLocks noGrp="1"/>
          </p:cNvSpPr>
          <p:nvPr>
            <p:ph type="ftr" sz="quarter" idx="11"/>
          </p:nvPr>
        </p:nvSpPr>
        <p:spPr>
          <a:xfrm>
            <a:off x="3621024" y="6553200"/>
            <a:ext cx="2895600" cy="231013"/>
          </a:xfrm>
        </p:spPr>
        <p:txBody>
          <a:bodyPr/>
          <a:lstStyle>
            <a:lvl1pPr algn="ctr">
              <a:defRPr/>
            </a:lvl1pPr>
          </a:lstStyle>
          <a:p>
            <a:r>
              <a:rPr lang="en-US" smtClean="0"/>
              <a:t>Employee Safety Training 2012</a:t>
            </a:r>
            <a:endParaRPr lang="en-US"/>
          </a:p>
        </p:txBody>
      </p:sp>
      <p:sp>
        <p:nvSpPr>
          <p:cNvPr id="6" name="Slide Number Placeholder 5"/>
          <p:cNvSpPr>
            <a:spLocks noGrp="1"/>
          </p:cNvSpPr>
          <p:nvPr>
            <p:ph type="sldNum" sz="quarter" idx="12"/>
          </p:nvPr>
        </p:nvSpPr>
        <p:spPr>
          <a:xfrm>
            <a:off x="7758953" y="6553200"/>
            <a:ext cx="685800" cy="231013"/>
          </a:xfrm>
        </p:spPr>
        <p:txBody>
          <a:bodyPr/>
          <a:lstStyle/>
          <a:p>
            <a:fld id="{5E70F810-056E-4B23-B13E-1B15C995C81C}" type="slidenum">
              <a:rPr lang="en-US" smtClean="0"/>
              <a:pPr/>
              <a:t>‹#›</a:t>
            </a:fld>
            <a:endParaRPr lang="en-US"/>
          </a:p>
        </p:txBody>
      </p:sp>
      <p:pic>
        <p:nvPicPr>
          <p:cNvPr id="8" name="Picture 7" descr="Alpena Biorefinery">
            <a:hlinkClick r:id="rId3" tooltip="&quot;Alpena Biorefinery&quot;"/>
          </p:cNvPr>
          <p:cNvPicPr/>
          <p:nvPr userDrawn="1"/>
        </p:nvPicPr>
        <p:blipFill>
          <a:blip r:embed="rId4" r:link="rId5" cstate="print"/>
          <a:srcRect/>
          <a:stretch>
            <a:fillRect/>
          </a:stretch>
        </p:blipFill>
        <p:spPr bwMode="auto">
          <a:xfrm>
            <a:off x="228600" y="5943600"/>
            <a:ext cx="2438400" cy="914400"/>
          </a:xfrm>
          <a:prstGeom prst="rect">
            <a:avLst/>
          </a:prstGeom>
          <a:noFill/>
          <a:ln w="9525">
            <a:noFill/>
            <a:miter lim="800000"/>
            <a:headEnd/>
            <a:tailEnd/>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963706" y="2070100"/>
            <a:ext cx="3429000" cy="3738563"/>
          </a:xfrm>
        </p:spPr>
        <p:txBody>
          <a:bodyPr>
            <a:normAutofit/>
          </a:bodyPr>
          <a:lstStyle>
            <a:lvl1pPr>
              <a:defRPr sz="1600"/>
            </a:lvl1pPr>
            <a:lvl2pPr>
              <a:defRPr sz="16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4760259" y="2070100"/>
            <a:ext cx="3429000" cy="3738563"/>
          </a:xfrm>
        </p:spPr>
        <p:txBody>
          <a:bodyPr>
            <a:normAutofit/>
          </a:bodyPr>
          <a:lstStyle>
            <a:lvl1pPr>
              <a:defRPr sz="1600"/>
            </a:lvl1pPr>
            <a:lvl2pPr>
              <a:defRPr sz="16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6" name="Footer Placeholder 5"/>
          <p:cNvSpPr>
            <a:spLocks noGrp="1"/>
          </p:cNvSpPr>
          <p:nvPr>
            <p:ph type="ftr" sz="quarter" idx="11"/>
          </p:nvPr>
        </p:nvSpPr>
        <p:spPr/>
        <p:txBody>
          <a:bodyPr/>
          <a:lstStyle/>
          <a:p>
            <a:r>
              <a:rPr lang="en-US" smtClean="0"/>
              <a:t>Employee Safety Training 2012</a:t>
            </a:r>
            <a:endParaRPr lang="en-US"/>
          </a:p>
        </p:txBody>
      </p:sp>
      <p:sp>
        <p:nvSpPr>
          <p:cNvPr id="7" name="Slide Number Placeholder 6"/>
          <p:cNvSpPr>
            <a:spLocks noGrp="1"/>
          </p:cNvSpPr>
          <p:nvPr>
            <p:ph type="sldNum" sz="quarter" idx="12"/>
          </p:nvPr>
        </p:nvSpPr>
        <p:spPr/>
        <p:txBody>
          <a:bodyPr/>
          <a:lstStyle/>
          <a:p>
            <a:fld id="{5E70F810-056E-4B23-B13E-1B15C995C81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p:nvPr/>
        </p:nvSpPr>
        <p:spPr>
          <a:xfrm>
            <a:off x="4675094" y="1842247"/>
            <a:ext cx="3505200" cy="3962400"/>
          </a:xfrm>
          <a:prstGeom prst="rect">
            <a:avLst/>
          </a:prstGeom>
          <a:solidFill>
            <a:srgbClr val="FFFFFF">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5" name="Text Placeholder 4"/>
          <p:cNvSpPr>
            <a:spLocks noGrp="1"/>
          </p:cNvSpPr>
          <p:nvPr>
            <p:ph type="body" sz="quarter" idx="3"/>
          </p:nvPr>
        </p:nvSpPr>
        <p:spPr>
          <a:xfrm>
            <a:off x="4715435" y="1809750"/>
            <a:ext cx="3429000" cy="639762"/>
          </a:xfrm>
          <a:noFill/>
        </p:spPr>
        <p:txBody>
          <a:bodyPr vert="horz" lIns="91440" tIns="91440" rIns="91440" bIns="91440" rtlCol="0" anchor="ctr" anchorCtr="0">
            <a:noAutofit/>
          </a:bodyPr>
          <a:lstStyle>
            <a:lvl1pPr marL="0" indent="0" algn="l" defTabSz="914400" rtl="0" eaLnBrk="1" latinLnBrk="0" hangingPunct="1">
              <a:spcBef>
                <a:spcPct val="0"/>
              </a:spcBef>
              <a:buNone/>
              <a:defRPr sz="2200" b="1" kern="1200">
                <a:solidFill>
                  <a:schemeClr val="tx1">
                    <a:alpha val="90000"/>
                  </a:schemeClr>
                </a:solidFill>
                <a:effectLst>
                  <a:innerShdw blurRad="38100">
                    <a:schemeClr val="tx1">
                      <a:lumMod val="85000"/>
                    </a:schemeClr>
                  </a:innerShdw>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Rectangle 9"/>
          <p:cNvSpPr/>
          <p:nvPr/>
        </p:nvSpPr>
        <p:spPr>
          <a:xfrm>
            <a:off x="990600" y="1842247"/>
            <a:ext cx="3505200" cy="3962400"/>
          </a:xfrm>
          <a:prstGeom prst="rect">
            <a:avLst/>
          </a:prstGeom>
          <a:solidFill>
            <a:srgbClr val="FFFFFF">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1017494" y="1809750"/>
            <a:ext cx="3429000" cy="639762"/>
          </a:xfrm>
          <a:noFill/>
        </p:spPr>
        <p:txBody>
          <a:bodyPr vert="horz" lIns="91440" tIns="91440" rIns="91440" bIns="91440" rtlCol="0" anchor="ctr" anchorCtr="0">
            <a:noAutofit/>
          </a:bodyPr>
          <a:lstStyle>
            <a:lvl1pPr marL="0" indent="0" algn="l" defTabSz="914400" rtl="0" eaLnBrk="1" latinLnBrk="0" hangingPunct="1">
              <a:spcBef>
                <a:spcPct val="0"/>
              </a:spcBef>
              <a:buNone/>
              <a:defRPr sz="2200" b="1" kern="1200">
                <a:solidFill>
                  <a:schemeClr val="tx1">
                    <a:alpha val="90000"/>
                  </a:schemeClr>
                </a:solidFill>
                <a:effectLst>
                  <a:innerShdw blurRad="38100">
                    <a:schemeClr val="tx1">
                      <a:lumMod val="85000"/>
                    </a:schemeClr>
                  </a:innerShdw>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0"/>
              </a:spcBef>
              <a:buFont typeface="Wingdings" pitchFamily="2" charset="2"/>
              <a:buNone/>
            </a:pPr>
            <a:r>
              <a:rPr lang="en-US" smtClean="0"/>
              <a:t>Click to edit Master text styles</a:t>
            </a:r>
          </a:p>
        </p:txBody>
      </p:sp>
      <p:sp>
        <p:nvSpPr>
          <p:cNvPr id="4" name="Content Placeholder 3"/>
          <p:cNvSpPr>
            <a:spLocks noGrp="1"/>
          </p:cNvSpPr>
          <p:nvPr>
            <p:ph sz="half" idx="2"/>
          </p:nvPr>
        </p:nvSpPr>
        <p:spPr>
          <a:xfrm>
            <a:off x="1017494" y="2590800"/>
            <a:ext cx="3429000" cy="3217863"/>
          </a:xfrm>
        </p:spPr>
        <p:txBody>
          <a:bodyPr>
            <a:normAutofit/>
          </a:bodyPr>
          <a:lstStyle>
            <a:lvl1pPr>
              <a:defRPr sz="16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6" name="Content Placeholder 5"/>
          <p:cNvSpPr>
            <a:spLocks noGrp="1"/>
          </p:cNvSpPr>
          <p:nvPr>
            <p:ph sz="quarter" idx="4"/>
          </p:nvPr>
        </p:nvSpPr>
        <p:spPr>
          <a:xfrm>
            <a:off x="4715435" y="2590800"/>
            <a:ext cx="3429000" cy="3217863"/>
          </a:xfrm>
        </p:spPr>
        <p:txBody>
          <a:bodyPr>
            <a:normAutofit/>
          </a:bodyPr>
          <a:lstStyle>
            <a:lvl1pPr>
              <a:defRPr sz="16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8" name="Footer Placeholder 7"/>
          <p:cNvSpPr>
            <a:spLocks noGrp="1"/>
          </p:cNvSpPr>
          <p:nvPr>
            <p:ph type="ftr" sz="quarter" idx="11"/>
          </p:nvPr>
        </p:nvSpPr>
        <p:spPr/>
        <p:txBody>
          <a:bodyPr/>
          <a:lstStyle/>
          <a:p>
            <a:r>
              <a:rPr lang="en-US" smtClean="0"/>
              <a:t>Employee Safety Training 2012</a:t>
            </a:r>
            <a:endParaRPr lang="en-US"/>
          </a:p>
        </p:txBody>
      </p:sp>
      <p:sp>
        <p:nvSpPr>
          <p:cNvPr id="9" name="Slide Number Placeholder 8"/>
          <p:cNvSpPr>
            <a:spLocks noGrp="1"/>
          </p:cNvSpPr>
          <p:nvPr>
            <p:ph type="sldNum" sz="quarter" idx="12"/>
          </p:nvPr>
        </p:nvSpPr>
        <p:spPr/>
        <p:txBody>
          <a:bodyPr/>
          <a:lstStyle/>
          <a:p>
            <a:fld id="{5E70F810-056E-4B23-B13E-1B15C995C81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4" name="Footer Placeholder 3"/>
          <p:cNvSpPr>
            <a:spLocks noGrp="1"/>
          </p:cNvSpPr>
          <p:nvPr>
            <p:ph type="ftr" sz="quarter" idx="11"/>
          </p:nvPr>
        </p:nvSpPr>
        <p:spPr/>
        <p:txBody>
          <a:bodyPr/>
          <a:lstStyle/>
          <a:p>
            <a:r>
              <a:rPr lang="en-US" smtClean="0"/>
              <a:t>Employee Safety Training 2012</a:t>
            </a:r>
            <a:endParaRPr lang="en-US"/>
          </a:p>
        </p:txBody>
      </p:sp>
      <p:sp>
        <p:nvSpPr>
          <p:cNvPr id="5" name="Slide Number Placeholder 4"/>
          <p:cNvSpPr>
            <a:spLocks noGrp="1"/>
          </p:cNvSpPr>
          <p:nvPr>
            <p:ph type="sldNum" sz="quarter" idx="12"/>
          </p:nvPr>
        </p:nvSpPr>
        <p:spPr/>
        <p:txBody>
          <a:bodyPr/>
          <a:lstStyle/>
          <a:p>
            <a:fld id="{5E70F810-056E-4B23-B13E-1B15C995C81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Blank">
    <p:bg>
      <p:bgRef idx="1002">
        <a:schemeClr val="bg2"/>
      </p:bgRef>
    </p:bg>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smtClean="0"/>
              <a:t>Employee Safety Training 2012</a:t>
            </a:r>
            <a:endParaRPr lang="en-US"/>
          </a:p>
        </p:txBody>
      </p:sp>
      <p:sp>
        <p:nvSpPr>
          <p:cNvPr id="4" name="Slide Number Placeholder 3"/>
          <p:cNvSpPr>
            <a:spLocks noGrp="1"/>
          </p:cNvSpPr>
          <p:nvPr>
            <p:ph type="sldNum" sz="quarter" idx="12"/>
          </p:nvPr>
        </p:nvSpPr>
        <p:spPr/>
        <p:txBody>
          <a:bodyPr/>
          <a:lstStyle/>
          <a:p>
            <a:fld id="{5E70F810-056E-4B23-B13E-1B15C995C81C}" type="slidenum">
              <a:rPr lang="en-US" smtClean="0"/>
              <a:pPr/>
              <a:t>‹#›</a:t>
            </a:fld>
            <a:endParaRPr lang="en-US"/>
          </a:p>
        </p:txBody>
      </p:sp>
      <p:sp>
        <p:nvSpPr>
          <p:cNvPr id="5" name="Title 4"/>
          <p:cNvSpPr>
            <a:spLocks noGrp="1"/>
          </p:cNvSpPr>
          <p:nvPr>
            <p:ph type="title"/>
          </p:nvPr>
        </p:nvSpPr>
        <p:spPr/>
        <p:txBody>
          <a:bodyPr/>
          <a:lstStyle/>
          <a:p>
            <a:r>
              <a:rPr lang="en-US" dirty="0" smtClean="0"/>
              <a:t>Click to edit Master 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52500" y="4498848"/>
            <a:ext cx="7223760" cy="868680"/>
          </a:xfrm>
        </p:spPr>
        <p:txBody>
          <a:bodyPr vert="horz" lIns="91440" tIns="45720" rIns="91440" bIns="45720" rtlCol="0" anchor="b" anchorCtr="0">
            <a:noAutofit/>
          </a:bodyPr>
          <a:lstStyle>
            <a:lvl1pPr algn="l" defTabSz="914400" rtl="0" eaLnBrk="1" latinLnBrk="0" hangingPunct="1">
              <a:spcBef>
                <a:spcPct val="0"/>
              </a:spcBef>
              <a:buNone/>
              <a:defRPr sz="4400" b="1" kern="1200">
                <a:solidFill>
                  <a:schemeClr val="tx1">
                    <a:alpha val="90000"/>
                  </a:schemeClr>
                </a:solidFill>
                <a:effectLst>
                  <a:innerShdw blurRad="38100">
                    <a:schemeClr val="tx1">
                      <a:lumMod val="85000"/>
                    </a:schemeClr>
                  </a:innerShdw>
                </a:effectLst>
                <a:latin typeface="+mj-lt"/>
                <a:ea typeface="+mj-ea"/>
                <a:cs typeface="+mj-cs"/>
              </a:defRPr>
            </a:lvl1pPr>
          </a:lstStyle>
          <a:p>
            <a:r>
              <a:rPr lang="en-US" smtClean="0"/>
              <a:t>Click to edit Master title style</a:t>
            </a:r>
            <a:endParaRPr/>
          </a:p>
        </p:txBody>
      </p:sp>
      <p:sp>
        <p:nvSpPr>
          <p:cNvPr id="3" name="Content Placeholder 2"/>
          <p:cNvSpPr>
            <a:spLocks noGrp="1"/>
          </p:cNvSpPr>
          <p:nvPr>
            <p:ph idx="1"/>
          </p:nvPr>
        </p:nvSpPr>
        <p:spPr>
          <a:xfrm>
            <a:off x="952500" y="1673352"/>
            <a:ext cx="7223760" cy="2587752"/>
          </a:xfrm>
        </p:spPr>
        <p:txBody>
          <a:bodyPr>
            <a:normAutofit/>
          </a:bodyPr>
          <a:lstStyle>
            <a:lvl1pPr>
              <a:defRPr sz="2000"/>
            </a:lvl1pPr>
            <a:lvl2pPr>
              <a:defRPr sz="1800"/>
            </a:lvl2pPr>
            <a:lvl3pPr>
              <a:defRPr sz="1600"/>
            </a:lvl3pPr>
            <a:lvl4pPr>
              <a:defRPr sz="16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952500" y="5367528"/>
            <a:ext cx="7223760" cy="804672"/>
          </a:xfrm>
        </p:spPr>
        <p:txBody>
          <a:bodyPr vert="horz" lIns="91440" tIns="45720" rIns="91440" bIns="45720" rtlCol="0">
            <a:normAutofit/>
          </a:bodyPr>
          <a:lstStyle>
            <a:lvl1pPr marL="0" indent="0">
              <a:buNone/>
              <a:defRPr sz="1600" b="0" kern="1200">
                <a:solidFill>
                  <a:schemeClr val="tx1"/>
                </a:solidFill>
                <a:effectLst/>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spcBef>
                <a:spcPts val="1800"/>
              </a:spcBef>
              <a:buFont typeface="Wingdings" pitchFamily="2" charset="2"/>
              <a:buNone/>
            </a:pPr>
            <a:r>
              <a:rPr lang="en-US" smtClean="0"/>
              <a:t>Click to edit Master text styles</a:t>
            </a:r>
          </a:p>
        </p:txBody>
      </p:sp>
      <p:sp>
        <p:nvSpPr>
          <p:cNvPr id="6" name="Footer Placeholder 5"/>
          <p:cNvSpPr>
            <a:spLocks noGrp="1"/>
          </p:cNvSpPr>
          <p:nvPr>
            <p:ph type="ftr" sz="quarter" idx="11"/>
          </p:nvPr>
        </p:nvSpPr>
        <p:spPr/>
        <p:txBody>
          <a:bodyPr/>
          <a:lstStyle/>
          <a:p>
            <a:r>
              <a:rPr lang="en-US" smtClean="0"/>
              <a:t>Employee Safety Training 2012</a:t>
            </a:r>
            <a:endParaRPr lang="en-US"/>
          </a:p>
        </p:txBody>
      </p:sp>
      <p:sp>
        <p:nvSpPr>
          <p:cNvPr id="7" name="Slide Number Placeholder 6"/>
          <p:cNvSpPr>
            <a:spLocks noGrp="1"/>
          </p:cNvSpPr>
          <p:nvPr>
            <p:ph type="sldNum" sz="quarter" idx="12"/>
          </p:nvPr>
        </p:nvSpPr>
        <p:spPr/>
        <p:txBody>
          <a:bodyPr/>
          <a:lstStyle/>
          <a:p>
            <a:fld id="{5E70F810-056E-4B23-B13E-1B15C995C81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52500" y="4495800"/>
            <a:ext cx="7219950" cy="871538"/>
          </a:xfrm>
        </p:spPr>
        <p:txBody>
          <a:bodyPr vert="horz" lIns="91440" tIns="45720" rIns="91440" bIns="45720" rtlCol="0" anchor="b" anchorCtr="0">
            <a:noAutofit/>
          </a:bodyPr>
          <a:lstStyle>
            <a:lvl1pPr algn="l" defTabSz="914400" rtl="0" eaLnBrk="1" latinLnBrk="0" hangingPunct="1">
              <a:spcBef>
                <a:spcPct val="0"/>
              </a:spcBef>
              <a:buNone/>
              <a:defRPr sz="4400" b="1" kern="1200">
                <a:solidFill>
                  <a:schemeClr val="tx1">
                    <a:alpha val="90000"/>
                  </a:schemeClr>
                </a:solidFill>
                <a:effectLst>
                  <a:innerShdw blurRad="38100">
                    <a:schemeClr val="tx1">
                      <a:lumMod val="85000"/>
                    </a:schemeClr>
                  </a:innerShdw>
                </a:effectLst>
                <a:latin typeface="+mj-lt"/>
                <a:ea typeface="+mj-ea"/>
                <a:cs typeface="+mj-cs"/>
              </a:defRPr>
            </a:lvl1pPr>
          </a:lstStyle>
          <a:p>
            <a:r>
              <a:rPr lang="en-US" smtClean="0"/>
              <a:t>Click to edit Master title style</a:t>
            </a:r>
            <a:endParaRPr/>
          </a:p>
        </p:txBody>
      </p:sp>
      <p:sp>
        <p:nvSpPr>
          <p:cNvPr id="3" name="Picture Placeholder 2"/>
          <p:cNvSpPr>
            <a:spLocks noGrp="1"/>
          </p:cNvSpPr>
          <p:nvPr>
            <p:ph type="pic" idx="1"/>
          </p:nvPr>
        </p:nvSpPr>
        <p:spPr>
          <a:xfrm>
            <a:off x="952500" y="1676400"/>
            <a:ext cx="7219950" cy="2590800"/>
          </a:xfrm>
          <a:ln w="127000">
            <a:solidFill>
              <a:srgbClr val="FFFFFF">
                <a:alpha val="10000"/>
              </a:srgbClr>
            </a:solidFill>
            <a:miter lim="800000"/>
          </a:ln>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4" name="Text Placeholder 3"/>
          <p:cNvSpPr>
            <a:spLocks noGrp="1"/>
          </p:cNvSpPr>
          <p:nvPr>
            <p:ph type="body" sz="half" idx="2"/>
          </p:nvPr>
        </p:nvSpPr>
        <p:spPr>
          <a:xfrm>
            <a:off x="952500" y="5367338"/>
            <a:ext cx="7223760" cy="804862"/>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Footer Placeholder 5"/>
          <p:cNvSpPr>
            <a:spLocks noGrp="1"/>
          </p:cNvSpPr>
          <p:nvPr>
            <p:ph type="ftr" sz="quarter" idx="11"/>
          </p:nvPr>
        </p:nvSpPr>
        <p:spPr/>
        <p:txBody>
          <a:bodyPr/>
          <a:lstStyle/>
          <a:p>
            <a:r>
              <a:rPr lang="en-US" smtClean="0"/>
              <a:t>Employee Safety Training 2012</a:t>
            </a:r>
            <a:endParaRPr lang="en-US"/>
          </a:p>
        </p:txBody>
      </p:sp>
      <p:sp>
        <p:nvSpPr>
          <p:cNvPr id="7" name="Slide Number Placeholder 6"/>
          <p:cNvSpPr>
            <a:spLocks noGrp="1"/>
          </p:cNvSpPr>
          <p:nvPr>
            <p:ph type="sldNum" sz="quarter" idx="12"/>
          </p:nvPr>
        </p:nvSpPr>
        <p:spPr/>
        <p:txBody>
          <a:bodyPr/>
          <a:lstStyle/>
          <a:p>
            <a:fld id="{5E70F810-056E-4B23-B13E-1B15C995C81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http://www.alpenabiorefinery.com/images/logo.png" TargetMode="Externa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hyperlink" Target="http://www.alpenabiorefinery.com/index.html"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pic>
        <p:nvPicPr>
          <p:cNvPr id="8" name="Picture 7" descr="Fresh Master.png"/>
          <p:cNvPicPr>
            <a:picLocks noChangeAspect="1"/>
          </p:cNvPicPr>
          <p:nvPr/>
        </p:nvPicPr>
        <p:blipFill>
          <a:blip r:embed="rId13" cstate="print"/>
          <a:stretch>
            <a:fillRect/>
          </a:stretch>
        </p:blipFill>
        <p:spPr>
          <a:xfrm>
            <a:off x="377" y="283"/>
            <a:ext cx="9143245" cy="6857434"/>
          </a:xfrm>
          <a:prstGeom prst="rect">
            <a:avLst/>
          </a:prstGeom>
        </p:spPr>
      </p:pic>
      <p:sp>
        <p:nvSpPr>
          <p:cNvPr id="2" name="Title Placeholder 1"/>
          <p:cNvSpPr>
            <a:spLocks noGrp="1"/>
          </p:cNvSpPr>
          <p:nvPr>
            <p:ph type="title"/>
          </p:nvPr>
        </p:nvSpPr>
        <p:spPr>
          <a:xfrm>
            <a:off x="672353" y="188259"/>
            <a:ext cx="7799294" cy="1461247"/>
          </a:xfrm>
          <a:prstGeom prst="rect">
            <a:avLst/>
          </a:prstGeom>
        </p:spPr>
        <p:txBody>
          <a:bodyPr vert="horz" lIns="91440" tIns="45720" rIns="91440" bIns="45720" rtlCol="0" anchor="b" anchorCtr="0">
            <a:noAutofit/>
          </a:bodyPr>
          <a:lstStyle/>
          <a:p>
            <a:r>
              <a:rPr lang="en-US" dirty="0" smtClean="0"/>
              <a:t>Click to edit Master title style</a:t>
            </a:r>
            <a:endParaRPr dirty="0"/>
          </a:p>
        </p:txBody>
      </p:sp>
      <p:sp>
        <p:nvSpPr>
          <p:cNvPr id="3" name="Text Placeholder 2"/>
          <p:cNvSpPr>
            <a:spLocks noGrp="1"/>
          </p:cNvSpPr>
          <p:nvPr>
            <p:ph type="body" idx="1"/>
          </p:nvPr>
        </p:nvSpPr>
        <p:spPr>
          <a:xfrm>
            <a:off x="952500" y="2057401"/>
            <a:ext cx="7239000" cy="3733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Footer Placeholder 4"/>
          <p:cNvSpPr>
            <a:spLocks noGrp="1"/>
          </p:cNvSpPr>
          <p:nvPr>
            <p:ph type="ftr" sz="quarter" idx="3"/>
          </p:nvPr>
        </p:nvSpPr>
        <p:spPr>
          <a:xfrm>
            <a:off x="3124200" y="6553200"/>
            <a:ext cx="2895600" cy="228600"/>
          </a:xfrm>
          <a:prstGeom prst="rect">
            <a:avLst/>
          </a:prstGeom>
        </p:spPr>
        <p:txBody>
          <a:bodyPr vert="horz" lIns="91440" tIns="45720" rIns="91440" bIns="45720" rtlCol="0" anchor="ctr"/>
          <a:lstStyle>
            <a:lvl1pPr algn="ctr">
              <a:defRPr sz="1100" b="1">
                <a:solidFill>
                  <a:schemeClr val="tx1">
                    <a:tint val="75000"/>
                  </a:schemeClr>
                </a:solidFill>
              </a:defRPr>
            </a:lvl1pPr>
          </a:lstStyle>
          <a:p>
            <a:r>
              <a:rPr lang="en-US" smtClean="0"/>
              <a:t>Employee Safety Training 2012</a:t>
            </a:r>
            <a:endParaRPr lang="en-US"/>
          </a:p>
        </p:txBody>
      </p:sp>
      <p:sp>
        <p:nvSpPr>
          <p:cNvPr id="6" name="Slide Number Placeholder 5"/>
          <p:cNvSpPr>
            <a:spLocks noGrp="1"/>
          </p:cNvSpPr>
          <p:nvPr>
            <p:ph type="sldNum" sz="quarter" idx="4"/>
          </p:nvPr>
        </p:nvSpPr>
        <p:spPr>
          <a:xfrm>
            <a:off x="7277100" y="6553200"/>
            <a:ext cx="914400" cy="228600"/>
          </a:xfrm>
          <a:prstGeom prst="rect">
            <a:avLst/>
          </a:prstGeom>
        </p:spPr>
        <p:txBody>
          <a:bodyPr vert="horz" lIns="91440" tIns="45720" rIns="91440" bIns="45720" rtlCol="0" anchor="ctr"/>
          <a:lstStyle>
            <a:lvl1pPr algn="r">
              <a:defRPr sz="1100" b="1">
                <a:solidFill>
                  <a:schemeClr val="tx1">
                    <a:tint val="75000"/>
                  </a:schemeClr>
                </a:solidFill>
              </a:defRPr>
            </a:lvl1pPr>
          </a:lstStyle>
          <a:p>
            <a:fld id="{5E70F810-056E-4B23-B13E-1B15C995C81C}" type="slidenum">
              <a:rPr lang="en-US" smtClean="0"/>
              <a:pPr/>
              <a:t>‹#›</a:t>
            </a:fld>
            <a:endParaRPr lang="en-US"/>
          </a:p>
        </p:txBody>
      </p:sp>
      <p:pic>
        <p:nvPicPr>
          <p:cNvPr id="9" name="Picture 8" descr="Alpena Biorefinery">
            <a:hlinkClick r:id="rId14" tooltip="&quot;Alpena Biorefinery&quot;"/>
          </p:cNvPr>
          <p:cNvPicPr/>
          <p:nvPr userDrawn="1"/>
        </p:nvPicPr>
        <p:blipFill>
          <a:blip r:embed="rId15" r:link="rId16" cstate="print"/>
          <a:srcRect/>
          <a:stretch>
            <a:fillRect/>
          </a:stretch>
        </p:blipFill>
        <p:spPr bwMode="auto">
          <a:xfrm>
            <a:off x="228600" y="5943600"/>
            <a:ext cx="2438400" cy="914400"/>
          </a:xfrm>
          <a:prstGeom prst="rect">
            <a:avLst/>
          </a:prstGeom>
          <a:noFill/>
          <a:ln w="9525">
            <a:noFill/>
            <a:miter lim="800000"/>
            <a:headEnd/>
            <a:tailEnd/>
          </a:ln>
        </p:spPr>
      </p:pic>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dt="0"/>
  <p:txStyles>
    <p:titleStyle>
      <a:lvl1pPr algn="l" defTabSz="914400" rtl="0" eaLnBrk="1" latinLnBrk="0" hangingPunct="1">
        <a:spcBef>
          <a:spcPct val="0"/>
        </a:spcBef>
        <a:buNone/>
        <a:defRPr sz="5400" b="0" i="0" kern="1200" baseline="0">
          <a:solidFill>
            <a:schemeClr val="tx1">
              <a:alpha val="90000"/>
            </a:schemeClr>
          </a:solidFill>
          <a:effectLst>
            <a:innerShdw blurRad="38100">
              <a:schemeClr val="tx1">
                <a:lumMod val="85000"/>
              </a:schemeClr>
            </a:innerShdw>
          </a:effectLst>
          <a:latin typeface="+mj-lt"/>
          <a:ea typeface="+mj-ea"/>
          <a:cs typeface="+mj-cs"/>
        </a:defRPr>
      </a:lvl1pPr>
    </p:titleStyle>
    <p:bodyStyle>
      <a:lvl1pPr marL="342900" indent="-342900" algn="l" defTabSz="914400" rtl="0" eaLnBrk="1" latinLnBrk="0" hangingPunct="1">
        <a:spcBef>
          <a:spcPts val="1800"/>
        </a:spcBef>
        <a:buFont typeface="Wingdings" pitchFamily="2" charset="2"/>
        <a:buChar char=""/>
        <a:defRPr sz="2000" b="0" kern="1200">
          <a:solidFill>
            <a:schemeClr val="tx1"/>
          </a:solidFill>
          <a:effectLst/>
          <a:latin typeface="+mn-lt"/>
          <a:ea typeface="+mn-ea"/>
          <a:cs typeface="+mn-cs"/>
        </a:defRPr>
      </a:lvl1pPr>
      <a:lvl2pPr marL="742950" indent="-285750" algn="l" defTabSz="914400" rtl="0" eaLnBrk="1" latinLnBrk="0" hangingPunct="1">
        <a:spcBef>
          <a:spcPts val="1800"/>
        </a:spcBef>
        <a:buFont typeface="Wingdings" pitchFamily="2" charset="2"/>
        <a:buChar char=""/>
        <a:defRPr sz="1800" b="0" kern="1200">
          <a:solidFill>
            <a:schemeClr val="tx1"/>
          </a:solidFill>
          <a:effectLst/>
          <a:latin typeface="+mn-lt"/>
          <a:ea typeface="+mn-ea"/>
          <a:cs typeface="+mn-cs"/>
        </a:defRPr>
      </a:lvl2pPr>
      <a:lvl3pPr marL="1143000" indent="-228600" algn="l" defTabSz="914400" rtl="0" eaLnBrk="1" latinLnBrk="0" hangingPunct="1">
        <a:spcBef>
          <a:spcPts val="1800"/>
        </a:spcBef>
        <a:buFont typeface="Wingdings" pitchFamily="2" charset="2"/>
        <a:buChar char=""/>
        <a:defRPr sz="1600" b="0" kern="1200">
          <a:solidFill>
            <a:schemeClr val="tx1"/>
          </a:solidFill>
          <a:effectLst/>
          <a:latin typeface="+mn-lt"/>
          <a:ea typeface="+mn-ea"/>
          <a:cs typeface="+mn-cs"/>
        </a:defRPr>
      </a:lvl3pPr>
      <a:lvl4pPr marL="1600200" indent="-228600" algn="l" defTabSz="914400" rtl="0" eaLnBrk="1" latinLnBrk="0" hangingPunct="1">
        <a:spcBef>
          <a:spcPts val="1800"/>
        </a:spcBef>
        <a:buFont typeface="Wingdings" pitchFamily="2" charset="2"/>
        <a:buChar char=""/>
        <a:defRPr sz="1600" b="0" kern="1200">
          <a:solidFill>
            <a:schemeClr val="tx1"/>
          </a:solidFill>
          <a:effectLst/>
          <a:latin typeface="+mn-lt"/>
          <a:ea typeface="+mn-ea"/>
          <a:cs typeface="+mn-cs"/>
        </a:defRPr>
      </a:lvl4pPr>
      <a:lvl5pPr marL="2057400" indent="-228600" algn="l" defTabSz="914400" rtl="0" eaLnBrk="1" latinLnBrk="0" hangingPunct="1">
        <a:spcBef>
          <a:spcPts val="1800"/>
        </a:spcBef>
        <a:buFont typeface="Wingdings" pitchFamily="2" charset="2"/>
        <a:buChar char="R"/>
        <a:defRPr sz="1600" b="0" kern="1200">
          <a:solidFill>
            <a:schemeClr val="tx1"/>
          </a:solidFill>
          <a:effectLst/>
          <a:latin typeface="+mn-lt"/>
          <a:ea typeface="+mn-ea"/>
          <a:cs typeface="+mn-cs"/>
        </a:defRPr>
      </a:lvl5pPr>
      <a:lvl6pPr marL="2514600" indent="-228600" algn="l" defTabSz="914400" rtl="0" eaLnBrk="1" latinLnBrk="0" hangingPunct="1">
        <a:spcBef>
          <a:spcPts val="1800"/>
        </a:spcBef>
        <a:buFont typeface="Wingdings" pitchFamily="2" charset="2"/>
        <a:buChar char="R"/>
        <a:defRPr sz="1600" kern="1200">
          <a:solidFill>
            <a:schemeClr val="tx1"/>
          </a:solidFill>
          <a:latin typeface="+mn-lt"/>
          <a:ea typeface="+mn-ea"/>
          <a:cs typeface="+mn-cs"/>
        </a:defRPr>
      </a:lvl6pPr>
      <a:lvl7pPr marL="2971800" indent="-228600" algn="l" defTabSz="914400" rtl="0" eaLnBrk="1" latinLnBrk="0" hangingPunct="1">
        <a:spcBef>
          <a:spcPts val="1800"/>
        </a:spcBef>
        <a:buFont typeface="Wingdings" pitchFamily="2" charset="2"/>
        <a:buChar char="R"/>
        <a:defRPr sz="1600" kern="1200">
          <a:solidFill>
            <a:schemeClr val="tx1"/>
          </a:solidFill>
          <a:latin typeface="+mn-lt"/>
          <a:ea typeface="+mn-ea"/>
          <a:cs typeface="+mn-cs"/>
        </a:defRPr>
      </a:lvl7pPr>
      <a:lvl8pPr marL="3429000" indent="-228600" algn="l" defTabSz="914400" rtl="0" eaLnBrk="1" latinLnBrk="0" hangingPunct="1">
        <a:spcBef>
          <a:spcPts val="1800"/>
        </a:spcBef>
        <a:buFont typeface="Wingdings" pitchFamily="2" charset="2"/>
        <a:buChar char="R"/>
        <a:defRPr sz="1600" kern="1200">
          <a:solidFill>
            <a:schemeClr val="tx1"/>
          </a:solidFill>
          <a:latin typeface="+mn-lt"/>
          <a:ea typeface="+mn-ea"/>
          <a:cs typeface="+mn-cs"/>
        </a:defRPr>
      </a:lvl8pPr>
      <a:lvl9pPr marL="3886200" indent="-228600" algn="l" defTabSz="914400" rtl="0" eaLnBrk="1" latinLnBrk="0" hangingPunct="1">
        <a:spcBef>
          <a:spcPts val="1800"/>
        </a:spcBef>
        <a:buFont typeface="Wingdings" pitchFamily="2" charset="2"/>
        <a:buChar char="R"/>
        <a:defRPr sz="16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81200"/>
            <a:ext cx="7772400" cy="1470025"/>
          </a:xfrm>
        </p:spPr>
        <p:txBody>
          <a:bodyPr/>
          <a:lstStyle/>
          <a:p>
            <a:r>
              <a:rPr lang="en-US" dirty="0" smtClean="0"/>
              <a:t>Alpena Biorefinery Right-To-Know / </a:t>
            </a:r>
            <a:r>
              <a:rPr lang="en-US" dirty="0" err="1" smtClean="0"/>
              <a:t>HazCom</a:t>
            </a:r>
            <a:r>
              <a:rPr lang="en-US" dirty="0" smtClean="0"/>
              <a:t> Program</a:t>
            </a:r>
            <a:endParaRPr lang="en-US" dirty="0"/>
          </a:p>
        </p:txBody>
      </p:sp>
      <p:sp>
        <p:nvSpPr>
          <p:cNvPr id="4" name="TextBox 3"/>
          <p:cNvSpPr txBox="1"/>
          <p:nvPr/>
        </p:nvSpPr>
        <p:spPr>
          <a:xfrm>
            <a:off x="2743200" y="5121183"/>
            <a:ext cx="6324600" cy="1754326"/>
          </a:xfrm>
          <a:prstGeom prst="rect">
            <a:avLst/>
          </a:prstGeom>
          <a:noFill/>
        </p:spPr>
        <p:txBody>
          <a:bodyPr wrap="square" rtlCol="0">
            <a:spAutoFit/>
          </a:bodyPr>
          <a:lstStyle/>
          <a:p>
            <a:r>
              <a:rPr lang="en-US" sz="900" dirty="0"/>
              <a:t>“This workforce solution was funded by a grant awarded by the U.S. Department of Labor’s Employment and Training Administration. The solution was created by the grantee and does not necessarily reflect the official position of the U.S. Department of Labor. The Department of Labor makes no guarantees, warranties, or assurances of any kind, express or implied, with respect to such information, including any information on linked sites and including, but not limited to, accuracy of the information or its completeness, timeliness, usefulness, adequacy, continued availability, or ownership</a:t>
            </a:r>
            <a:r>
              <a:rPr lang="en-US" sz="900" dirty="0" smtClean="0"/>
              <a:t>.”</a:t>
            </a:r>
          </a:p>
          <a:p>
            <a:endParaRPr lang="en-US" sz="900" dirty="0"/>
          </a:p>
          <a:p>
            <a:r>
              <a:rPr lang="en-US" sz="900" dirty="0"/>
              <a:t>  </a:t>
            </a:r>
            <a:endParaRPr lang="en-US" sz="900" dirty="0" smtClean="0"/>
          </a:p>
          <a:p>
            <a:r>
              <a:rPr lang="en-US" sz="900" dirty="0" smtClean="0"/>
              <a:t>This </a:t>
            </a:r>
            <a:r>
              <a:rPr lang="en-US" sz="900" dirty="0"/>
              <a:t>work by Alpena Community College’s Sustainable Solutions for Northeast Michigan, a Department of Labor, TAACCCT funded project, is licensed under the Creative Commons Attribution 4.0 International License. To view a copy of this license, visit http://creativecommons.org/licenses/by/4.0/</a:t>
            </a:r>
          </a:p>
          <a:p>
            <a:endParaRPr lang="en-US" sz="900"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19400" y="5978301"/>
            <a:ext cx="762000" cy="268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lstStyle/>
          <a:p>
            <a:r>
              <a:rPr lang="en-US" sz="4800" dirty="0" smtClean="0"/>
              <a:t>MIOSHA Right-To-Know Program</a:t>
            </a:r>
            <a:endParaRPr lang="en-US" sz="4800" dirty="0"/>
          </a:p>
        </p:txBody>
      </p:sp>
      <p:sp>
        <p:nvSpPr>
          <p:cNvPr id="5" name="Content Placeholder 2"/>
          <p:cNvSpPr>
            <a:spLocks noGrp="1"/>
          </p:cNvSpPr>
          <p:nvPr>
            <p:ph idx="1"/>
          </p:nvPr>
        </p:nvSpPr>
        <p:spPr>
          <a:xfrm>
            <a:off x="838200" y="1600200"/>
            <a:ext cx="7239000" cy="4419600"/>
          </a:xfrm>
        </p:spPr>
        <p:txBody>
          <a:bodyPr>
            <a:normAutofit fontScale="85000" lnSpcReduction="20000"/>
          </a:bodyPr>
          <a:lstStyle/>
          <a:p>
            <a:pPr>
              <a:buNone/>
            </a:pPr>
            <a:r>
              <a:rPr lang="en-US" sz="3100" dirty="0" smtClean="0">
                <a:latin typeface="+mj-lt"/>
              </a:rPr>
              <a:t>Labeling of Consumer Products </a:t>
            </a:r>
          </a:p>
          <a:p>
            <a:pPr>
              <a:buNone/>
            </a:pPr>
            <a:r>
              <a:rPr lang="en-US" sz="2800" dirty="0" smtClean="0">
                <a:latin typeface="+mj-lt"/>
              </a:rPr>
              <a:t>	Anything available over the counter to the general public is exempt from labeling requirements provided the item has appropriate consumer warnings on the factory label</a:t>
            </a:r>
          </a:p>
          <a:p>
            <a:pPr>
              <a:buNone/>
            </a:pPr>
            <a:r>
              <a:rPr lang="en-US" sz="3100" dirty="0" smtClean="0">
                <a:latin typeface="+mj-lt"/>
              </a:rPr>
              <a:t>Labeling of Stationary Process Containers</a:t>
            </a:r>
          </a:p>
          <a:p>
            <a:pPr>
              <a:buNone/>
            </a:pPr>
            <a:r>
              <a:rPr lang="en-US" sz="2800" dirty="0" smtClean="0">
                <a:latin typeface="+mj-lt"/>
              </a:rPr>
              <a:t>	Signs, placards, process sheets, batch tickets, or other written materials can be used instead of actually affixing labels to process containers such as tanks, so long as it conveys the same information that would be put on a label and is visible to employees</a:t>
            </a:r>
            <a:endParaRPr lang="en-US" dirty="0">
              <a:latin typeface="+mj-lt"/>
            </a:endParaRPr>
          </a:p>
        </p:txBody>
      </p:sp>
      <p:sp>
        <p:nvSpPr>
          <p:cNvPr id="8" name="Slide Number Placeholder 7"/>
          <p:cNvSpPr>
            <a:spLocks noGrp="1"/>
          </p:cNvSpPr>
          <p:nvPr>
            <p:ph type="sldNum" sz="quarter" idx="12"/>
          </p:nvPr>
        </p:nvSpPr>
        <p:spPr/>
        <p:txBody>
          <a:bodyPr/>
          <a:lstStyle/>
          <a:p>
            <a:fld id="{5E70F810-056E-4B23-B13E-1B15C995C81C}" type="slidenum">
              <a:rPr lang="en-US" sz="1400" smtClean="0">
                <a:latin typeface="+mj-lt"/>
              </a:rPr>
              <a:pPr/>
              <a:t>10</a:t>
            </a:fld>
            <a:endParaRPr lang="en-US" sz="1400" dirty="0">
              <a:latin typeface="+mj-lt"/>
            </a:endParaRPr>
          </a:p>
        </p:txBody>
      </p:sp>
      <p:sp>
        <p:nvSpPr>
          <p:cNvPr id="9" name="Footer Placeholder 8"/>
          <p:cNvSpPr>
            <a:spLocks noGrp="1"/>
          </p:cNvSpPr>
          <p:nvPr>
            <p:ph type="ftr" sz="quarter" idx="11"/>
          </p:nvPr>
        </p:nvSpPr>
        <p:spPr/>
        <p:txBody>
          <a:bodyPr/>
          <a:lstStyle/>
          <a:p>
            <a:r>
              <a:rPr lang="en-US" sz="1400" dirty="0" smtClean="0">
                <a:latin typeface="+mj-lt"/>
              </a:rPr>
              <a:t>Employee Safety Training 2012</a:t>
            </a:r>
            <a:endParaRPr lang="en-US" sz="1400" dirty="0">
              <a:latin typeface="+mj-lt"/>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lstStyle/>
          <a:p>
            <a:r>
              <a:rPr lang="en-US" sz="4800" dirty="0" smtClean="0"/>
              <a:t>MIOSHA Right-To-Know Program</a:t>
            </a:r>
            <a:endParaRPr lang="en-US" sz="4800" dirty="0"/>
          </a:p>
        </p:txBody>
      </p:sp>
      <p:sp>
        <p:nvSpPr>
          <p:cNvPr id="5" name="Content Placeholder 2"/>
          <p:cNvSpPr>
            <a:spLocks noGrp="1"/>
          </p:cNvSpPr>
          <p:nvPr>
            <p:ph idx="1"/>
          </p:nvPr>
        </p:nvSpPr>
        <p:spPr>
          <a:xfrm>
            <a:off x="838200" y="1752600"/>
            <a:ext cx="7239000" cy="4419600"/>
          </a:xfrm>
        </p:spPr>
        <p:txBody>
          <a:bodyPr>
            <a:normAutofit fontScale="92500" lnSpcReduction="20000"/>
          </a:bodyPr>
          <a:lstStyle/>
          <a:p>
            <a:pPr>
              <a:buNone/>
            </a:pPr>
            <a:r>
              <a:rPr lang="en-US" sz="2800" dirty="0" smtClean="0">
                <a:latin typeface="+mj-lt"/>
              </a:rPr>
              <a:t>Labeling Portable Containers</a:t>
            </a:r>
          </a:p>
          <a:p>
            <a:pPr lvl="1">
              <a:buNone/>
            </a:pPr>
            <a:r>
              <a:rPr lang="en-US" sz="2600" dirty="0" smtClean="0">
                <a:latin typeface="+mj-lt"/>
              </a:rPr>
              <a:t>	Not required to label portable containers that hazardous materials are transferred into from labeled containers as long as the contents are used immediately by the person who performs the transfer</a:t>
            </a:r>
          </a:p>
          <a:p>
            <a:pPr lvl="1">
              <a:buNone/>
            </a:pPr>
            <a:r>
              <a:rPr lang="en-US" sz="2600" dirty="0" smtClean="0">
                <a:latin typeface="+mj-lt"/>
              </a:rPr>
              <a:t>	However; unlabeled containers of hazardous chemicals found in a work area may constitute a imminent danger situation</a:t>
            </a:r>
          </a:p>
          <a:p>
            <a:pPr lvl="2">
              <a:buNone/>
            </a:pPr>
            <a:r>
              <a:rPr lang="en-US" dirty="0" smtClean="0">
                <a:latin typeface="+mj-lt"/>
              </a:rPr>
              <a:t>Imminent danger means a condition or practice in a place of employment which is such that a danger exists which could reasonably be expected to cause death or serious physical harm either immediately or before the danger can be eliminated through the enforcement of procedures otherwise provided.</a:t>
            </a:r>
            <a:endParaRPr lang="en-US" dirty="0">
              <a:latin typeface="+mj-lt"/>
            </a:endParaRPr>
          </a:p>
        </p:txBody>
      </p:sp>
      <p:sp>
        <p:nvSpPr>
          <p:cNvPr id="8" name="Slide Number Placeholder 7"/>
          <p:cNvSpPr>
            <a:spLocks noGrp="1"/>
          </p:cNvSpPr>
          <p:nvPr>
            <p:ph type="sldNum" sz="quarter" idx="12"/>
          </p:nvPr>
        </p:nvSpPr>
        <p:spPr/>
        <p:txBody>
          <a:bodyPr/>
          <a:lstStyle/>
          <a:p>
            <a:fld id="{5E70F810-056E-4B23-B13E-1B15C995C81C}" type="slidenum">
              <a:rPr lang="en-US" sz="1400" smtClean="0">
                <a:latin typeface="+mj-lt"/>
              </a:rPr>
              <a:pPr/>
              <a:t>11</a:t>
            </a:fld>
            <a:endParaRPr lang="en-US" sz="1400" dirty="0">
              <a:latin typeface="+mj-lt"/>
            </a:endParaRPr>
          </a:p>
        </p:txBody>
      </p:sp>
      <p:sp>
        <p:nvSpPr>
          <p:cNvPr id="9" name="Footer Placeholder 8"/>
          <p:cNvSpPr>
            <a:spLocks noGrp="1"/>
          </p:cNvSpPr>
          <p:nvPr>
            <p:ph type="ftr" sz="quarter" idx="11"/>
          </p:nvPr>
        </p:nvSpPr>
        <p:spPr/>
        <p:txBody>
          <a:bodyPr/>
          <a:lstStyle/>
          <a:p>
            <a:r>
              <a:rPr lang="en-US" sz="1400" dirty="0" smtClean="0">
                <a:latin typeface="+mj-lt"/>
              </a:rPr>
              <a:t>Employee Safety Training 2012</a:t>
            </a:r>
            <a:endParaRPr lang="en-US" sz="1400" dirty="0">
              <a:latin typeface="+mj-lt"/>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lstStyle/>
          <a:p>
            <a:r>
              <a:rPr lang="en-US" sz="4800" dirty="0" smtClean="0"/>
              <a:t>MIOSHA Right-To-Know Program</a:t>
            </a:r>
            <a:endParaRPr lang="en-US" sz="4800" dirty="0"/>
          </a:p>
        </p:txBody>
      </p:sp>
      <p:sp>
        <p:nvSpPr>
          <p:cNvPr id="5" name="Content Placeholder 2"/>
          <p:cNvSpPr>
            <a:spLocks noGrp="1"/>
          </p:cNvSpPr>
          <p:nvPr>
            <p:ph idx="1"/>
          </p:nvPr>
        </p:nvSpPr>
        <p:spPr>
          <a:xfrm>
            <a:off x="914400" y="1905000"/>
            <a:ext cx="7239000" cy="4190999"/>
          </a:xfrm>
        </p:spPr>
        <p:txBody>
          <a:bodyPr>
            <a:normAutofit/>
          </a:bodyPr>
          <a:lstStyle/>
          <a:p>
            <a:pPr>
              <a:buNone/>
            </a:pPr>
            <a:r>
              <a:rPr lang="en-US" sz="2600" dirty="0" smtClean="0">
                <a:latin typeface="+mj-lt"/>
              </a:rPr>
              <a:t>Labeling of Pipes and Piping Systems</a:t>
            </a:r>
          </a:p>
          <a:p>
            <a:pPr>
              <a:buNone/>
            </a:pPr>
            <a:r>
              <a:rPr lang="en-US" sz="2400" dirty="0" smtClean="0">
                <a:latin typeface="+mj-lt"/>
              </a:rPr>
              <a:t>	Employees have the right to be informed, either by label or placard, of the hazards of any chemicals in pipes or pipe systems</a:t>
            </a:r>
          </a:p>
        </p:txBody>
      </p:sp>
      <p:sp>
        <p:nvSpPr>
          <p:cNvPr id="8" name="Slide Number Placeholder 7"/>
          <p:cNvSpPr>
            <a:spLocks noGrp="1"/>
          </p:cNvSpPr>
          <p:nvPr>
            <p:ph type="sldNum" sz="quarter" idx="12"/>
          </p:nvPr>
        </p:nvSpPr>
        <p:spPr/>
        <p:txBody>
          <a:bodyPr/>
          <a:lstStyle/>
          <a:p>
            <a:fld id="{5E70F810-056E-4B23-B13E-1B15C995C81C}" type="slidenum">
              <a:rPr lang="en-US" sz="1400" smtClean="0">
                <a:latin typeface="+mj-lt"/>
              </a:rPr>
              <a:pPr/>
              <a:t>12</a:t>
            </a:fld>
            <a:endParaRPr lang="en-US" sz="1400" dirty="0">
              <a:latin typeface="+mj-lt"/>
            </a:endParaRPr>
          </a:p>
        </p:txBody>
      </p:sp>
      <p:sp>
        <p:nvSpPr>
          <p:cNvPr id="9" name="Footer Placeholder 8"/>
          <p:cNvSpPr>
            <a:spLocks noGrp="1"/>
          </p:cNvSpPr>
          <p:nvPr>
            <p:ph type="ftr" sz="quarter" idx="11"/>
          </p:nvPr>
        </p:nvSpPr>
        <p:spPr/>
        <p:txBody>
          <a:bodyPr/>
          <a:lstStyle/>
          <a:p>
            <a:r>
              <a:rPr lang="en-US" sz="1400" dirty="0" smtClean="0">
                <a:latin typeface="+mj-lt"/>
              </a:rPr>
              <a:t>Employee Safety Training 2012</a:t>
            </a:r>
            <a:endParaRPr lang="en-US" sz="1400" dirty="0">
              <a:latin typeface="+mj-lt"/>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52500" y="1600200"/>
            <a:ext cx="7239000" cy="4191001"/>
          </a:xfrm>
        </p:spPr>
        <p:txBody>
          <a:bodyPr>
            <a:normAutofit fontScale="92500" lnSpcReduction="20000"/>
          </a:bodyPr>
          <a:lstStyle/>
          <a:p>
            <a:pPr>
              <a:buNone/>
            </a:pPr>
            <a:r>
              <a:rPr lang="en-US" sz="3000" dirty="0" smtClean="0">
                <a:latin typeface="+mj-lt"/>
              </a:rPr>
              <a:t>Material Safety Data Sheets (MSDS)</a:t>
            </a:r>
          </a:p>
          <a:p>
            <a:pPr>
              <a:buNone/>
            </a:pPr>
            <a:r>
              <a:rPr lang="en-US" sz="2800" dirty="0" smtClean="0">
                <a:latin typeface="+mj-lt"/>
              </a:rPr>
              <a:t>	Prepared by the manufacturer or importer and describe:</a:t>
            </a:r>
          </a:p>
          <a:p>
            <a:pPr lvl="2">
              <a:buFont typeface="Wingdings" pitchFamily="2" charset="2"/>
              <a:buChar char="§"/>
            </a:pPr>
            <a:r>
              <a:rPr lang="en-US" sz="2200" dirty="0" smtClean="0">
                <a:latin typeface="+mj-lt"/>
              </a:rPr>
              <a:t>Physical Hazards- fires and explosions</a:t>
            </a:r>
          </a:p>
          <a:p>
            <a:pPr lvl="2">
              <a:buFont typeface="Wingdings" pitchFamily="2" charset="2"/>
              <a:buChar char="§"/>
            </a:pPr>
            <a:r>
              <a:rPr lang="en-US" sz="2200" dirty="0" smtClean="0">
                <a:latin typeface="+mj-lt"/>
              </a:rPr>
              <a:t>Health Hazards- signs of exposure</a:t>
            </a:r>
          </a:p>
          <a:p>
            <a:pPr lvl="2">
              <a:buFont typeface="Wingdings" pitchFamily="2" charset="2"/>
              <a:buChar char="§"/>
            </a:pPr>
            <a:r>
              <a:rPr lang="en-US" sz="2200" dirty="0" smtClean="0">
                <a:latin typeface="+mj-lt"/>
              </a:rPr>
              <a:t>Routes of exposure</a:t>
            </a:r>
          </a:p>
          <a:p>
            <a:pPr lvl="2">
              <a:buFont typeface="Wingdings" pitchFamily="2" charset="2"/>
              <a:buChar char="§"/>
            </a:pPr>
            <a:r>
              <a:rPr lang="en-US" sz="2200" dirty="0" smtClean="0">
                <a:latin typeface="+mj-lt"/>
              </a:rPr>
              <a:t>Precautions for safe handling and use</a:t>
            </a:r>
          </a:p>
          <a:p>
            <a:pPr lvl="2">
              <a:buFont typeface="Wingdings" pitchFamily="2" charset="2"/>
              <a:buChar char="§"/>
            </a:pPr>
            <a:r>
              <a:rPr lang="en-US" sz="2200" dirty="0" smtClean="0">
                <a:latin typeface="+mj-lt"/>
              </a:rPr>
              <a:t>Emergency and first aid procedures</a:t>
            </a:r>
          </a:p>
          <a:p>
            <a:pPr lvl="2">
              <a:buFont typeface="Wingdings" pitchFamily="2" charset="2"/>
              <a:buChar char="§"/>
            </a:pPr>
            <a:r>
              <a:rPr lang="en-US" sz="2200" dirty="0" smtClean="0">
                <a:latin typeface="+mj-lt"/>
              </a:rPr>
              <a:t>Control measures</a:t>
            </a:r>
            <a:endParaRPr lang="en-US" sz="2200" dirty="0">
              <a:latin typeface="+mj-lt"/>
            </a:endParaRPr>
          </a:p>
        </p:txBody>
      </p:sp>
      <p:sp>
        <p:nvSpPr>
          <p:cNvPr id="4" name="Title 1"/>
          <p:cNvSpPr>
            <a:spLocks noGrp="1"/>
          </p:cNvSpPr>
          <p:nvPr>
            <p:ph type="title"/>
          </p:nvPr>
        </p:nvSpPr>
        <p:spPr/>
        <p:txBody>
          <a:bodyPr/>
          <a:lstStyle/>
          <a:p>
            <a:r>
              <a:rPr lang="en-US" sz="4800" dirty="0" smtClean="0"/>
              <a:t>MIOSHA Right-To-Know Program</a:t>
            </a:r>
            <a:endParaRPr lang="en-US" sz="4800" dirty="0"/>
          </a:p>
        </p:txBody>
      </p:sp>
      <p:sp>
        <p:nvSpPr>
          <p:cNvPr id="7" name="Slide Number Placeholder 6"/>
          <p:cNvSpPr>
            <a:spLocks noGrp="1"/>
          </p:cNvSpPr>
          <p:nvPr>
            <p:ph type="sldNum" sz="quarter" idx="12"/>
          </p:nvPr>
        </p:nvSpPr>
        <p:spPr/>
        <p:txBody>
          <a:bodyPr/>
          <a:lstStyle/>
          <a:p>
            <a:fld id="{5E70F810-056E-4B23-B13E-1B15C995C81C}" type="slidenum">
              <a:rPr lang="en-US" sz="1400" smtClean="0">
                <a:latin typeface="+mj-lt"/>
              </a:rPr>
              <a:pPr/>
              <a:t>13</a:t>
            </a:fld>
            <a:endParaRPr lang="en-US" sz="1400" dirty="0">
              <a:latin typeface="+mj-lt"/>
            </a:endParaRPr>
          </a:p>
        </p:txBody>
      </p:sp>
      <p:sp>
        <p:nvSpPr>
          <p:cNvPr id="8" name="Footer Placeholder 7"/>
          <p:cNvSpPr>
            <a:spLocks noGrp="1"/>
          </p:cNvSpPr>
          <p:nvPr>
            <p:ph type="ftr" sz="quarter" idx="11"/>
          </p:nvPr>
        </p:nvSpPr>
        <p:spPr/>
        <p:txBody>
          <a:bodyPr/>
          <a:lstStyle/>
          <a:p>
            <a:r>
              <a:rPr lang="en-US" sz="1400" dirty="0" smtClean="0">
                <a:latin typeface="+mj-lt"/>
              </a:rPr>
              <a:t>Employee Safety Training 2012</a:t>
            </a:r>
            <a:endParaRPr lang="en-US" sz="1400" dirty="0">
              <a:latin typeface="+mj-lt"/>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1676400"/>
            <a:ext cx="7239000" cy="4267200"/>
          </a:xfrm>
        </p:spPr>
        <p:txBody>
          <a:bodyPr>
            <a:normAutofit fontScale="70000" lnSpcReduction="20000"/>
          </a:bodyPr>
          <a:lstStyle/>
          <a:p>
            <a:pPr>
              <a:buNone/>
            </a:pPr>
            <a:r>
              <a:rPr lang="en-US" sz="4500" dirty="0" smtClean="0">
                <a:latin typeface="+mj-lt"/>
              </a:rPr>
              <a:t>Material Safety Data Sheets (MSDS)- cont.</a:t>
            </a:r>
            <a:endParaRPr lang="en-US" sz="3500" dirty="0" smtClean="0">
              <a:latin typeface="+mj-lt"/>
            </a:endParaRPr>
          </a:p>
          <a:p>
            <a:pPr lvl="1">
              <a:buFont typeface="Wingdings" pitchFamily="2" charset="2"/>
              <a:buChar char="§"/>
            </a:pPr>
            <a:r>
              <a:rPr lang="en-US" sz="3700" dirty="0" smtClean="0">
                <a:latin typeface="+mj-lt"/>
              </a:rPr>
              <a:t>Must provide information about the:</a:t>
            </a:r>
          </a:p>
          <a:p>
            <a:pPr lvl="2">
              <a:buFont typeface="Wingdings" pitchFamily="2" charset="2"/>
              <a:buChar char="§"/>
            </a:pPr>
            <a:r>
              <a:rPr lang="en-US" sz="2900" dirty="0" smtClean="0">
                <a:latin typeface="+mj-lt"/>
              </a:rPr>
              <a:t>Physical and chemical characteristics</a:t>
            </a:r>
          </a:p>
          <a:p>
            <a:pPr lvl="2">
              <a:buFont typeface="Wingdings" pitchFamily="2" charset="2"/>
              <a:buChar char="§"/>
            </a:pPr>
            <a:r>
              <a:rPr lang="en-US" sz="2900" dirty="0" smtClean="0">
                <a:latin typeface="+mj-lt"/>
              </a:rPr>
              <a:t>Health effects</a:t>
            </a:r>
          </a:p>
          <a:p>
            <a:pPr lvl="2">
              <a:buFont typeface="Wingdings" pitchFamily="2" charset="2"/>
              <a:buChar char="§"/>
            </a:pPr>
            <a:r>
              <a:rPr lang="en-US" sz="2900" dirty="0" smtClean="0">
                <a:latin typeface="+mj-lt"/>
              </a:rPr>
              <a:t>Exposure limits</a:t>
            </a:r>
          </a:p>
          <a:p>
            <a:pPr lvl="2">
              <a:buFont typeface="Wingdings" pitchFamily="2" charset="2"/>
              <a:buChar char="§"/>
            </a:pPr>
            <a:r>
              <a:rPr lang="en-US" sz="2900" dirty="0" smtClean="0">
                <a:latin typeface="+mj-lt"/>
              </a:rPr>
              <a:t>Carcinogenicity (cancer-causing)</a:t>
            </a:r>
          </a:p>
          <a:p>
            <a:pPr lvl="2">
              <a:buFont typeface="Wingdings" pitchFamily="2" charset="2"/>
              <a:buChar char="§"/>
            </a:pPr>
            <a:r>
              <a:rPr lang="en-US" sz="2900" dirty="0" smtClean="0">
                <a:latin typeface="+mj-lt"/>
              </a:rPr>
              <a:t>Identification (name, address, phone number) of organization responsible for preparing the sheet</a:t>
            </a:r>
          </a:p>
        </p:txBody>
      </p:sp>
      <p:sp>
        <p:nvSpPr>
          <p:cNvPr id="4" name="Title 1"/>
          <p:cNvSpPr>
            <a:spLocks noGrp="1"/>
          </p:cNvSpPr>
          <p:nvPr>
            <p:ph type="title"/>
          </p:nvPr>
        </p:nvSpPr>
        <p:spPr/>
        <p:txBody>
          <a:bodyPr/>
          <a:lstStyle/>
          <a:p>
            <a:r>
              <a:rPr lang="en-US" sz="4800" dirty="0" smtClean="0"/>
              <a:t>MIOSHA Right-To-Know Program</a:t>
            </a:r>
            <a:endParaRPr lang="en-US" sz="4800" dirty="0"/>
          </a:p>
        </p:txBody>
      </p:sp>
      <p:sp>
        <p:nvSpPr>
          <p:cNvPr id="7" name="Slide Number Placeholder 6"/>
          <p:cNvSpPr>
            <a:spLocks noGrp="1"/>
          </p:cNvSpPr>
          <p:nvPr>
            <p:ph type="sldNum" sz="quarter" idx="12"/>
          </p:nvPr>
        </p:nvSpPr>
        <p:spPr/>
        <p:txBody>
          <a:bodyPr/>
          <a:lstStyle/>
          <a:p>
            <a:fld id="{5E70F810-056E-4B23-B13E-1B15C995C81C}" type="slidenum">
              <a:rPr lang="en-US" sz="1400" smtClean="0">
                <a:latin typeface="+mj-lt"/>
              </a:rPr>
              <a:pPr/>
              <a:t>14</a:t>
            </a:fld>
            <a:endParaRPr lang="en-US" sz="1400" dirty="0">
              <a:latin typeface="+mj-lt"/>
            </a:endParaRPr>
          </a:p>
        </p:txBody>
      </p:sp>
      <p:sp>
        <p:nvSpPr>
          <p:cNvPr id="8" name="Footer Placeholder 7"/>
          <p:cNvSpPr>
            <a:spLocks noGrp="1"/>
          </p:cNvSpPr>
          <p:nvPr>
            <p:ph type="ftr" sz="quarter" idx="11"/>
          </p:nvPr>
        </p:nvSpPr>
        <p:spPr/>
        <p:txBody>
          <a:bodyPr/>
          <a:lstStyle/>
          <a:p>
            <a:r>
              <a:rPr lang="en-US" sz="1400" dirty="0" smtClean="0">
                <a:latin typeface="+mj-lt"/>
              </a:rPr>
              <a:t>Employee Safety Training 2012</a:t>
            </a:r>
            <a:endParaRPr lang="en-US" sz="1400" dirty="0">
              <a:latin typeface="+mj-lt"/>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1676400"/>
            <a:ext cx="7239000" cy="4267200"/>
          </a:xfrm>
        </p:spPr>
        <p:txBody>
          <a:bodyPr>
            <a:normAutofit/>
          </a:bodyPr>
          <a:lstStyle/>
          <a:p>
            <a:pPr>
              <a:buNone/>
            </a:pPr>
            <a:r>
              <a:rPr lang="en-US" sz="2800" dirty="0" smtClean="0">
                <a:latin typeface="+mj-lt"/>
              </a:rPr>
              <a:t>Material Safety Data Sheets (MSDS)- cont.</a:t>
            </a:r>
          </a:p>
          <a:p>
            <a:pPr lvl="1">
              <a:buNone/>
            </a:pPr>
            <a:r>
              <a:rPr lang="en-US" sz="2600" dirty="0" smtClean="0">
                <a:latin typeface="+mj-lt"/>
              </a:rPr>
              <a:t>	If no MSDS has been received for a hazardous chemical, employer must contact the supplier, manufacturer, or importer to obtain one and maintain a record of the contact</a:t>
            </a:r>
          </a:p>
        </p:txBody>
      </p:sp>
      <p:sp>
        <p:nvSpPr>
          <p:cNvPr id="7" name="Slide Number Placeholder 6"/>
          <p:cNvSpPr>
            <a:spLocks noGrp="1"/>
          </p:cNvSpPr>
          <p:nvPr>
            <p:ph type="sldNum" sz="quarter" idx="12"/>
          </p:nvPr>
        </p:nvSpPr>
        <p:spPr/>
        <p:txBody>
          <a:bodyPr/>
          <a:lstStyle/>
          <a:p>
            <a:fld id="{5E70F810-056E-4B23-B13E-1B15C995C81C}" type="slidenum">
              <a:rPr lang="en-US" sz="1400" smtClean="0">
                <a:latin typeface="+mj-lt"/>
              </a:rPr>
              <a:pPr/>
              <a:t>15</a:t>
            </a:fld>
            <a:endParaRPr lang="en-US" sz="1400" dirty="0">
              <a:latin typeface="+mj-lt"/>
            </a:endParaRPr>
          </a:p>
        </p:txBody>
      </p:sp>
      <p:sp>
        <p:nvSpPr>
          <p:cNvPr id="8" name="Footer Placeholder 7"/>
          <p:cNvSpPr>
            <a:spLocks noGrp="1"/>
          </p:cNvSpPr>
          <p:nvPr>
            <p:ph type="ftr" sz="quarter" idx="11"/>
          </p:nvPr>
        </p:nvSpPr>
        <p:spPr/>
        <p:txBody>
          <a:bodyPr/>
          <a:lstStyle/>
          <a:p>
            <a:r>
              <a:rPr lang="en-US" sz="1400" dirty="0" smtClean="0">
                <a:latin typeface="+mj-lt"/>
              </a:rPr>
              <a:t>Employee Safety Training 2012</a:t>
            </a:r>
            <a:endParaRPr lang="en-US" sz="1400" dirty="0">
              <a:latin typeface="+mj-lt"/>
            </a:endParaRPr>
          </a:p>
        </p:txBody>
      </p:sp>
      <p:sp>
        <p:nvSpPr>
          <p:cNvPr id="10" name="Title 9"/>
          <p:cNvSpPr>
            <a:spLocks noGrp="1"/>
          </p:cNvSpPr>
          <p:nvPr>
            <p:ph type="title"/>
          </p:nvPr>
        </p:nvSpPr>
        <p:spPr/>
        <p:txBody>
          <a:bodyPr/>
          <a:lstStyle/>
          <a:p>
            <a:r>
              <a:rPr lang="en-US" dirty="0" smtClean="0"/>
              <a:t>MIOSHA Right-To-Know Program</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lstStyle/>
          <a:p>
            <a:r>
              <a:rPr lang="en-US" sz="4800" dirty="0" smtClean="0"/>
              <a:t>MIOSHA Right-To-Know Program</a:t>
            </a:r>
            <a:endParaRPr lang="en-US" sz="4800" dirty="0"/>
          </a:p>
        </p:txBody>
      </p:sp>
      <p:sp>
        <p:nvSpPr>
          <p:cNvPr id="5" name="Content Placeholder 2"/>
          <p:cNvSpPr>
            <a:spLocks noGrp="1"/>
          </p:cNvSpPr>
          <p:nvPr>
            <p:ph idx="1"/>
          </p:nvPr>
        </p:nvSpPr>
        <p:spPr>
          <a:xfrm>
            <a:off x="990600" y="1752600"/>
            <a:ext cx="7239000" cy="3733800"/>
          </a:xfrm>
        </p:spPr>
        <p:txBody>
          <a:bodyPr>
            <a:normAutofit lnSpcReduction="10000"/>
          </a:bodyPr>
          <a:lstStyle/>
          <a:p>
            <a:pPr>
              <a:buNone/>
            </a:pPr>
            <a:r>
              <a:rPr lang="en-US" sz="2800" dirty="0" smtClean="0">
                <a:latin typeface="+mj-lt"/>
              </a:rPr>
              <a:t>Requirements of Written </a:t>
            </a:r>
            <a:r>
              <a:rPr lang="en-US" sz="2800" dirty="0" err="1" smtClean="0">
                <a:latin typeface="+mj-lt"/>
              </a:rPr>
              <a:t>HazCom</a:t>
            </a:r>
            <a:r>
              <a:rPr lang="en-US" sz="2800" dirty="0" smtClean="0">
                <a:latin typeface="+mj-lt"/>
              </a:rPr>
              <a:t> Program</a:t>
            </a:r>
          </a:p>
          <a:p>
            <a:pPr lvl="1">
              <a:buFont typeface="Wingdings" pitchFamily="2" charset="2"/>
              <a:buChar char="§"/>
            </a:pPr>
            <a:r>
              <a:rPr lang="en-US" sz="2600" dirty="0" smtClean="0">
                <a:latin typeface="+mj-lt"/>
              </a:rPr>
              <a:t>Describes container labeling, MSDSs, and employee training for each workplace</a:t>
            </a:r>
          </a:p>
          <a:p>
            <a:pPr lvl="1">
              <a:buFont typeface="Wingdings" pitchFamily="2" charset="2"/>
              <a:buChar char="§"/>
            </a:pPr>
            <a:r>
              <a:rPr lang="en-US" sz="2600" dirty="0" smtClean="0">
                <a:latin typeface="+mj-lt"/>
              </a:rPr>
              <a:t>List of hazardous chemicals and how employer will inform employees of hazards associated</a:t>
            </a:r>
          </a:p>
          <a:p>
            <a:pPr lvl="1">
              <a:buFont typeface="Wingdings" pitchFamily="2" charset="2"/>
              <a:buChar char="§"/>
            </a:pPr>
            <a:r>
              <a:rPr lang="en-US" sz="2600" dirty="0" smtClean="0">
                <a:latin typeface="+mj-lt"/>
              </a:rPr>
              <a:t>Make information regarding hazards and protective measures available to other employers onsite</a:t>
            </a:r>
            <a:endParaRPr lang="en-US" sz="2600" dirty="0">
              <a:latin typeface="+mj-lt"/>
            </a:endParaRPr>
          </a:p>
        </p:txBody>
      </p:sp>
      <p:sp>
        <p:nvSpPr>
          <p:cNvPr id="8" name="Slide Number Placeholder 7"/>
          <p:cNvSpPr>
            <a:spLocks noGrp="1"/>
          </p:cNvSpPr>
          <p:nvPr>
            <p:ph type="sldNum" sz="quarter" idx="12"/>
          </p:nvPr>
        </p:nvSpPr>
        <p:spPr/>
        <p:txBody>
          <a:bodyPr/>
          <a:lstStyle/>
          <a:p>
            <a:fld id="{5E70F810-056E-4B23-B13E-1B15C995C81C}" type="slidenum">
              <a:rPr lang="en-US" sz="1400" smtClean="0">
                <a:latin typeface="+mj-lt"/>
              </a:rPr>
              <a:pPr/>
              <a:t>16</a:t>
            </a:fld>
            <a:endParaRPr lang="en-US" sz="1400" dirty="0">
              <a:latin typeface="+mj-lt"/>
            </a:endParaRPr>
          </a:p>
        </p:txBody>
      </p:sp>
      <p:sp>
        <p:nvSpPr>
          <p:cNvPr id="9" name="Footer Placeholder 8"/>
          <p:cNvSpPr>
            <a:spLocks noGrp="1"/>
          </p:cNvSpPr>
          <p:nvPr>
            <p:ph type="ftr" sz="quarter" idx="11"/>
          </p:nvPr>
        </p:nvSpPr>
        <p:spPr/>
        <p:txBody>
          <a:bodyPr/>
          <a:lstStyle/>
          <a:p>
            <a:r>
              <a:rPr lang="en-US" sz="1400" dirty="0" smtClean="0">
                <a:latin typeface="+mj-lt"/>
              </a:rPr>
              <a:t>Employee Safety Training 2012</a:t>
            </a:r>
            <a:endParaRPr lang="en-US" sz="1400" dirty="0">
              <a:latin typeface="+mj-lt"/>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1752600"/>
            <a:ext cx="7239000" cy="3733800"/>
          </a:xfrm>
        </p:spPr>
        <p:txBody>
          <a:bodyPr>
            <a:normAutofit/>
          </a:bodyPr>
          <a:lstStyle/>
          <a:p>
            <a:pPr>
              <a:buNone/>
            </a:pPr>
            <a:r>
              <a:rPr lang="en-US" sz="2800" dirty="0" smtClean="0">
                <a:latin typeface="+mj-lt"/>
              </a:rPr>
              <a:t>Training</a:t>
            </a:r>
          </a:p>
          <a:p>
            <a:pPr>
              <a:buNone/>
            </a:pPr>
            <a:r>
              <a:rPr lang="en-US" sz="2600" dirty="0" smtClean="0">
                <a:latin typeface="+mj-lt"/>
              </a:rPr>
              <a:t>Training is required for employees who are exposed to hazardous chemicals in their work area:</a:t>
            </a:r>
          </a:p>
          <a:p>
            <a:pPr lvl="1">
              <a:buFont typeface="Wingdings" pitchFamily="2" charset="2"/>
              <a:buChar char="§"/>
            </a:pPr>
            <a:r>
              <a:rPr lang="en-US" sz="2400" dirty="0" smtClean="0">
                <a:latin typeface="+mj-lt"/>
              </a:rPr>
              <a:t>At the time of their initial assignment</a:t>
            </a:r>
          </a:p>
          <a:p>
            <a:pPr lvl="1">
              <a:buFont typeface="Wingdings" pitchFamily="2" charset="2"/>
              <a:buChar char="§"/>
            </a:pPr>
            <a:r>
              <a:rPr lang="en-US" sz="2400" dirty="0" smtClean="0">
                <a:latin typeface="+mj-lt"/>
              </a:rPr>
              <a:t>Whenever a new hazard is introduced into their work area</a:t>
            </a:r>
            <a:endParaRPr lang="en-US" sz="2400" dirty="0">
              <a:latin typeface="+mj-lt"/>
            </a:endParaRPr>
          </a:p>
        </p:txBody>
      </p:sp>
      <p:sp>
        <p:nvSpPr>
          <p:cNvPr id="4" name="Title 1"/>
          <p:cNvSpPr>
            <a:spLocks noGrp="1"/>
          </p:cNvSpPr>
          <p:nvPr>
            <p:ph type="title"/>
          </p:nvPr>
        </p:nvSpPr>
        <p:spPr/>
        <p:txBody>
          <a:bodyPr/>
          <a:lstStyle/>
          <a:p>
            <a:r>
              <a:rPr lang="en-US" sz="4800" dirty="0" smtClean="0"/>
              <a:t>MIOSHA Right-To-Know Program</a:t>
            </a:r>
            <a:endParaRPr lang="en-US" sz="4800" dirty="0"/>
          </a:p>
        </p:txBody>
      </p:sp>
      <p:sp>
        <p:nvSpPr>
          <p:cNvPr id="7" name="Slide Number Placeholder 6"/>
          <p:cNvSpPr>
            <a:spLocks noGrp="1"/>
          </p:cNvSpPr>
          <p:nvPr>
            <p:ph type="sldNum" sz="quarter" idx="12"/>
          </p:nvPr>
        </p:nvSpPr>
        <p:spPr/>
        <p:txBody>
          <a:bodyPr/>
          <a:lstStyle/>
          <a:p>
            <a:fld id="{5E70F810-056E-4B23-B13E-1B15C995C81C}" type="slidenum">
              <a:rPr lang="en-US" sz="1400" smtClean="0">
                <a:latin typeface="+mj-lt"/>
              </a:rPr>
              <a:pPr/>
              <a:t>17</a:t>
            </a:fld>
            <a:endParaRPr lang="en-US" sz="1400" dirty="0">
              <a:latin typeface="+mj-lt"/>
            </a:endParaRPr>
          </a:p>
        </p:txBody>
      </p:sp>
      <p:sp>
        <p:nvSpPr>
          <p:cNvPr id="8" name="Footer Placeholder 7"/>
          <p:cNvSpPr>
            <a:spLocks noGrp="1"/>
          </p:cNvSpPr>
          <p:nvPr>
            <p:ph type="ftr" sz="quarter" idx="11"/>
          </p:nvPr>
        </p:nvSpPr>
        <p:spPr/>
        <p:txBody>
          <a:bodyPr/>
          <a:lstStyle/>
          <a:p>
            <a:r>
              <a:rPr lang="en-US" sz="1400" dirty="0" smtClean="0">
                <a:latin typeface="+mj-lt"/>
              </a:rPr>
              <a:t>Employee Safety Training 2012</a:t>
            </a:r>
            <a:endParaRPr lang="en-US" sz="1400" dirty="0">
              <a:latin typeface="+mj-lt"/>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lstStyle/>
          <a:p>
            <a:r>
              <a:rPr lang="en-US" sz="4800" dirty="0" smtClean="0"/>
              <a:t>MIOSHA Right-To-Know Program</a:t>
            </a:r>
            <a:endParaRPr lang="en-US" sz="4800" dirty="0"/>
          </a:p>
        </p:txBody>
      </p:sp>
      <p:sp>
        <p:nvSpPr>
          <p:cNvPr id="5" name="Content Placeholder 2"/>
          <p:cNvSpPr>
            <a:spLocks noGrp="1"/>
          </p:cNvSpPr>
          <p:nvPr>
            <p:ph idx="1"/>
          </p:nvPr>
        </p:nvSpPr>
        <p:spPr>
          <a:xfrm>
            <a:off x="952500" y="1752600"/>
            <a:ext cx="7239000" cy="4038601"/>
          </a:xfrm>
        </p:spPr>
        <p:txBody>
          <a:bodyPr>
            <a:normAutofit fontScale="70000" lnSpcReduction="20000"/>
          </a:bodyPr>
          <a:lstStyle/>
          <a:p>
            <a:pPr>
              <a:buNone/>
            </a:pPr>
            <a:r>
              <a:rPr lang="en-US" sz="4000" dirty="0" smtClean="0">
                <a:latin typeface="+mj-lt"/>
              </a:rPr>
              <a:t>Training</a:t>
            </a:r>
          </a:p>
          <a:p>
            <a:pPr>
              <a:buNone/>
            </a:pPr>
            <a:r>
              <a:rPr lang="en-US" sz="3700" dirty="0" smtClean="0">
                <a:latin typeface="+mj-lt"/>
              </a:rPr>
              <a:t>Training must consist of the following elements:</a:t>
            </a:r>
          </a:p>
          <a:p>
            <a:pPr>
              <a:buFont typeface="Wingdings" pitchFamily="2" charset="2"/>
              <a:buChar char="§"/>
            </a:pPr>
            <a:r>
              <a:rPr lang="en-US" sz="3100" dirty="0" smtClean="0">
                <a:latin typeface="+mj-lt"/>
              </a:rPr>
              <a:t>Explanation of the </a:t>
            </a:r>
            <a:r>
              <a:rPr lang="en-US" sz="3100" dirty="0" err="1" smtClean="0">
                <a:latin typeface="+mj-lt"/>
              </a:rPr>
              <a:t>HazCom</a:t>
            </a:r>
            <a:r>
              <a:rPr lang="en-US" sz="3100" dirty="0" smtClean="0">
                <a:latin typeface="+mj-lt"/>
              </a:rPr>
              <a:t> Program, including information about labels, MSDSs, and how to obtain and use available hazard information</a:t>
            </a:r>
          </a:p>
          <a:p>
            <a:pPr>
              <a:buFont typeface="Wingdings" pitchFamily="2" charset="2"/>
              <a:buChar char="§"/>
            </a:pPr>
            <a:r>
              <a:rPr lang="en-US" sz="3100" dirty="0" smtClean="0">
                <a:latin typeface="+mj-lt"/>
              </a:rPr>
              <a:t>Hazards of chemicals in the work area</a:t>
            </a:r>
          </a:p>
          <a:p>
            <a:pPr>
              <a:buFont typeface="Wingdings" pitchFamily="2" charset="2"/>
              <a:buChar char="§"/>
            </a:pPr>
            <a:r>
              <a:rPr lang="en-US" sz="3100" dirty="0" smtClean="0">
                <a:latin typeface="+mj-lt"/>
              </a:rPr>
              <a:t>Protective measures such as engineering controls, work practices, and the use of PPE</a:t>
            </a:r>
          </a:p>
          <a:p>
            <a:pPr>
              <a:buFont typeface="Wingdings" pitchFamily="2" charset="2"/>
              <a:buChar char="§"/>
            </a:pPr>
            <a:r>
              <a:rPr lang="en-US" sz="3100" dirty="0" smtClean="0">
                <a:latin typeface="+mj-lt"/>
              </a:rPr>
              <a:t>How to detect the presence or release of a hazardous chemical (using monitoring devices, observation, or smell)</a:t>
            </a:r>
            <a:endParaRPr lang="en-US" sz="3100" dirty="0">
              <a:latin typeface="+mj-lt"/>
            </a:endParaRPr>
          </a:p>
        </p:txBody>
      </p:sp>
      <p:sp>
        <p:nvSpPr>
          <p:cNvPr id="8" name="Slide Number Placeholder 7"/>
          <p:cNvSpPr>
            <a:spLocks noGrp="1"/>
          </p:cNvSpPr>
          <p:nvPr>
            <p:ph type="sldNum" sz="quarter" idx="12"/>
          </p:nvPr>
        </p:nvSpPr>
        <p:spPr/>
        <p:txBody>
          <a:bodyPr/>
          <a:lstStyle/>
          <a:p>
            <a:fld id="{5E70F810-056E-4B23-B13E-1B15C995C81C}" type="slidenum">
              <a:rPr lang="en-US" sz="1400" smtClean="0">
                <a:latin typeface="+mj-lt"/>
              </a:rPr>
              <a:pPr/>
              <a:t>18</a:t>
            </a:fld>
            <a:endParaRPr lang="en-US" sz="1400" dirty="0">
              <a:latin typeface="+mj-lt"/>
            </a:endParaRPr>
          </a:p>
        </p:txBody>
      </p:sp>
      <p:sp>
        <p:nvSpPr>
          <p:cNvPr id="9" name="Footer Placeholder 8"/>
          <p:cNvSpPr>
            <a:spLocks noGrp="1"/>
          </p:cNvSpPr>
          <p:nvPr>
            <p:ph type="ftr" sz="quarter" idx="11"/>
          </p:nvPr>
        </p:nvSpPr>
        <p:spPr/>
        <p:txBody>
          <a:bodyPr/>
          <a:lstStyle/>
          <a:p>
            <a:r>
              <a:rPr lang="en-US" sz="1400" dirty="0" smtClean="0">
                <a:latin typeface="+mj-lt"/>
              </a:rPr>
              <a:t>Employee Safety Training 2012</a:t>
            </a:r>
            <a:endParaRPr lang="en-US" sz="1400" dirty="0">
              <a:latin typeface="+mj-lt"/>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lstStyle/>
          <a:p>
            <a:r>
              <a:rPr lang="en-US" sz="4800" dirty="0" smtClean="0"/>
              <a:t>MIOSHA Right-To-Know Program</a:t>
            </a:r>
            <a:endParaRPr lang="en-US" sz="4800" dirty="0"/>
          </a:p>
        </p:txBody>
      </p:sp>
      <p:sp>
        <p:nvSpPr>
          <p:cNvPr id="5" name="Content Placeholder 2"/>
          <p:cNvSpPr>
            <a:spLocks noGrp="1"/>
          </p:cNvSpPr>
          <p:nvPr>
            <p:ph idx="1"/>
          </p:nvPr>
        </p:nvSpPr>
        <p:spPr>
          <a:xfrm>
            <a:off x="952500" y="1752600"/>
            <a:ext cx="7239000" cy="4038601"/>
          </a:xfrm>
        </p:spPr>
        <p:txBody>
          <a:bodyPr>
            <a:normAutofit/>
          </a:bodyPr>
          <a:lstStyle/>
          <a:p>
            <a:pPr>
              <a:buNone/>
            </a:pPr>
            <a:r>
              <a:rPr lang="en-US" sz="2800" dirty="0" smtClean="0">
                <a:latin typeface="+mj-lt"/>
              </a:rPr>
              <a:t>Firefighter Right-To-Know Law</a:t>
            </a:r>
          </a:p>
          <a:p>
            <a:pPr>
              <a:buNone/>
            </a:pPr>
            <a:r>
              <a:rPr lang="en-US" sz="2600" dirty="0" smtClean="0">
                <a:latin typeface="+mj-lt"/>
              </a:rPr>
              <a:t>	Upon request, employer must provide the fire chief with:</a:t>
            </a:r>
          </a:p>
          <a:p>
            <a:pPr lvl="1">
              <a:buFont typeface="Wingdings" pitchFamily="2" charset="2"/>
              <a:buChar char="§"/>
            </a:pPr>
            <a:r>
              <a:rPr lang="en-US" sz="2200" dirty="0" smtClean="0">
                <a:latin typeface="+mj-lt"/>
              </a:rPr>
              <a:t>Hazardous Chemical Inventory List </a:t>
            </a:r>
          </a:p>
          <a:p>
            <a:pPr lvl="1">
              <a:buFont typeface="Wingdings" pitchFamily="2" charset="2"/>
              <a:buChar char="§"/>
            </a:pPr>
            <a:r>
              <a:rPr lang="en-US" sz="2200" dirty="0" smtClean="0">
                <a:latin typeface="+mj-lt"/>
              </a:rPr>
              <a:t>MSDSs for all chemicals onsite</a:t>
            </a:r>
          </a:p>
          <a:p>
            <a:pPr lvl="1">
              <a:buFont typeface="Wingdings" pitchFamily="2" charset="2"/>
              <a:buChar char="§"/>
            </a:pPr>
            <a:r>
              <a:rPr lang="en-US" sz="2200" dirty="0" smtClean="0">
                <a:latin typeface="+mj-lt"/>
              </a:rPr>
              <a:t>Information on quantities and locations of chemicals</a:t>
            </a:r>
          </a:p>
        </p:txBody>
      </p:sp>
      <p:sp>
        <p:nvSpPr>
          <p:cNvPr id="8" name="Slide Number Placeholder 7"/>
          <p:cNvSpPr>
            <a:spLocks noGrp="1"/>
          </p:cNvSpPr>
          <p:nvPr>
            <p:ph type="sldNum" sz="quarter" idx="12"/>
          </p:nvPr>
        </p:nvSpPr>
        <p:spPr/>
        <p:txBody>
          <a:bodyPr/>
          <a:lstStyle/>
          <a:p>
            <a:fld id="{5E70F810-056E-4B23-B13E-1B15C995C81C}" type="slidenum">
              <a:rPr lang="en-US" sz="1400" smtClean="0">
                <a:latin typeface="+mj-lt"/>
              </a:rPr>
              <a:pPr/>
              <a:t>19</a:t>
            </a:fld>
            <a:endParaRPr lang="en-US" sz="1400" dirty="0">
              <a:latin typeface="+mj-lt"/>
            </a:endParaRPr>
          </a:p>
        </p:txBody>
      </p:sp>
      <p:sp>
        <p:nvSpPr>
          <p:cNvPr id="9" name="Footer Placeholder 8"/>
          <p:cNvSpPr>
            <a:spLocks noGrp="1"/>
          </p:cNvSpPr>
          <p:nvPr>
            <p:ph type="ftr" sz="quarter" idx="11"/>
          </p:nvPr>
        </p:nvSpPr>
        <p:spPr/>
        <p:txBody>
          <a:bodyPr/>
          <a:lstStyle/>
          <a:p>
            <a:r>
              <a:rPr lang="en-US" sz="1400" dirty="0" smtClean="0">
                <a:latin typeface="+mj-lt"/>
              </a:rPr>
              <a:t>Employee Safety Training 2012</a:t>
            </a:r>
            <a:endParaRPr lang="en-US" sz="1400" dirty="0">
              <a:latin typeface="+mj-l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2353" y="188259"/>
            <a:ext cx="7799294" cy="878541"/>
          </a:xfrm>
        </p:spPr>
        <p:txBody>
          <a:bodyPr/>
          <a:lstStyle/>
          <a:p>
            <a:r>
              <a:rPr lang="en-US" sz="4800" dirty="0" smtClean="0"/>
              <a:t>Agenda</a:t>
            </a:r>
            <a:endParaRPr lang="en-US" sz="4800" dirty="0"/>
          </a:p>
        </p:txBody>
      </p:sp>
      <p:sp>
        <p:nvSpPr>
          <p:cNvPr id="3" name="Content Placeholder 2"/>
          <p:cNvSpPr>
            <a:spLocks noGrp="1"/>
          </p:cNvSpPr>
          <p:nvPr>
            <p:ph idx="1"/>
          </p:nvPr>
        </p:nvSpPr>
        <p:spPr>
          <a:xfrm>
            <a:off x="914400" y="1143000"/>
            <a:ext cx="7239000" cy="4495800"/>
          </a:xfrm>
        </p:spPr>
        <p:txBody>
          <a:bodyPr>
            <a:noAutofit/>
          </a:bodyPr>
          <a:lstStyle/>
          <a:p>
            <a:pPr marL="457200" indent="-457200">
              <a:buFont typeface="Wingdings" pitchFamily="2" charset="2"/>
              <a:buChar char="§"/>
            </a:pPr>
            <a:r>
              <a:rPr lang="en-US" sz="2400" dirty="0" smtClean="0">
                <a:latin typeface="+mj-lt"/>
              </a:rPr>
              <a:t>OSHA Hazard Communication Standard</a:t>
            </a:r>
          </a:p>
          <a:p>
            <a:pPr marL="457200" indent="-457200">
              <a:buFont typeface="Wingdings" pitchFamily="2" charset="2"/>
              <a:buChar char="§"/>
            </a:pPr>
            <a:r>
              <a:rPr lang="en-US" sz="2400" dirty="0" smtClean="0">
                <a:latin typeface="+mj-lt"/>
              </a:rPr>
              <a:t>MIOSHA / Right-To-Know </a:t>
            </a:r>
          </a:p>
          <a:p>
            <a:pPr marL="457200" indent="-457200">
              <a:buFont typeface="Wingdings" pitchFamily="2" charset="2"/>
              <a:buChar char="§"/>
            </a:pPr>
            <a:r>
              <a:rPr lang="en-US" sz="2400" dirty="0" smtClean="0">
                <a:latin typeface="+mj-lt"/>
              </a:rPr>
              <a:t>AB Hazard Communication Program</a:t>
            </a:r>
          </a:p>
          <a:p>
            <a:pPr marL="857250" lvl="1" indent="-457200">
              <a:buFont typeface="Wingdings" pitchFamily="2" charset="2"/>
              <a:buChar char="§"/>
            </a:pPr>
            <a:r>
              <a:rPr lang="en-US" sz="2200" dirty="0" smtClean="0">
                <a:latin typeface="+mj-lt"/>
              </a:rPr>
              <a:t>Hazardous Chemicals in Use at AB</a:t>
            </a:r>
          </a:p>
          <a:p>
            <a:pPr marL="857250" lvl="1" indent="-457200">
              <a:buFont typeface="Wingdings" pitchFamily="2" charset="2"/>
              <a:buChar char="§"/>
            </a:pPr>
            <a:r>
              <a:rPr lang="en-US" sz="2200" dirty="0" smtClean="0">
                <a:latin typeface="+mj-lt"/>
              </a:rPr>
              <a:t>Container Labeling  Method and Policy </a:t>
            </a:r>
          </a:p>
          <a:p>
            <a:pPr marL="857250" lvl="1" indent="-457200">
              <a:buFont typeface="Wingdings" pitchFamily="2" charset="2"/>
              <a:buChar char="§"/>
            </a:pPr>
            <a:r>
              <a:rPr lang="en-US" sz="2200" dirty="0" smtClean="0">
                <a:latin typeface="+mj-lt"/>
              </a:rPr>
              <a:t>Pipe Labeling Scheme</a:t>
            </a:r>
          </a:p>
          <a:p>
            <a:pPr marL="857250" lvl="1" indent="-457200">
              <a:buFont typeface="Wingdings" pitchFamily="2" charset="2"/>
              <a:buChar char="§"/>
            </a:pPr>
            <a:r>
              <a:rPr lang="en-US" sz="2200" dirty="0" smtClean="0">
                <a:latin typeface="+mj-lt"/>
              </a:rPr>
              <a:t>Detecting a Release or Leak of Hazardous Chemicals</a:t>
            </a:r>
          </a:p>
          <a:p>
            <a:pPr marL="857250" lvl="1" indent="-457200">
              <a:buFont typeface="Wingdings" pitchFamily="2" charset="2"/>
              <a:buChar char="§"/>
            </a:pPr>
            <a:r>
              <a:rPr lang="en-US" sz="2200" dirty="0" smtClean="0">
                <a:latin typeface="+mj-lt"/>
              </a:rPr>
              <a:t>Location of Documents Related to Right-To-Know / </a:t>
            </a:r>
            <a:r>
              <a:rPr lang="en-US" sz="2200" dirty="0" err="1" smtClean="0">
                <a:latin typeface="+mj-lt"/>
              </a:rPr>
              <a:t>HazCom</a:t>
            </a:r>
            <a:r>
              <a:rPr lang="en-US" sz="2200" dirty="0" smtClean="0">
                <a:latin typeface="+mj-lt"/>
              </a:rPr>
              <a:t> Program</a:t>
            </a:r>
          </a:p>
        </p:txBody>
      </p:sp>
      <p:sp>
        <p:nvSpPr>
          <p:cNvPr id="6" name="Slide Number Placeholder 5"/>
          <p:cNvSpPr>
            <a:spLocks noGrp="1"/>
          </p:cNvSpPr>
          <p:nvPr>
            <p:ph type="sldNum" sz="quarter" idx="12"/>
          </p:nvPr>
        </p:nvSpPr>
        <p:spPr/>
        <p:txBody>
          <a:bodyPr/>
          <a:lstStyle/>
          <a:p>
            <a:fld id="{5E70F810-056E-4B23-B13E-1B15C995C81C}" type="slidenum">
              <a:rPr lang="en-US" sz="1400" smtClean="0">
                <a:latin typeface="+mj-lt"/>
              </a:rPr>
              <a:pPr/>
              <a:t>2</a:t>
            </a:fld>
            <a:endParaRPr lang="en-US" sz="1400" dirty="0">
              <a:latin typeface="+mj-lt"/>
            </a:endParaRPr>
          </a:p>
        </p:txBody>
      </p:sp>
      <p:sp>
        <p:nvSpPr>
          <p:cNvPr id="7" name="Footer Placeholder 6"/>
          <p:cNvSpPr>
            <a:spLocks noGrp="1"/>
          </p:cNvSpPr>
          <p:nvPr>
            <p:ph type="ftr" sz="quarter" idx="11"/>
          </p:nvPr>
        </p:nvSpPr>
        <p:spPr/>
        <p:txBody>
          <a:bodyPr/>
          <a:lstStyle/>
          <a:p>
            <a:r>
              <a:rPr lang="en-US" sz="1400" dirty="0" smtClean="0">
                <a:latin typeface="+mj-lt"/>
              </a:rPr>
              <a:t>Employee Safety Training 2012</a:t>
            </a:r>
            <a:endParaRPr lang="en-US" sz="1400" dirty="0">
              <a:latin typeface="+mj-lt"/>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lstStyle/>
          <a:p>
            <a:r>
              <a:rPr lang="en-US" sz="4800" dirty="0" smtClean="0"/>
              <a:t>MIOSHA Right-To-Know Program</a:t>
            </a:r>
            <a:endParaRPr lang="en-US" sz="4800" dirty="0"/>
          </a:p>
        </p:txBody>
      </p:sp>
      <p:sp>
        <p:nvSpPr>
          <p:cNvPr id="5" name="Content Placeholder 2"/>
          <p:cNvSpPr>
            <a:spLocks noGrp="1"/>
          </p:cNvSpPr>
          <p:nvPr>
            <p:ph idx="1"/>
          </p:nvPr>
        </p:nvSpPr>
        <p:spPr>
          <a:xfrm>
            <a:off x="952500" y="1752600"/>
            <a:ext cx="7239000" cy="4190999"/>
          </a:xfrm>
        </p:spPr>
        <p:txBody>
          <a:bodyPr>
            <a:normAutofit/>
          </a:bodyPr>
          <a:lstStyle/>
          <a:p>
            <a:pPr>
              <a:buNone/>
            </a:pPr>
            <a:r>
              <a:rPr lang="en-US" sz="2800" dirty="0" smtClean="0">
                <a:latin typeface="+mj-lt"/>
              </a:rPr>
              <a:t>Posting of Right-To-Know Law</a:t>
            </a:r>
          </a:p>
          <a:p>
            <a:pPr lvl="1">
              <a:buFont typeface="Wingdings" pitchFamily="2" charset="2"/>
              <a:buChar char="§"/>
            </a:pPr>
            <a:r>
              <a:rPr lang="en-US" sz="2200" dirty="0" smtClean="0">
                <a:latin typeface="+mj-lt"/>
              </a:rPr>
              <a:t>A poster must remind employees of their rights under the Michigan Right-To-Know Law and how to locate the MSDSs and RTK program.</a:t>
            </a:r>
          </a:p>
          <a:p>
            <a:pPr lvl="1">
              <a:buFont typeface="Wingdings" pitchFamily="2" charset="2"/>
              <a:buChar char="§"/>
            </a:pPr>
            <a:r>
              <a:rPr lang="en-US" sz="2200" dirty="0" smtClean="0">
                <a:latin typeface="+mj-lt"/>
              </a:rPr>
              <a:t>A second poster must inform employees of any changes recently made to one or more MSDSs</a:t>
            </a:r>
          </a:p>
          <a:p>
            <a:pPr lvl="2">
              <a:buFont typeface="Wingdings" pitchFamily="2" charset="2"/>
              <a:buChar char="§"/>
            </a:pPr>
            <a:r>
              <a:rPr lang="en-US" sz="2000" dirty="0" smtClean="0">
                <a:latin typeface="+mj-lt"/>
              </a:rPr>
              <a:t>Must be filled within 5 days of receipt of new MSDSs and must remain for a minimum of 10 days</a:t>
            </a:r>
          </a:p>
        </p:txBody>
      </p:sp>
      <p:sp>
        <p:nvSpPr>
          <p:cNvPr id="8" name="Slide Number Placeholder 7"/>
          <p:cNvSpPr>
            <a:spLocks noGrp="1"/>
          </p:cNvSpPr>
          <p:nvPr>
            <p:ph type="sldNum" sz="quarter" idx="12"/>
          </p:nvPr>
        </p:nvSpPr>
        <p:spPr/>
        <p:txBody>
          <a:bodyPr/>
          <a:lstStyle/>
          <a:p>
            <a:fld id="{5E70F810-056E-4B23-B13E-1B15C995C81C}" type="slidenum">
              <a:rPr lang="en-US" sz="1400" smtClean="0">
                <a:latin typeface="+mj-lt"/>
              </a:rPr>
              <a:pPr/>
              <a:t>20</a:t>
            </a:fld>
            <a:endParaRPr lang="en-US" sz="1400" dirty="0">
              <a:latin typeface="+mj-lt"/>
            </a:endParaRPr>
          </a:p>
        </p:txBody>
      </p:sp>
      <p:sp>
        <p:nvSpPr>
          <p:cNvPr id="9" name="Footer Placeholder 8"/>
          <p:cNvSpPr>
            <a:spLocks noGrp="1"/>
          </p:cNvSpPr>
          <p:nvPr>
            <p:ph type="ftr" sz="quarter" idx="11"/>
          </p:nvPr>
        </p:nvSpPr>
        <p:spPr/>
        <p:txBody>
          <a:bodyPr/>
          <a:lstStyle/>
          <a:p>
            <a:r>
              <a:rPr lang="en-US" sz="1400" dirty="0" smtClean="0">
                <a:latin typeface="+mj-lt"/>
              </a:rPr>
              <a:t>Employee Safety Training 2012</a:t>
            </a:r>
            <a:endParaRPr lang="en-US" sz="1400" dirty="0">
              <a:latin typeface="+mj-lt"/>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685800" y="0"/>
            <a:ext cx="7799294" cy="1461247"/>
          </a:xfrm>
        </p:spPr>
        <p:txBody>
          <a:bodyPr/>
          <a:lstStyle/>
          <a:p>
            <a:r>
              <a:rPr lang="en-US" sz="4800" dirty="0" smtClean="0"/>
              <a:t>AB Right-To-Know / </a:t>
            </a:r>
            <a:r>
              <a:rPr lang="en-US" sz="4800" dirty="0" err="1" smtClean="0"/>
              <a:t>HazCom</a:t>
            </a:r>
            <a:r>
              <a:rPr lang="en-US" sz="4800" dirty="0" smtClean="0"/>
              <a:t> Program</a:t>
            </a:r>
            <a:endParaRPr lang="en-US" sz="4800" dirty="0"/>
          </a:p>
        </p:txBody>
      </p:sp>
      <p:sp>
        <p:nvSpPr>
          <p:cNvPr id="5" name="Content Placeholder 2"/>
          <p:cNvSpPr>
            <a:spLocks noGrp="1"/>
          </p:cNvSpPr>
          <p:nvPr>
            <p:ph idx="1"/>
          </p:nvPr>
        </p:nvSpPr>
        <p:spPr>
          <a:xfrm>
            <a:off x="990600" y="1447800"/>
            <a:ext cx="7239000" cy="1066799"/>
          </a:xfrm>
        </p:spPr>
        <p:txBody>
          <a:bodyPr>
            <a:normAutofit/>
          </a:bodyPr>
          <a:lstStyle/>
          <a:p>
            <a:pPr marL="457200" indent="-457200">
              <a:buNone/>
            </a:pPr>
            <a:r>
              <a:rPr lang="en-US" sz="2800" dirty="0" smtClean="0">
                <a:latin typeface="+mj-lt"/>
              </a:rPr>
              <a:t>Hazardous Chemicals Used/Produced in AB Operations</a:t>
            </a:r>
          </a:p>
          <a:p>
            <a:pPr marL="857250" lvl="1" indent="-457200">
              <a:buFont typeface="Wingdings" pitchFamily="2" charset="2"/>
              <a:buChar char="§"/>
            </a:pPr>
            <a:endParaRPr lang="en-US" sz="2600" dirty="0" smtClean="0">
              <a:latin typeface="+mj-lt"/>
            </a:endParaRPr>
          </a:p>
          <a:p>
            <a:pPr marL="857250" lvl="1" indent="-457200">
              <a:buFont typeface="Wingdings" pitchFamily="2" charset="2"/>
              <a:buChar char="§"/>
            </a:pPr>
            <a:endParaRPr lang="en-US" sz="2600" dirty="0">
              <a:latin typeface="+mj-lt"/>
            </a:endParaRPr>
          </a:p>
        </p:txBody>
      </p:sp>
      <p:sp>
        <p:nvSpPr>
          <p:cNvPr id="8" name="Slide Number Placeholder 7"/>
          <p:cNvSpPr>
            <a:spLocks noGrp="1"/>
          </p:cNvSpPr>
          <p:nvPr>
            <p:ph type="sldNum" sz="quarter" idx="12"/>
          </p:nvPr>
        </p:nvSpPr>
        <p:spPr/>
        <p:txBody>
          <a:bodyPr/>
          <a:lstStyle/>
          <a:p>
            <a:fld id="{5E70F810-056E-4B23-B13E-1B15C995C81C}" type="slidenum">
              <a:rPr lang="en-US" sz="1400" smtClean="0">
                <a:latin typeface="+mj-lt"/>
              </a:rPr>
              <a:pPr/>
              <a:t>21</a:t>
            </a:fld>
            <a:endParaRPr lang="en-US" sz="1400" dirty="0">
              <a:latin typeface="+mj-lt"/>
            </a:endParaRPr>
          </a:p>
        </p:txBody>
      </p:sp>
      <p:sp>
        <p:nvSpPr>
          <p:cNvPr id="9" name="Footer Placeholder 8"/>
          <p:cNvSpPr>
            <a:spLocks noGrp="1"/>
          </p:cNvSpPr>
          <p:nvPr>
            <p:ph type="ftr" sz="quarter" idx="11"/>
          </p:nvPr>
        </p:nvSpPr>
        <p:spPr/>
        <p:txBody>
          <a:bodyPr/>
          <a:lstStyle/>
          <a:p>
            <a:r>
              <a:rPr lang="en-US" sz="1400" dirty="0" smtClean="0">
                <a:latin typeface="+mj-lt"/>
              </a:rPr>
              <a:t>Employee Safety Training 2012</a:t>
            </a:r>
            <a:endParaRPr lang="en-US" sz="1400" dirty="0">
              <a:latin typeface="+mj-lt"/>
            </a:endParaRPr>
          </a:p>
        </p:txBody>
      </p:sp>
      <p:sp>
        <p:nvSpPr>
          <p:cNvPr id="6" name="TextBox 5"/>
          <p:cNvSpPr txBox="1"/>
          <p:nvPr/>
        </p:nvSpPr>
        <p:spPr>
          <a:xfrm>
            <a:off x="8458200" y="3352800"/>
            <a:ext cx="457200" cy="369332"/>
          </a:xfrm>
          <a:prstGeom prst="rect">
            <a:avLst/>
          </a:prstGeom>
          <a:noFill/>
        </p:spPr>
        <p:txBody>
          <a:bodyPr wrap="square" rtlCol="0">
            <a:spAutoFit/>
          </a:bodyPr>
          <a:lstStyle/>
          <a:p>
            <a:endParaRPr lang="en-US" dirty="0"/>
          </a:p>
        </p:txBody>
      </p:sp>
      <p:sp>
        <p:nvSpPr>
          <p:cNvPr id="10" name="TextBox 9"/>
          <p:cNvSpPr txBox="1"/>
          <p:nvPr/>
        </p:nvSpPr>
        <p:spPr>
          <a:xfrm>
            <a:off x="304800" y="2362200"/>
            <a:ext cx="8839200" cy="4062651"/>
          </a:xfrm>
          <a:prstGeom prst="rect">
            <a:avLst/>
          </a:prstGeom>
          <a:noFill/>
        </p:spPr>
        <p:txBody>
          <a:bodyPr wrap="square" numCol="2" rtlCol="0">
            <a:spAutoFit/>
          </a:bodyPr>
          <a:lstStyle/>
          <a:p>
            <a:pPr marL="400050" indent="-457200"/>
            <a:r>
              <a:rPr lang="en-US" sz="2200" dirty="0" smtClean="0">
                <a:latin typeface="+mj-lt"/>
              </a:rPr>
              <a:t>Sulfuric Acid- 93%</a:t>
            </a:r>
          </a:p>
          <a:p>
            <a:pPr marL="800100" lvl="1" indent="-457200">
              <a:buFont typeface="Wingdings" pitchFamily="2" charset="2"/>
              <a:buChar char="§"/>
            </a:pPr>
            <a:r>
              <a:rPr lang="en-US" sz="2000" dirty="0" smtClean="0">
                <a:latin typeface="+mj-lt"/>
              </a:rPr>
              <a:t>Highly Corrosive</a:t>
            </a:r>
          </a:p>
          <a:p>
            <a:pPr marL="1257300" lvl="2" indent="-457200">
              <a:buFont typeface="Wingdings" pitchFamily="2" charset="2"/>
              <a:buChar char="§"/>
            </a:pPr>
            <a:r>
              <a:rPr lang="en-US" dirty="0" smtClean="0">
                <a:latin typeface="+mj-lt"/>
              </a:rPr>
              <a:t>Causes severe chemical burns upon contact</a:t>
            </a:r>
          </a:p>
          <a:p>
            <a:pPr marL="800100" lvl="1" indent="-457200">
              <a:buFont typeface="Wingdings" pitchFamily="2" charset="2"/>
              <a:buChar char="§"/>
            </a:pPr>
            <a:r>
              <a:rPr lang="en-US" sz="2000" dirty="0" smtClean="0">
                <a:latin typeface="+mj-lt"/>
              </a:rPr>
              <a:t>Reacts violently with water and organic compounds</a:t>
            </a:r>
          </a:p>
          <a:p>
            <a:pPr marL="1257300" lvl="2" indent="-457200"/>
            <a:endParaRPr lang="en-US" sz="1600" dirty="0" smtClean="0">
              <a:latin typeface="+mj-lt"/>
            </a:endParaRPr>
          </a:p>
          <a:p>
            <a:pPr marL="400050" indent="-457200"/>
            <a:r>
              <a:rPr lang="en-US" sz="2200" dirty="0" smtClean="0">
                <a:latin typeface="+mj-lt"/>
              </a:rPr>
              <a:t>Acetic Acid</a:t>
            </a:r>
          </a:p>
          <a:p>
            <a:pPr marL="857250" lvl="1" indent="-457200">
              <a:buFont typeface="Wingdings" pitchFamily="2" charset="2"/>
              <a:buChar char="§"/>
            </a:pPr>
            <a:r>
              <a:rPr lang="en-US" sz="2000" dirty="0" smtClean="0">
                <a:latin typeface="+mj-lt"/>
              </a:rPr>
              <a:t>Corrosive to skin and eyes</a:t>
            </a:r>
          </a:p>
          <a:p>
            <a:pPr marL="1314450" lvl="2" indent="-457200">
              <a:buFont typeface="Wingdings" pitchFamily="2" charset="2"/>
              <a:buChar char="§"/>
            </a:pPr>
            <a:r>
              <a:rPr lang="en-US" dirty="0" smtClean="0">
                <a:latin typeface="+mj-lt"/>
              </a:rPr>
              <a:t>Dehydrating effect on tissues</a:t>
            </a:r>
          </a:p>
          <a:p>
            <a:pPr marL="857250" lvl="1" indent="-457200">
              <a:buFont typeface="Wingdings" pitchFamily="2" charset="2"/>
              <a:buChar char="§"/>
            </a:pPr>
            <a:r>
              <a:rPr lang="en-US" sz="2000" dirty="0" smtClean="0">
                <a:latin typeface="+mj-lt"/>
              </a:rPr>
              <a:t>Combustible</a:t>
            </a:r>
          </a:p>
          <a:p>
            <a:pPr marL="857250" lvl="1" indent="-457200">
              <a:buFont typeface="Wingdings" pitchFamily="2" charset="2"/>
              <a:buChar char="§"/>
            </a:pPr>
            <a:endParaRPr lang="en-US" sz="2200" dirty="0" smtClean="0">
              <a:latin typeface="+mj-lt"/>
            </a:endParaRPr>
          </a:p>
          <a:p>
            <a:pPr marL="400050" indent="-457200"/>
            <a:endParaRPr lang="en-US" sz="2200" dirty="0" smtClean="0">
              <a:latin typeface="+mj-lt"/>
            </a:endParaRPr>
          </a:p>
          <a:p>
            <a:pPr marL="400050" indent="-457200"/>
            <a:r>
              <a:rPr lang="en-US" sz="2200" dirty="0" smtClean="0">
                <a:latin typeface="+mj-lt"/>
              </a:rPr>
              <a:t>Potassium Hydroxide </a:t>
            </a:r>
            <a:r>
              <a:rPr lang="en-US" sz="2000" dirty="0" smtClean="0">
                <a:latin typeface="+mj-lt"/>
              </a:rPr>
              <a:t>(</a:t>
            </a:r>
            <a:r>
              <a:rPr lang="en-US" dirty="0" smtClean="0">
                <a:latin typeface="+mj-lt"/>
              </a:rPr>
              <a:t>Caustic   Potash)</a:t>
            </a:r>
          </a:p>
          <a:p>
            <a:pPr marL="857250" lvl="1" indent="-457200">
              <a:buFont typeface="Wingdings" pitchFamily="2" charset="2"/>
              <a:buChar char="§"/>
            </a:pPr>
            <a:r>
              <a:rPr lang="en-US" sz="2000" dirty="0" smtClean="0">
                <a:latin typeface="+mj-lt"/>
              </a:rPr>
              <a:t>Highly Corrosive</a:t>
            </a:r>
          </a:p>
          <a:p>
            <a:pPr marL="1314450" lvl="2" indent="-457200">
              <a:buFont typeface="Wingdings" pitchFamily="2" charset="2"/>
              <a:buChar char="§"/>
            </a:pPr>
            <a:r>
              <a:rPr lang="en-US" dirty="0" smtClean="0">
                <a:latin typeface="+mj-lt"/>
              </a:rPr>
              <a:t>Causes severe chemical burns that are not immediately painful</a:t>
            </a:r>
          </a:p>
          <a:p>
            <a:pPr marL="800100" lvl="1" indent="-457200">
              <a:buFont typeface="Wingdings" pitchFamily="2" charset="2"/>
              <a:buChar char="§"/>
            </a:pPr>
            <a:r>
              <a:rPr lang="en-US" sz="2000" dirty="0" smtClean="0">
                <a:latin typeface="+mj-lt"/>
              </a:rPr>
              <a:t>Reacts with acids and water to produce heat</a:t>
            </a:r>
          </a:p>
          <a:p>
            <a:pPr marL="800100" lvl="1" indent="-457200"/>
            <a:endParaRPr lang="en-US" sz="1600" dirty="0" smtClean="0">
              <a:latin typeface="+mj-lt"/>
            </a:endParaRPr>
          </a:p>
          <a:p>
            <a:pPr marL="400050" indent="-457200"/>
            <a:r>
              <a:rPr lang="en-US" sz="2200" dirty="0" smtClean="0">
                <a:latin typeface="+mj-lt"/>
              </a:rPr>
              <a:t>Hydrated Lime</a:t>
            </a:r>
          </a:p>
          <a:p>
            <a:pPr marL="857250" lvl="1" indent="-457200">
              <a:buFont typeface="Wingdings" pitchFamily="2" charset="2"/>
              <a:buChar char="§"/>
            </a:pPr>
            <a:r>
              <a:rPr lang="en-US" sz="2000" dirty="0" smtClean="0">
                <a:latin typeface="+mj-lt"/>
              </a:rPr>
              <a:t>Strong Irritant</a:t>
            </a:r>
          </a:p>
          <a:p>
            <a:pPr marL="1314450" lvl="2" indent="-457200">
              <a:buFont typeface="Wingdings" pitchFamily="2" charset="2"/>
              <a:buChar char="§"/>
            </a:pPr>
            <a:r>
              <a:rPr lang="en-US" sz="2000" dirty="0" smtClean="0">
                <a:latin typeface="+mj-lt"/>
              </a:rPr>
              <a:t>Eye contact can cause burns and permanent damage</a:t>
            </a:r>
          </a:p>
          <a:p>
            <a:pPr marL="1314450" lvl="2" indent="-457200">
              <a:buFont typeface="Wingdings" pitchFamily="2" charset="2"/>
              <a:buChar char="§"/>
            </a:pPr>
            <a:r>
              <a:rPr lang="en-US" sz="2000" dirty="0" smtClean="0">
                <a:latin typeface="+mj-lt"/>
              </a:rPr>
              <a:t>Skin contact particularly in the presence of moisture</a:t>
            </a:r>
            <a:endParaRPr lang="en-US" sz="2000" dirty="0">
              <a:latin typeface="+mj-lt"/>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685800" y="0"/>
            <a:ext cx="7799294" cy="1461247"/>
          </a:xfrm>
        </p:spPr>
        <p:txBody>
          <a:bodyPr/>
          <a:lstStyle/>
          <a:p>
            <a:r>
              <a:rPr lang="en-US" sz="4800" dirty="0" smtClean="0"/>
              <a:t>AB Right-To-Know / </a:t>
            </a:r>
            <a:r>
              <a:rPr lang="en-US" sz="4800" dirty="0" err="1" smtClean="0"/>
              <a:t>HazCom</a:t>
            </a:r>
            <a:r>
              <a:rPr lang="en-US" sz="4800" dirty="0" smtClean="0"/>
              <a:t> Program</a:t>
            </a:r>
            <a:endParaRPr lang="en-US" sz="4800" dirty="0"/>
          </a:p>
        </p:txBody>
      </p:sp>
      <p:sp>
        <p:nvSpPr>
          <p:cNvPr id="5" name="Content Placeholder 2"/>
          <p:cNvSpPr>
            <a:spLocks noGrp="1"/>
          </p:cNvSpPr>
          <p:nvPr>
            <p:ph idx="1"/>
          </p:nvPr>
        </p:nvSpPr>
        <p:spPr>
          <a:xfrm>
            <a:off x="990600" y="1371600"/>
            <a:ext cx="7239000" cy="1066799"/>
          </a:xfrm>
        </p:spPr>
        <p:txBody>
          <a:bodyPr>
            <a:normAutofit/>
          </a:bodyPr>
          <a:lstStyle/>
          <a:p>
            <a:pPr marL="457200" indent="-457200">
              <a:buNone/>
            </a:pPr>
            <a:r>
              <a:rPr lang="en-US" sz="2800" dirty="0" smtClean="0">
                <a:latin typeface="+mj-lt"/>
              </a:rPr>
              <a:t>Hazardous Chemicals Used/Produced in AB Operations</a:t>
            </a:r>
          </a:p>
          <a:p>
            <a:pPr marL="857250" lvl="1" indent="-457200">
              <a:buFont typeface="Wingdings" pitchFamily="2" charset="2"/>
              <a:buChar char="§"/>
            </a:pPr>
            <a:endParaRPr lang="en-US" sz="2600" dirty="0" smtClean="0">
              <a:latin typeface="+mj-lt"/>
            </a:endParaRPr>
          </a:p>
          <a:p>
            <a:pPr marL="857250" lvl="1" indent="-457200">
              <a:buFont typeface="Wingdings" pitchFamily="2" charset="2"/>
              <a:buChar char="§"/>
            </a:pPr>
            <a:endParaRPr lang="en-US" sz="2600" dirty="0">
              <a:latin typeface="+mj-lt"/>
            </a:endParaRPr>
          </a:p>
        </p:txBody>
      </p:sp>
      <p:sp>
        <p:nvSpPr>
          <p:cNvPr id="8" name="Slide Number Placeholder 7"/>
          <p:cNvSpPr>
            <a:spLocks noGrp="1"/>
          </p:cNvSpPr>
          <p:nvPr>
            <p:ph type="sldNum" sz="quarter" idx="12"/>
          </p:nvPr>
        </p:nvSpPr>
        <p:spPr/>
        <p:txBody>
          <a:bodyPr/>
          <a:lstStyle/>
          <a:p>
            <a:fld id="{5E70F810-056E-4B23-B13E-1B15C995C81C}" type="slidenum">
              <a:rPr lang="en-US" sz="1400" smtClean="0">
                <a:latin typeface="+mj-lt"/>
              </a:rPr>
              <a:pPr/>
              <a:t>22</a:t>
            </a:fld>
            <a:endParaRPr lang="en-US" sz="1400" dirty="0">
              <a:latin typeface="+mj-lt"/>
            </a:endParaRPr>
          </a:p>
        </p:txBody>
      </p:sp>
      <p:sp>
        <p:nvSpPr>
          <p:cNvPr id="9" name="Footer Placeholder 8"/>
          <p:cNvSpPr>
            <a:spLocks noGrp="1"/>
          </p:cNvSpPr>
          <p:nvPr>
            <p:ph type="ftr" sz="quarter" idx="11"/>
          </p:nvPr>
        </p:nvSpPr>
        <p:spPr/>
        <p:txBody>
          <a:bodyPr/>
          <a:lstStyle/>
          <a:p>
            <a:r>
              <a:rPr lang="en-US" sz="1400" dirty="0" smtClean="0">
                <a:latin typeface="+mj-lt"/>
              </a:rPr>
              <a:t>Employee Safety Training 2012</a:t>
            </a:r>
            <a:endParaRPr lang="en-US" sz="1400" dirty="0">
              <a:latin typeface="+mj-lt"/>
            </a:endParaRPr>
          </a:p>
        </p:txBody>
      </p:sp>
      <p:sp>
        <p:nvSpPr>
          <p:cNvPr id="6" name="TextBox 5"/>
          <p:cNvSpPr txBox="1"/>
          <p:nvPr/>
        </p:nvSpPr>
        <p:spPr>
          <a:xfrm>
            <a:off x="8458200" y="3352800"/>
            <a:ext cx="457200" cy="369332"/>
          </a:xfrm>
          <a:prstGeom prst="rect">
            <a:avLst/>
          </a:prstGeom>
          <a:noFill/>
        </p:spPr>
        <p:txBody>
          <a:bodyPr wrap="square" rtlCol="0">
            <a:spAutoFit/>
          </a:bodyPr>
          <a:lstStyle/>
          <a:p>
            <a:endParaRPr lang="en-US" dirty="0"/>
          </a:p>
        </p:txBody>
      </p:sp>
      <p:sp>
        <p:nvSpPr>
          <p:cNvPr id="10" name="TextBox 9"/>
          <p:cNvSpPr txBox="1"/>
          <p:nvPr/>
        </p:nvSpPr>
        <p:spPr>
          <a:xfrm>
            <a:off x="304800" y="2286000"/>
            <a:ext cx="8839200" cy="3077766"/>
          </a:xfrm>
          <a:prstGeom prst="rect">
            <a:avLst/>
          </a:prstGeom>
          <a:noFill/>
        </p:spPr>
        <p:txBody>
          <a:bodyPr wrap="square" numCol="2" rtlCol="0">
            <a:spAutoFit/>
          </a:bodyPr>
          <a:lstStyle/>
          <a:p>
            <a:pPr marL="400050" indent="-457200"/>
            <a:r>
              <a:rPr lang="en-US" sz="2200" dirty="0" smtClean="0">
                <a:latin typeface="+mj-lt"/>
              </a:rPr>
              <a:t>Gasoline (Denaturant)</a:t>
            </a:r>
          </a:p>
          <a:p>
            <a:pPr marL="857250" lvl="1" indent="-457200">
              <a:buFont typeface="Wingdings" pitchFamily="2" charset="2"/>
              <a:buChar char="§"/>
            </a:pPr>
            <a:r>
              <a:rPr lang="en-US" sz="2000" dirty="0" smtClean="0">
                <a:latin typeface="+mj-lt"/>
              </a:rPr>
              <a:t>Highly Flammable Liquid</a:t>
            </a:r>
          </a:p>
          <a:p>
            <a:pPr marL="1314450" lvl="2" indent="-457200">
              <a:buFont typeface="Wingdings" pitchFamily="2" charset="2"/>
              <a:buChar char="§"/>
            </a:pPr>
            <a:r>
              <a:rPr lang="en-US" dirty="0" smtClean="0">
                <a:latin typeface="+mj-lt"/>
              </a:rPr>
              <a:t>Vapors can form explosive mixtures with air</a:t>
            </a:r>
          </a:p>
          <a:p>
            <a:pPr marL="1314450" lvl="2" indent="-457200"/>
            <a:endParaRPr lang="en-US" sz="1600" dirty="0" smtClean="0">
              <a:latin typeface="+mj-lt"/>
            </a:endParaRPr>
          </a:p>
          <a:p>
            <a:pPr marL="400050" indent="-457200"/>
            <a:r>
              <a:rPr lang="en-US" sz="2200" dirty="0" smtClean="0">
                <a:latin typeface="+mj-lt"/>
              </a:rPr>
              <a:t>Ethanol</a:t>
            </a:r>
          </a:p>
          <a:p>
            <a:pPr marL="857250" lvl="1" indent="-457200">
              <a:buFont typeface="Wingdings" pitchFamily="2" charset="2"/>
              <a:buChar char="§"/>
            </a:pPr>
            <a:r>
              <a:rPr lang="en-US" sz="2000" dirty="0" smtClean="0">
                <a:latin typeface="+mj-lt"/>
              </a:rPr>
              <a:t>Highly Flammable Liquid</a:t>
            </a:r>
          </a:p>
          <a:p>
            <a:pPr marL="1314450" lvl="2" indent="-457200">
              <a:buFont typeface="Wingdings" pitchFamily="2" charset="2"/>
              <a:buChar char="§"/>
            </a:pPr>
            <a:r>
              <a:rPr lang="en-US" dirty="0" smtClean="0">
                <a:latin typeface="+mj-lt"/>
              </a:rPr>
              <a:t>Vapors can form explosive mixtures with air</a:t>
            </a:r>
          </a:p>
          <a:p>
            <a:pPr marL="1314450" lvl="2" indent="-457200"/>
            <a:endParaRPr lang="en-US" dirty="0" smtClean="0">
              <a:latin typeface="+mj-lt"/>
            </a:endParaRPr>
          </a:p>
          <a:p>
            <a:pPr marL="400050" indent="-457200"/>
            <a:r>
              <a:rPr lang="en-US" sz="2200" dirty="0" smtClean="0">
                <a:latin typeface="+mj-lt"/>
              </a:rPr>
              <a:t>Sodium Hydroxide </a:t>
            </a:r>
            <a:r>
              <a:rPr lang="en-US" dirty="0" smtClean="0">
                <a:latin typeface="+mj-lt"/>
              </a:rPr>
              <a:t>(Caustic Soda)</a:t>
            </a:r>
          </a:p>
          <a:p>
            <a:pPr marL="857250" lvl="1" indent="-457200">
              <a:buFont typeface="Wingdings" pitchFamily="2" charset="2"/>
              <a:buChar char="§"/>
            </a:pPr>
            <a:r>
              <a:rPr lang="en-US" sz="2000" dirty="0" smtClean="0">
                <a:latin typeface="+mj-lt"/>
              </a:rPr>
              <a:t>Highly Corrosive- slightly less than KOH</a:t>
            </a:r>
          </a:p>
          <a:p>
            <a:pPr marL="1314450" lvl="2" indent="-457200">
              <a:buFont typeface="Wingdings" pitchFamily="2" charset="2"/>
              <a:buChar char="§"/>
            </a:pPr>
            <a:r>
              <a:rPr lang="en-US" dirty="0" smtClean="0">
                <a:latin typeface="+mj-lt"/>
              </a:rPr>
              <a:t>Causes severe chemical burns that are not immediately painful</a:t>
            </a:r>
          </a:p>
          <a:p>
            <a:pPr marL="800100" lvl="1" indent="-457200">
              <a:buFont typeface="Wingdings" pitchFamily="2" charset="2"/>
              <a:buChar char="§"/>
            </a:pPr>
            <a:r>
              <a:rPr lang="en-US" sz="2000" dirty="0" smtClean="0">
                <a:latin typeface="+mj-lt"/>
              </a:rPr>
              <a:t>Reacts with acids and water to produce heat</a:t>
            </a:r>
          </a:p>
          <a:p>
            <a:pPr marL="857250" lvl="1" indent="-457200">
              <a:buFont typeface="Wingdings" pitchFamily="2" charset="2"/>
              <a:buChar char="§"/>
            </a:pPr>
            <a:endParaRPr lang="en-US" sz="2000" dirty="0">
              <a:latin typeface="+mj-lt"/>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685800" y="0"/>
            <a:ext cx="7799294" cy="1461247"/>
          </a:xfrm>
        </p:spPr>
        <p:txBody>
          <a:bodyPr/>
          <a:lstStyle/>
          <a:p>
            <a:r>
              <a:rPr lang="en-US" sz="4800" dirty="0" smtClean="0"/>
              <a:t>AB Right-To-Know / </a:t>
            </a:r>
            <a:r>
              <a:rPr lang="en-US" sz="4800" dirty="0" err="1" smtClean="0"/>
              <a:t>HazCom</a:t>
            </a:r>
            <a:r>
              <a:rPr lang="en-US" sz="4800" dirty="0" smtClean="0"/>
              <a:t> Program</a:t>
            </a:r>
            <a:endParaRPr lang="en-US" sz="4800" dirty="0"/>
          </a:p>
        </p:txBody>
      </p:sp>
      <p:sp>
        <p:nvSpPr>
          <p:cNvPr id="5" name="Content Placeholder 2"/>
          <p:cNvSpPr>
            <a:spLocks noGrp="1"/>
          </p:cNvSpPr>
          <p:nvPr>
            <p:ph idx="1"/>
          </p:nvPr>
        </p:nvSpPr>
        <p:spPr>
          <a:xfrm>
            <a:off x="533400" y="1600200"/>
            <a:ext cx="4495800" cy="4267200"/>
          </a:xfrm>
        </p:spPr>
        <p:txBody>
          <a:bodyPr>
            <a:normAutofit/>
          </a:bodyPr>
          <a:lstStyle/>
          <a:p>
            <a:pPr marL="342900" lvl="1" indent="-342900">
              <a:buNone/>
            </a:pPr>
            <a:r>
              <a:rPr lang="en-US" sz="2800" dirty="0" smtClean="0">
                <a:latin typeface="+mj-lt"/>
              </a:rPr>
              <a:t>Reducing or Preventing Exposure to Hazardous Chemicals</a:t>
            </a:r>
          </a:p>
          <a:p>
            <a:pPr marL="342900" lvl="1" indent="-342900">
              <a:buFont typeface="Wingdings" pitchFamily="2" charset="2"/>
              <a:buChar char="§"/>
            </a:pPr>
            <a:r>
              <a:rPr lang="en-US" sz="2400" dirty="0" smtClean="0">
                <a:latin typeface="+mj-lt"/>
              </a:rPr>
              <a:t>By using the Hierarchy of Controls AB will try to minimize the risk of injury from hazardous chemicals</a:t>
            </a:r>
          </a:p>
          <a:p>
            <a:pPr marL="342900" lvl="1" indent="-342900">
              <a:buNone/>
            </a:pPr>
            <a:endParaRPr lang="en-US" sz="2800" dirty="0" smtClean="0">
              <a:latin typeface="+mj-lt"/>
            </a:endParaRPr>
          </a:p>
          <a:p>
            <a:pPr marL="342900" lvl="1" indent="-342900">
              <a:buFont typeface="Wingdings" pitchFamily="2" charset="2"/>
              <a:buChar char="§"/>
            </a:pPr>
            <a:endParaRPr lang="en-US" sz="2800" dirty="0" smtClean="0">
              <a:latin typeface="+mj-lt"/>
            </a:endParaRPr>
          </a:p>
          <a:p>
            <a:pPr marL="342900" lvl="1" indent="-342900">
              <a:buNone/>
            </a:pPr>
            <a:endParaRPr lang="en-US" sz="3200" dirty="0" smtClean="0"/>
          </a:p>
          <a:p>
            <a:pPr>
              <a:buNone/>
            </a:pPr>
            <a:endParaRPr lang="en-US" sz="2800" dirty="0">
              <a:latin typeface="+mj-lt"/>
            </a:endParaRPr>
          </a:p>
        </p:txBody>
      </p:sp>
      <p:sp>
        <p:nvSpPr>
          <p:cNvPr id="8" name="Slide Number Placeholder 7"/>
          <p:cNvSpPr>
            <a:spLocks noGrp="1"/>
          </p:cNvSpPr>
          <p:nvPr>
            <p:ph type="sldNum" sz="quarter" idx="12"/>
          </p:nvPr>
        </p:nvSpPr>
        <p:spPr/>
        <p:txBody>
          <a:bodyPr/>
          <a:lstStyle/>
          <a:p>
            <a:fld id="{5E70F810-056E-4B23-B13E-1B15C995C81C}" type="slidenum">
              <a:rPr lang="en-US" sz="1400" smtClean="0">
                <a:latin typeface="+mj-lt"/>
              </a:rPr>
              <a:pPr/>
              <a:t>23</a:t>
            </a:fld>
            <a:endParaRPr lang="en-US" sz="1400" dirty="0">
              <a:latin typeface="+mj-lt"/>
            </a:endParaRPr>
          </a:p>
        </p:txBody>
      </p:sp>
      <p:sp>
        <p:nvSpPr>
          <p:cNvPr id="9" name="Footer Placeholder 8"/>
          <p:cNvSpPr>
            <a:spLocks noGrp="1"/>
          </p:cNvSpPr>
          <p:nvPr>
            <p:ph type="ftr" sz="quarter" idx="11"/>
          </p:nvPr>
        </p:nvSpPr>
        <p:spPr/>
        <p:txBody>
          <a:bodyPr/>
          <a:lstStyle/>
          <a:p>
            <a:r>
              <a:rPr lang="en-US" sz="1400" dirty="0" smtClean="0">
                <a:latin typeface="+mj-lt"/>
              </a:rPr>
              <a:t>Employee Safety Training 2012</a:t>
            </a:r>
            <a:endParaRPr lang="en-US" sz="1400" dirty="0">
              <a:latin typeface="+mj-lt"/>
            </a:endParaRPr>
          </a:p>
        </p:txBody>
      </p:sp>
      <p:pic>
        <p:nvPicPr>
          <p:cNvPr id="7" name="Picture 6" descr="hierarchy_of_controls.jpg"/>
          <p:cNvPicPr>
            <a:picLocks noChangeAspect="1"/>
          </p:cNvPicPr>
          <p:nvPr/>
        </p:nvPicPr>
        <p:blipFill>
          <a:blip r:embed="rId2" cstate="print"/>
          <a:stretch>
            <a:fillRect/>
          </a:stretch>
        </p:blipFill>
        <p:spPr>
          <a:xfrm>
            <a:off x="5181599" y="1600200"/>
            <a:ext cx="3446477" cy="4419600"/>
          </a:xfrm>
          <a:prstGeom prst="rect">
            <a:avLst/>
          </a:prstGeom>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685800" y="0"/>
            <a:ext cx="7799294" cy="1461247"/>
          </a:xfrm>
        </p:spPr>
        <p:txBody>
          <a:bodyPr/>
          <a:lstStyle/>
          <a:p>
            <a:r>
              <a:rPr lang="en-US" sz="4800" dirty="0" smtClean="0"/>
              <a:t>AB Right-To-Know / </a:t>
            </a:r>
            <a:r>
              <a:rPr lang="en-US" sz="4800" dirty="0" err="1" smtClean="0"/>
              <a:t>HazCom</a:t>
            </a:r>
            <a:r>
              <a:rPr lang="en-US" sz="4800" dirty="0" smtClean="0"/>
              <a:t> Program</a:t>
            </a:r>
            <a:endParaRPr lang="en-US" sz="4800" dirty="0"/>
          </a:p>
        </p:txBody>
      </p:sp>
      <p:sp>
        <p:nvSpPr>
          <p:cNvPr id="5" name="Content Placeholder 2"/>
          <p:cNvSpPr>
            <a:spLocks noGrp="1"/>
          </p:cNvSpPr>
          <p:nvPr>
            <p:ph idx="1"/>
          </p:nvPr>
        </p:nvSpPr>
        <p:spPr>
          <a:xfrm>
            <a:off x="533400" y="1600200"/>
            <a:ext cx="8382000" cy="4267200"/>
          </a:xfrm>
        </p:spPr>
        <p:txBody>
          <a:bodyPr>
            <a:normAutofit/>
          </a:bodyPr>
          <a:lstStyle/>
          <a:p>
            <a:pPr marL="342900" lvl="1" indent="-342900">
              <a:buNone/>
            </a:pPr>
            <a:r>
              <a:rPr lang="en-US" sz="2800" dirty="0" smtClean="0">
                <a:latin typeface="+mj-lt"/>
              </a:rPr>
              <a:t>Reducing or Preventing Exposure to Hazardous Chemicals</a:t>
            </a:r>
          </a:p>
          <a:p>
            <a:pPr marL="342900" lvl="1" indent="-342900">
              <a:buFont typeface="Wingdings" pitchFamily="2" charset="2"/>
              <a:buChar char="§"/>
            </a:pPr>
            <a:r>
              <a:rPr lang="en-US" sz="2600" dirty="0" smtClean="0">
                <a:latin typeface="+mj-lt"/>
              </a:rPr>
              <a:t>Elimination</a:t>
            </a:r>
          </a:p>
          <a:p>
            <a:pPr marL="742950" lvl="2" indent="-342900">
              <a:buFont typeface="Wingdings" pitchFamily="2" charset="2"/>
              <a:buChar char="§"/>
            </a:pPr>
            <a:r>
              <a:rPr lang="en-US" sz="2400" dirty="0" smtClean="0">
                <a:latin typeface="+mj-lt"/>
              </a:rPr>
              <a:t>Where possible, the use of hazardous chemicals has been avoided</a:t>
            </a:r>
          </a:p>
          <a:p>
            <a:pPr marL="1200150" lvl="3" indent="-342900">
              <a:buFont typeface="Wingdings" pitchFamily="2" charset="2"/>
              <a:buChar char="§"/>
            </a:pPr>
            <a:r>
              <a:rPr lang="en-US" sz="2400" dirty="0" smtClean="0">
                <a:latin typeface="+mj-lt"/>
              </a:rPr>
              <a:t>However, in order to execute the process and achieve the desired ethanol product, chemicals such as sulfuric acid and potassium hydroxide must be used</a:t>
            </a:r>
          </a:p>
          <a:p>
            <a:pPr marL="342900" lvl="1" indent="-342900">
              <a:buNone/>
            </a:pPr>
            <a:endParaRPr lang="en-US" sz="2800" dirty="0" smtClean="0">
              <a:latin typeface="+mj-lt"/>
            </a:endParaRPr>
          </a:p>
          <a:p>
            <a:pPr marL="342900" lvl="1" indent="-342900">
              <a:buFont typeface="Wingdings" pitchFamily="2" charset="2"/>
              <a:buChar char="§"/>
            </a:pPr>
            <a:endParaRPr lang="en-US" sz="2800" dirty="0" smtClean="0">
              <a:latin typeface="+mj-lt"/>
            </a:endParaRPr>
          </a:p>
          <a:p>
            <a:pPr marL="342900" lvl="1" indent="-342900">
              <a:buNone/>
            </a:pPr>
            <a:endParaRPr lang="en-US" sz="3200" dirty="0" smtClean="0"/>
          </a:p>
          <a:p>
            <a:pPr>
              <a:buNone/>
            </a:pPr>
            <a:endParaRPr lang="en-US" sz="2800" dirty="0">
              <a:latin typeface="+mj-lt"/>
            </a:endParaRPr>
          </a:p>
        </p:txBody>
      </p:sp>
      <p:sp>
        <p:nvSpPr>
          <p:cNvPr id="8" name="Slide Number Placeholder 7"/>
          <p:cNvSpPr>
            <a:spLocks noGrp="1"/>
          </p:cNvSpPr>
          <p:nvPr>
            <p:ph type="sldNum" sz="quarter" idx="12"/>
          </p:nvPr>
        </p:nvSpPr>
        <p:spPr/>
        <p:txBody>
          <a:bodyPr/>
          <a:lstStyle/>
          <a:p>
            <a:fld id="{5E70F810-056E-4B23-B13E-1B15C995C81C}" type="slidenum">
              <a:rPr lang="en-US" sz="1400" smtClean="0">
                <a:latin typeface="+mj-lt"/>
              </a:rPr>
              <a:pPr/>
              <a:t>24</a:t>
            </a:fld>
            <a:endParaRPr lang="en-US" sz="1400" dirty="0">
              <a:latin typeface="+mj-lt"/>
            </a:endParaRPr>
          </a:p>
        </p:txBody>
      </p:sp>
      <p:sp>
        <p:nvSpPr>
          <p:cNvPr id="9" name="Footer Placeholder 8"/>
          <p:cNvSpPr>
            <a:spLocks noGrp="1"/>
          </p:cNvSpPr>
          <p:nvPr>
            <p:ph type="ftr" sz="quarter" idx="11"/>
          </p:nvPr>
        </p:nvSpPr>
        <p:spPr/>
        <p:txBody>
          <a:bodyPr/>
          <a:lstStyle/>
          <a:p>
            <a:r>
              <a:rPr lang="en-US" sz="1400" dirty="0" smtClean="0">
                <a:latin typeface="+mj-lt"/>
              </a:rPr>
              <a:t>Employee Safety Training 2012</a:t>
            </a:r>
            <a:endParaRPr lang="en-US" sz="1400" dirty="0">
              <a:latin typeface="+mj-lt"/>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685800" y="0"/>
            <a:ext cx="7799294" cy="1461247"/>
          </a:xfrm>
        </p:spPr>
        <p:txBody>
          <a:bodyPr/>
          <a:lstStyle/>
          <a:p>
            <a:r>
              <a:rPr lang="en-US" sz="4800" dirty="0" smtClean="0"/>
              <a:t>AB Right-To-Know / </a:t>
            </a:r>
            <a:r>
              <a:rPr lang="en-US" sz="4800" dirty="0" err="1" smtClean="0"/>
              <a:t>HazCom</a:t>
            </a:r>
            <a:r>
              <a:rPr lang="en-US" sz="4800" dirty="0" smtClean="0"/>
              <a:t> Program</a:t>
            </a:r>
            <a:endParaRPr lang="en-US" sz="4800" dirty="0"/>
          </a:p>
        </p:txBody>
      </p:sp>
      <p:sp>
        <p:nvSpPr>
          <p:cNvPr id="5" name="Content Placeholder 2"/>
          <p:cNvSpPr>
            <a:spLocks noGrp="1"/>
          </p:cNvSpPr>
          <p:nvPr>
            <p:ph idx="1"/>
          </p:nvPr>
        </p:nvSpPr>
        <p:spPr>
          <a:xfrm>
            <a:off x="533400" y="1600200"/>
            <a:ext cx="8382000" cy="4267200"/>
          </a:xfrm>
        </p:spPr>
        <p:txBody>
          <a:bodyPr>
            <a:normAutofit/>
          </a:bodyPr>
          <a:lstStyle/>
          <a:p>
            <a:pPr marL="342900" lvl="1" indent="-342900">
              <a:buNone/>
            </a:pPr>
            <a:r>
              <a:rPr lang="en-US" sz="2800" dirty="0" smtClean="0">
                <a:latin typeface="+mj-lt"/>
              </a:rPr>
              <a:t>Reducing or Preventing Exposure to Hazardous Chemicals</a:t>
            </a:r>
          </a:p>
          <a:p>
            <a:pPr marL="342900" lvl="1" indent="-342900">
              <a:buFont typeface="Wingdings" pitchFamily="2" charset="2"/>
              <a:buChar char="§"/>
            </a:pPr>
            <a:r>
              <a:rPr lang="en-US" sz="2600" dirty="0" smtClean="0">
                <a:latin typeface="+mj-lt"/>
              </a:rPr>
              <a:t>Substitution</a:t>
            </a:r>
          </a:p>
          <a:p>
            <a:pPr marL="742950" lvl="2" indent="-342900">
              <a:buFont typeface="Wingdings" pitchFamily="2" charset="2"/>
              <a:buChar char="§"/>
            </a:pPr>
            <a:r>
              <a:rPr lang="en-US" sz="2400" dirty="0" smtClean="0">
                <a:latin typeface="+mj-lt"/>
              </a:rPr>
              <a:t>When possible, the substitution of less hazardous or non-hazardous chemicals have been chosen</a:t>
            </a:r>
          </a:p>
          <a:p>
            <a:pPr marL="1200150" lvl="3" indent="-342900">
              <a:buFont typeface="Wingdings" pitchFamily="2" charset="2"/>
              <a:buChar char="§"/>
            </a:pPr>
            <a:r>
              <a:rPr lang="en-US" sz="2400" dirty="0" smtClean="0">
                <a:latin typeface="+mj-lt"/>
              </a:rPr>
              <a:t>After hydrolysis, neutralization is required.  Hydrated lime will be used for this, which is a moderate skin irritant but not immediately corrosive to skin</a:t>
            </a:r>
          </a:p>
          <a:p>
            <a:pPr marL="342900" lvl="1" indent="-342900">
              <a:buNone/>
            </a:pPr>
            <a:endParaRPr lang="en-US" sz="2800" dirty="0" smtClean="0">
              <a:latin typeface="+mj-lt"/>
            </a:endParaRPr>
          </a:p>
          <a:p>
            <a:pPr marL="342900" lvl="1" indent="-342900">
              <a:buFont typeface="Wingdings" pitchFamily="2" charset="2"/>
              <a:buChar char="§"/>
            </a:pPr>
            <a:endParaRPr lang="en-US" sz="2800" dirty="0" smtClean="0">
              <a:latin typeface="+mj-lt"/>
            </a:endParaRPr>
          </a:p>
          <a:p>
            <a:pPr marL="342900" lvl="1" indent="-342900">
              <a:buNone/>
            </a:pPr>
            <a:endParaRPr lang="en-US" sz="3200" dirty="0" smtClean="0"/>
          </a:p>
          <a:p>
            <a:pPr>
              <a:buNone/>
            </a:pPr>
            <a:endParaRPr lang="en-US" sz="2800" dirty="0">
              <a:latin typeface="+mj-lt"/>
            </a:endParaRPr>
          </a:p>
        </p:txBody>
      </p:sp>
      <p:sp>
        <p:nvSpPr>
          <p:cNvPr id="8" name="Slide Number Placeholder 7"/>
          <p:cNvSpPr>
            <a:spLocks noGrp="1"/>
          </p:cNvSpPr>
          <p:nvPr>
            <p:ph type="sldNum" sz="quarter" idx="12"/>
          </p:nvPr>
        </p:nvSpPr>
        <p:spPr/>
        <p:txBody>
          <a:bodyPr/>
          <a:lstStyle/>
          <a:p>
            <a:fld id="{5E70F810-056E-4B23-B13E-1B15C995C81C}" type="slidenum">
              <a:rPr lang="en-US" sz="1400" smtClean="0">
                <a:latin typeface="+mj-lt"/>
              </a:rPr>
              <a:pPr/>
              <a:t>25</a:t>
            </a:fld>
            <a:endParaRPr lang="en-US" sz="1400" dirty="0">
              <a:latin typeface="+mj-lt"/>
            </a:endParaRPr>
          </a:p>
        </p:txBody>
      </p:sp>
      <p:sp>
        <p:nvSpPr>
          <p:cNvPr id="9" name="Footer Placeholder 8"/>
          <p:cNvSpPr>
            <a:spLocks noGrp="1"/>
          </p:cNvSpPr>
          <p:nvPr>
            <p:ph type="ftr" sz="quarter" idx="11"/>
          </p:nvPr>
        </p:nvSpPr>
        <p:spPr/>
        <p:txBody>
          <a:bodyPr/>
          <a:lstStyle/>
          <a:p>
            <a:r>
              <a:rPr lang="en-US" sz="1400" dirty="0" smtClean="0">
                <a:latin typeface="+mj-lt"/>
              </a:rPr>
              <a:t>Employee Safety Training 2012</a:t>
            </a:r>
            <a:endParaRPr lang="en-US" sz="1400" dirty="0">
              <a:latin typeface="+mj-lt"/>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685800" y="0"/>
            <a:ext cx="7799294" cy="1461247"/>
          </a:xfrm>
        </p:spPr>
        <p:txBody>
          <a:bodyPr/>
          <a:lstStyle/>
          <a:p>
            <a:r>
              <a:rPr lang="en-US" sz="4800" dirty="0" smtClean="0"/>
              <a:t>AB Right-To-Know / </a:t>
            </a:r>
            <a:r>
              <a:rPr lang="en-US" sz="4800" dirty="0" err="1" smtClean="0"/>
              <a:t>HazCom</a:t>
            </a:r>
            <a:r>
              <a:rPr lang="en-US" sz="4800" dirty="0" smtClean="0"/>
              <a:t> Program</a:t>
            </a:r>
            <a:endParaRPr lang="en-US" sz="4800" dirty="0"/>
          </a:p>
        </p:txBody>
      </p:sp>
      <p:sp>
        <p:nvSpPr>
          <p:cNvPr id="5" name="Content Placeholder 2"/>
          <p:cNvSpPr>
            <a:spLocks noGrp="1"/>
          </p:cNvSpPr>
          <p:nvPr>
            <p:ph idx="1"/>
          </p:nvPr>
        </p:nvSpPr>
        <p:spPr>
          <a:xfrm>
            <a:off x="533400" y="1600200"/>
            <a:ext cx="8382000" cy="4267200"/>
          </a:xfrm>
        </p:spPr>
        <p:txBody>
          <a:bodyPr>
            <a:normAutofit/>
          </a:bodyPr>
          <a:lstStyle/>
          <a:p>
            <a:pPr marL="342900" lvl="1" indent="-342900">
              <a:buNone/>
            </a:pPr>
            <a:r>
              <a:rPr lang="en-US" sz="2800" dirty="0" smtClean="0">
                <a:latin typeface="+mj-lt"/>
              </a:rPr>
              <a:t>Reducing or Preventing Exposure to Hazardous Chemicals</a:t>
            </a:r>
          </a:p>
          <a:p>
            <a:pPr marL="342900" lvl="1" indent="-342900">
              <a:buFont typeface="Wingdings" pitchFamily="2" charset="2"/>
              <a:buChar char="§"/>
            </a:pPr>
            <a:r>
              <a:rPr lang="en-US" sz="2600" dirty="0" smtClean="0">
                <a:latin typeface="+mj-lt"/>
              </a:rPr>
              <a:t>Modification</a:t>
            </a:r>
          </a:p>
          <a:p>
            <a:pPr marL="742950" lvl="2" indent="-342900">
              <a:buFont typeface="Wingdings" pitchFamily="2" charset="2"/>
              <a:buChar char="§"/>
            </a:pPr>
            <a:r>
              <a:rPr lang="en-US" sz="2400" dirty="0" smtClean="0">
                <a:latin typeface="+mj-lt"/>
              </a:rPr>
              <a:t>At some sample locations, modifications to sample valves have been or will be made to contain or cool the material to reduce exposure risk</a:t>
            </a:r>
          </a:p>
          <a:p>
            <a:pPr marL="742950" lvl="2" indent="-342900">
              <a:buFont typeface="Wingdings" pitchFamily="2" charset="2"/>
              <a:buChar char="§"/>
            </a:pPr>
            <a:r>
              <a:rPr lang="en-US" sz="2400" dirty="0" smtClean="0">
                <a:latin typeface="+mj-lt"/>
              </a:rPr>
              <a:t>One or two sample points have also been moved to a different locations to lessen the hazard of sample collection</a:t>
            </a:r>
          </a:p>
          <a:p>
            <a:pPr marL="342900" lvl="1" indent="-342900">
              <a:buNone/>
            </a:pPr>
            <a:endParaRPr lang="en-US" sz="2800" dirty="0" smtClean="0">
              <a:latin typeface="+mj-lt"/>
            </a:endParaRPr>
          </a:p>
          <a:p>
            <a:pPr marL="342900" lvl="1" indent="-342900">
              <a:buFont typeface="Wingdings" pitchFamily="2" charset="2"/>
              <a:buChar char="§"/>
            </a:pPr>
            <a:endParaRPr lang="en-US" sz="2800" dirty="0" smtClean="0">
              <a:latin typeface="+mj-lt"/>
            </a:endParaRPr>
          </a:p>
          <a:p>
            <a:pPr marL="342900" lvl="1" indent="-342900">
              <a:buNone/>
            </a:pPr>
            <a:endParaRPr lang="en-US" sz="3200" dirty="0" smtClean="0"/>
          </a:p>
          <a:p>
            <a:pPr>
              <a:buNone/>
            </a:pPr>
            <a:endParaRPr lang="en-US" sz="2800" dirty="0">
              <a:latin typeface="+mj-lt"/>
            </a:endParaRPr>
          </a:p>
        </p:txBody>
      </p:sp>
      <p:sp>
        <p:nvSpPr>
          <p:cNvPr id="8" name="Slide Number Placeholder 7"/>
          <p:cNvSpPr>
            <a:spLocks noGrp="1"/>
          </p:cNvSpPr>
          <p:nvPr>
            <p:ph type="sldNum" sz="quarter" idx="12"/>
          </p:nvPr>
        </p:nvSpPr>
        <p:spPr/>
        <p:txBody>
          <a:bodyPr/>
          <a:lstStyle/>
          <a:p>
            <a:fld id="{5E70F810-056E-4B23-B13E-1B15C995C81C}" type="slidenum">
              <a:rPr lang="en-US" sz="1400" smtClean="0">
                <a:latin typeface="+mj-lt"/>
              </a:rPr>
              <a:pPr/>
              <a:t>26</a:t>
            </a:fld>
            <a:endParaRPr lang="en-US" sz="1400" dirty="0">
              <a:latin typeface="+mj-lt"/>
            </a:endParaRPr>
          </a:p>
        </p:txBody>
      </p:sp>
      <p:sp>
        <p:nvSpPr>
          <p:cNvPr id="9" name="Footer Placeholder 8"/>
          <p:cNvSpPr>
            <a:spLocks noGrp="1"/>
          </p:cNvSpPr>
          <p:nvPr>
            <p:ph type="ftr" sz="quarter" idx="11"/>
          </p:nvPr>
        </p:nvSpPr>
        <p:spPr/>
        <p:txBody>
          <a:bodyPr/>
          <a:lstStyle/>
          <a:p>
            <a:r>
              <a:rPr lang="en-US" sz="1400" dirty="0" smtClean="0">
                <a:latin typeface="+mj-lt"/>
              </a:rPr>
              <a:t>Employee Safety Training 2012</a:t>
            </a:r>
            <a:endParaRPr lang="en-US" sz="1400" dirty="0">
              <a:latin typeface="+mj-lt"/>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685800" y="0"/>
            <a:ext cx="7799294" cy="1461247"/>
          </a:xfrm>
        </p:spPr>
        <p:txBody>
          <a:bodyPr/>
          <a:lstStyle/>
          <a:p>
            <a:r>
              <a:rPr lang="en-US" sz="4800" dirty="0" smtClean="0"/>
              <a:t>AB Right-To-Know / </a:t>
            </a:r>
            <a:r>
              <a:rPr lang="en-US" sz="4800" dirty="0" err="1" smtClean="0"/>
              <a:t>HazCom</a:t>
            </a:r>
            <a:r>
              <a:rPr lang="en-US" sz="4800" dirty="0" smtClean="0"/>
              <a:t> Program</a:t>
            </a:r>
            <a:endParaRPr lang="en-US" sz="4800" dirty="0"/>
          </a:p>
        </p:txBody>
      </p:sp>
      <p:sp>
        <p:nvSpPr>
          <p:cNvPr id="5" name="Content Placeholder 2"/>
          <p:cNvSpPr>
            <a:spLocks noGrp="1"/>
          </p:cNvSpPr>
          <p:nvPr>
            <p:ph idx="1"/>
          </p:nvPr>
        </p:nvSpPr>
        <p:spPr>
          <a:xfrm>
            <a:off x="533400" y="1600200"/>
            <a:ext cx="8382000" cy="4267200"/>
          </a:xfrm>
        </p:spPr>
        <p:txBody>
          <a:bodyPr>
            <a:normAutofit/>
          </a:bodyPr>
          <a:lstStyle/>
          <a:p>
            <a:pPr marL="342900" lvl="1" indent="-342900">
              <a:buNone/>
            </a:pPr>
            <a:r>
              <a:rPr lang="en-US" sz="2800" dirty="0" smtClean="0">
                <a:latin typeface="+mj-lt"/>
              </a:rPr>
              <a:t>Reducing or Preventing Exposure to Hazardous Chemicals</a:t>
            </a:r>
          </a:p>
          <a:p>
            <a:pPr marL="342900" lvl="1" indent="-342900">
              <a:buFont typeface="Wingdings" pitchFamily="2" charset="2"/>
              <a:buChar char="§"/>
            </a:pPr>
            <a:r>
              <a:rPr lang="en-US" sz="2600" dirty="0" smtClean="0">
                <a:latin typeface="+mj-lt"/>
              </a:rPr>
              <a:t>Ventilation</a:t>
            </a:r>
          </a:p>
          <a:p>
            <a:pPr marL="742950" lvl="2" indent="-342900">
              <a:buFont typeface="Wingdings" pitchFamily="2" charset="2"/>
              <a:buChar char="§"/>
            </a:pPr>
            <a:r>
              <a:rPr lang="en-US" sz="2400" dirty="0" smtClean="0">
                <a:latin typeface="+mj-lt"/>
              </a:rPr>
              <a:t>In the Fermentation area, a CO2 scrubber is in place to remove CO2 gas from the process and ventilate it to the atmosphere where does not present a hazard</a:t>
            </a:r>
          </a:p>
          <a:p>
            <a:pPr marL="342900" lvl="1" indent="-342900">
              <a:buNone/>
            </a:pPr>
            <a:endParaRPr lang="en-US" sz="2800" dirty="0" smtClean="0">
              <a:latin typeface="+mj-lt"/>
            </a:endParaRPr>
          </a:p>
          <a:p>
            <a:pPr marL="342900" lvl="1" indent="-342900">
              <a:buFont typeface="Wingdings" pitchFamily="2" charset="2"/>
              <a:buChar char="§"/>
            </a:pPr>
            <a:endParaRPr lang="en-US" sz="2800" dirty="0" smtClean="0">
              <a:latin typeface="+mj-lt"/>
            </a:endParaRPr>
          </a:p>
          <a:p>
            <a:pPr marL="342900" lvl="1" indent="-342900">
              <a:buNone/>
            </a:pPr>
            <a:endParaRPr lang="en-US" sz="3200" dirty="0" smtClean="0"/>
          </a:p>
          <a:p>
            <a:pPr>
              <a:buNone/>
            </a:pPr>
            <a:endParaRPr lang="en-US" sz="2800" dirty="0">
              <a:latin typeface="+mj-lt"/>
            </a:endParaRPr>
          </a:p>
        </p:txBody>
      </p:sp>
      <p:sp>
        <p:nvSpPr>
          <p:cNvPr id="8" name="Slide Number Placeholder 7"/>
          <p:cNvSpPr>
            <a:spLocks noGrp="1"/>
          </p:cNvSpPr>
          <p:nvPr>
            <p:ph type="sldNum" sz="quarter" idx="12"/>
          </p:nvPr>
        </p:nvSpPr>
        <p:spPr/>
        <p:txBody>
          <a:bodyPr/>
          <a:lstStyle/>
          <a:p>
            <a:fld id="{5E70F810-056E-4B23-B13E-1B15C995C81C}" type="slidenum">
              <a:rPr lang="en-US" sz="1400" smtClean="0">
                <a:latin typeface="+mj-lt"/>
              </a:rPr>
              <a:pPr/>
              <a:t>27</a:t>
            </a:fld>
            <a:endParaRPr lang="en-US" sz="1400" dirty="0">
              <a:latin typeface="+mj-lt"/>
            </a:endParaRPr>
          </a:p>
        </p:txBody>
      </p:sp>
      <p:sp>
        <p:nvSpPr>
          <p:cNvPr id="9" name="Footer Placeholder 8"/>
          <p:cNvSpPr>
            <a:spLocks noGrp="1"/>
          </p:cNvSpPr>
          <p:nvPr>
            <p:ph type="ftr" sz="quarter" idx="11"/>
          </p:nvPr>
        </p:nvSpPr>
        <p:spPr/>
        <p:txBody>
          <a:bodyPr/>
          <a:lstStyle/>
          <a:p>
            <a:r>
              <a:rPr lang="en-US" sz="1400" dirty="0" smtClean="0">
                <a:latin typeface="+mj-lt"/>
              </a:rPr>
              <a:t>Employee Safety Training 2012</a:t>
            </a:r>
            <a:endParaRPr lang="en-US" sz="1400" dirty="0">
              <a:latin typeface="+mj-lt"/>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685800" y="0"/>
            <a:ext cx="7799294" cy="1461247"/>
          </a:xfrm>
        </p:spPr>
        <p:txBody>
          <a:bodyPr/>
          <a:lstStyle/>
          <a:p>
            <a:r>
              <a:rPr lang="en-US" sz="4800" dirty="0" smtClean="0"/>
              <a:t>AB Right-To-Know / </a:t>
            </a:r>
            <a:r>
              <a:rPr lang="en-US" sz="4800" dirty="0" err="1" smtClean="0"/>
              <a:t>HazCom</a:t>
            </a:r>
            <a:r>
              <a:rPr lang="en-US" sz="4800" dirty="0" smtClean="0"/>
              <a:t> Program</a:t>
            </a:r>
            <a:endParaRPr lang="en-US" sz="4800" dirty="0"/>
          </a:p>
        </p:txBody>
      </p:sp>
      <p:sp>
        <p:nvSpPr>
          <p:cNvPr id="5" name="Content Placeholder 2"/>
          <p:cNvSpPr>
            <a:spLocks noGrp="1"/>
          </p:cNvSpPr>
          <p:nvPr>
            <p:ph idx="1"/>
          </p:nvPr>
        </p:nvSpPr>
        <p:spPr>
          <a:xfrm>
            <a:off x="533400" y="1600200"/>
            <a:ext cx="8382000" cy="4267200"/>
          </a:xfrm>
        </p:spPr>
        <p:txBody>
          <a:bodyPr>
            <a:normAutofit/>
          </a:bodyPr>
          <a:lstStyle/>
          <a:p>
            <a:pPr marL="342900" lvl="1" indent="-342900">
              <a:buNone/>
            </a:pPr>
            <a:r>
              <a:rPr lang="en-US" sz="2800" dirty="0" smtClean="0">
                <a:latin typeface="+mj-lt"/>
              </a:rPr>
              <a:t>Reducing or Preventing Exposure to Hazardous Chemicals</a:t>
            </a:r>
          </a:p>
          <a:p>
            <a:pPr marL="342900" lvl="1" indent="-342900">
              <a:buFont typeface="Wingdings" pitchFamily="2" charset="2"/>
              <a:buChar char="§"/>
            </a:pPr>
            <a:r>
              <a:rPr lang="en-US" sz="2600" dirty="0" smtClean="0">
                <a:latin typeface="+mj-lt"/>
              </a:rPr>
              <a:t>Containment</a:t>
            </a:r>
          </a:p>
          <a:p>
            <a:pPr marL="742950" lvl="2" indent="-342900">
              <a:buFont typeface="Wingdings" pitchFamily="2" charset="2"/>
              <a:buChar char="§"/>
            </a:pPr>
            <a:r>
              <a:rPr lang="en-US" sz="2400" dirty="0" smtClean="0">
                <a:latin typeface="+mj-lt"/>
              </a:rPr>
              <a:t>In the Hydrolysis Reactor area, containment curtains will be installed to cordon off the area to prevent sudden exposure to highly dangerous material should a leak occur</a:t>
            </a:r>
          </a:p>
          <a:p>
            <a:pPr marL="342900" lvl="1" indent="-342900">
              <a:buNone/>
            </a:pPr>
            <a:endParaRPr lang="en-US" sz="2800" dirty="0" smtClean="0">
              <a:latin typeface="+mj-lt"/>
            </a:endParaRPr>
          </a:p>
          <a:p>
            <a:pPr marL="342900" lvl="1" indent="-342900">
              <a:buFont typeface="Wingdings" pitchFamily="2" charset="2"/>
              <a:buChar char="§"/>
            </a:pPr>
            <a:endParaRPr lang="en-US" sz="2800" dirty="0" smtClean="0">
              <a:latin typeface="+mj-lt"/>
            </a:endParaRPr>
          </a:p>
          <a:p>
            <a:pPr marL="342900" lvl="1" indent="-342900">
              <a:buNone/>
            </a:pPr>
            <a:endParaRPr lang="en-US" sz="3200" dirty="0" smtClean="0"/>
          </a:p>
          <a:p>
            <a:pPr>
              <a:buNone/>
            </a:pPr>
            <a:endParaRPr lang="en-US" sz="2800" dirty="0">
              <a:latin typeface="+mj-lt"/>
            </a:endParaRPr>
          </a:p>
        </p:txBody>
      </p:sp>
      <p:sp>
        <p:nvSpPr>
          <p:cNvPr id="8" name="Slide Number Placeholder 7"/>
          <p:cNvSpPr>
            <a:spLocks noGrp="1"/>
          </p:cNvSpPr>
          <p:nvPr>
            <p:ph type="sldNum" sz="quarter" idx="12"/>
          </p:nvPr>
        </p:nvSpPr>
        <p:spPr/>
        <p:txBody>
          <a:bodyPr/>
          <a:lstStyle/>
          <a:p>
            <a:fld id="{5E70F810-056E-4B23-B13E-1B15C995C81C}" type="slidenum">
              <a:rPr lang="en-US" sz="1400" smtClean="0">
                <a:latin typeface="+mj-lt"/>
              </a:rPr>
              <a:pPr/>
              <a:t>28</a:t>
            </a:fld>
            <a:endParaRPr lang="en-US" sz="1400" dirty="0">
              <a:latin typeface="+mj-lt"/>
            </a:endParaRPr>
          </a:p>
        </p:txBody>
      </p:sp>
      <p:sp>
        <p:nvSpPr>
          <p:cNvPr id="9" name="Footer Placeholder 8"/>
          <p:cNvSpPr>
            <a:spLocks noGrp="1"/>
          </p:cNvSpPr>
          <p:nvPr>
            <p:ph type="ftr" sz="quarter" idx="11"/>
          </p:nvPr>
        </p:nvSpPr>
        <p:spPr/>
        <p:txBody>
          <a:bodyPr/>
          <a:lstStyle/>
          <a:p>
            <a:r>
              <a:rPr lang="en-US" sz="1400" dirty="0" smtClean="0">
                <a:latin typeface="+mj-lt"/>
              </a:rPr>
              <a:t>Employee Safety Training 2012</a:t>
            </a:r>
            <a:endParaRPr lang="en-US" sz="1400" dirty="0">
              <a:latin typeface="+mj-lt"/>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685800" y="0"/>
            <a:ext cx="7799294" cy="1461247"/>
          </a:xfrm>
        </p:spPr>
        <p:txBody>
          <a:bodyPr/>
          <a:lstStyle/>
          <a:p>
            <a:r>
              <a:rPr lang="en-US" sz="4800" dirty="0" smtClean="0"/>
              <a:t>AB Right-To-Know / </a:t>
            </a:r>
            <a:r>
              <a:rPr lang="en-US" sz="4800" dirty="0" err="1" smtClean="0"/>
              <a:t>HazCom</a:t>
            </a:r>
            <a:r>
              <a:rPr lang="en-US" sz="4800" dirty="0" smtClean="0"/>
              <a:t> Program</a:t>
            </a:r>
            <a:endParaRPr lang="en-US" sz="4800" dirty="0"/>
          </a:p>
        </p:txBody>
      </p:sp>
      <p:sp>
        <p:nvSpPr>
          <p:cNvPr id="5" name="Content Placeholder 2"/>
          <p:cNvSpPr>
            <a:spLocks noGrp="1"/>
          </p:cNvSpPr>
          <p:nvPr>
            <p:ph idx="1"/>
          </p:nvPr>
        </p:nvSpPr>
        <p:spPr>
          <a:xfrm>
            <a:off x="533400" y="1600200"/>
            <a:ext cx="8382000" cy="4267200"/>
          </a:xfrm>
        </p:spPr>
        <p:txBody>
          <a:bodyPr>
            <a:normAutofit/>
          </a:bodyPr>
          <a:lstStyle/>
          <a:p>
            <a:pPr marL="342900" lvl="1" indent="-342900">
              <a:buNone/>
            </a:pPr>
            <a:r>
              <a:rPr lang="en-US" sz="2800" dirty="0" smtClean="0">
                <a:latin typeface="+mj-lt"/>
              </a:rPr>
              <a:t>Reducing or Preventing Exposure to Hazardous Chemicals</a:t>
            </a:r>
          </a:p>
          <a:p>
            <a:pPr marL="342900" lvl="1" indent="-342900">
              <a:buFont typeface="Wingdings" pitchFamily="2" charset="2"/>
              <a:buChar char="§"/>
            </a:pPr>
            <a:r>
              <a:rPr lang="en-US" sz="2600" dirty="0" smtClean="0">
                <a:latin typeface="+mj-lt"/>
              </a:rPr>
              <a:t>Work Practices</a:t>
            </a:r>
          </a:p>
          <a:p>
            <a:pPr marL="742950" lvl="2" indent="-342900">
              <a:buFont typeface="Wingdings" pitchFamily="2" charset="2"/>
              <a:buChar char="§"/>
            </a:pPr>
            <a:r>
              <a:rPr lang="en-US" sz="2400" dirty="0" smtClean="0">
                <a:latin typeface="+mj-lt"/>
              </a:rPr>
              <a:t>The practice of completing a hazard assessment and permit to enter a confined space ensures that all hazards related to the chemicals in use are recognized and addressed prior to entering</a:t>
            </a:r>
          </a:p>
          <a:p>
            <a:pPr marL="742950" lvl="2" indent="-342900">
              <a:buFont typeface="Wingdings" pitchFamily="2" charset="2"/>
              <a:buChar char="§"/>
            </a:pPr>
            <a:r>
              <a:rPr lang="en-US" sz="2400" dirty="0" smtClean="0">
                <a:latin typeface="+mj-lt"/>
              </a:rPr>
              <a:t>The practice of limiting the circumstances that require AB employees to enter a confined space reduces exposure</a:t>
            </a:r>
          </a:p>
          <a:p>
            <a:pPr marL="342900" lvl="1" indent="-342900">
              <a:buNone/>
            </a:pPr>
            <a:endParaRPr lang="en-US" sz="2800" dirty="0" smtClean="0">
              <a:latin typeface="+mj-lt"/>
            </a:endParaRPr>
          </a:p>
          <a:p>
            <a:pPr marL="342900" lvl="1" indent="-342900">
              <a:buFont typeface="Wingdings" pitchFamily="2" charset="2"/>
              <a:buChar char="§"/>
            </a:pPr>
            <a:endParaRPr lang="en-US" sz="2800" dirty="0" smtClean="0">
              <a:latin typeface="+mj-lt"/>
            </a:endParaRPr>
          </a:p>
          <a:p>
            <a:pPr marL="342900" lvl="1" indent="-342900">
              <a:buNone/>
            </a:pPr>
            <a:endParaRPr lang="en-US" sz="3200" dirty="0" smtClean="0"/>
          </a:p>
          <a:p>
            <a:pPr>
              <a:buNone/>
            </a:pPr>
            <a:endParaRPr lang="en-US" sz="2800" dirty="0">
              <a:latin typeface="+mj-lt"/>
            </a:endParaRPr>
          </a:p>
        </p:txBody>
      </p:sp>
      <p:sp>
        <p:nvSpPr>
          <p:cNvPr id="8" name="Slide Number Placeholder 7"/>
          <p:cNvSpPr>
            <a:spLocks noGrp="1"/>
          </p:cNvSpPr>
          <p:nvPr>
            <p:ph type="sldNum" sz="quarter" idx="12"/>
          </p:nvPr>
        </p:nvSpPr>
        <p:spPr/>
        <p:txBody>
          <a:bodyPr/>
          <a:lstStyle/>
          <a:p>
            <a:fld id="{5E70F810-056E-4B23-B13E-1B15C995C81C}" type="slidenum">
              <a:rPr lang="en-US" sz="1400" smtClean="0">
                <a:latin typeface="+mj-lt"/>
              </a:rPr>
              <a:pPr/>
              <a:t>29</a:t>
            </a:fld>
            <a:endParaRPr lang="en-US" sz="1400" dirty="0">
              <a:latin typeface="+mj-lt"/>
            </a:endParaRPr>
          </a:p>
        </p:txBody>
      </p:sp>
      <p:sp>
        <p:nvSpPr>
          <p:cNvPr id="9" name="Footer Placeholder 8"/>
          <p:cNvSpPr>
            <a:spLocks noGrp="1"/>
          </p:cNvSpPr>
          <p:nvPr>
            <p:ph type="ftr" sz="quarter" idx="11"/>
          </p:nvPr>
        </p:nvSpPr>
        <p:spPr/>
        <p:txBody>
          <a:bodyPr/>
          <a:lstStyle/>
          <a:p>
            <a:r>
              <a:rPr lang="en-US" sz="1400" dirty="0" smtClean="0">
                <a:latin typeface="+mj-lt"/>
              </a:rPr>
              <a:t>Employee Safety Training 2012</a:t>
            </a:r>
            <a:endParaRPr lang="en-US" sz="1400" dirty="0">
              <a:latin typeface="+mj-lt"/>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609600" y="457200"/>
            <a:ext cx="7772400" cy="1143000"/>
          </a:xfrm>
          <a:noFill/>
          <a:ln/>
        </p:spPr>
        <p:txBody>
          <a:bodyPr/>
          <a:lstStyle/>
          <a:p>
            <a:r>
              <a:rPr lang="en-US" sz="4800" dirty="0" smtClean="0"/>
              <a:t>OSHA Hazard Communication Standard</a:t>
            </a:r>
            <a:endParaRPr lang="en-US" sz="4800" dirty="0"/>
          </a:p>
        </p:txBody>
      </p:sp>
      <p:sp>
        <p:nvSpPr>
          <p:cNvPr id="37897" name="Rectangle 9"/>
          <p:cNvSpPr>
            <a:spLocks noChangeArrowheads="1"/>
          </p:cNvSpPr>
          <p:nvPr/>
        </p:nvSpPr>
        <p:spPr bwMode="auto">
          <a:xfrm>
            <a:off x="3413125" y="3552825"/>
            <a:ext cx="184150" cy="455613"/>
          </a:xfrm>
          <a:prstGeom prst="rect">
            <a:avLst/>
          </a:prstGeom>
          <a:noFill/>
          <a:ln w="9525">
            <a:noFill/>
            <a:miter lim="800000"/>
            <a:headEnd/>
            <a:tailEnd/>
          </a:ln>
          <a:effectLst/>
        </p:spPr>
        <p:txBody>
          <a:bodyPr wrap="none" anchor="ctr"/>
          <a:lstStyle/>
          <a:p>
            <a:endParaRPr lang="en-US"/>
          </a:p>
        </p:txBody>
      </p:sp>
      <p:grpSp>
        <p:nvGrpSpPr>
          <p:cNvPr id="36" name="Group 35"/>
          <p:cNvGrpSpPr/>
          <p:nvPr/>
        </p:nvGrpSpPr>
        <p:grpSpPr>
          <a:xfrm>
            <a:off x="3733800" y="3962400"/>
            <a:ext cx="1981200" cy="2036763"/>
            <a:chOff x="3357563" y="3197225"/>
            <a:chExt cx="2460625" cy="2954338"/>
          </a:xfrm>
        </p:grpSpPr>
        <p:sp>
          <p:nvSpPr>
            <p:cNvPr id="37893" name="Rectangle 5"/>
            <p:cNvSpPr>
              <a:spLocks noChangeArrowheads="1"/>
            </p:cNvSpPr>
            <p:nvPr/>
          </p:nvSpPr>
          <p:spPr bwMode="auto">
            <a:xfrm>
              <a:off x="3357563" y="3197225"/>
              <a:ext cx="2460625" cy="2954338"/>
            </a:xfrm>
            <a:prstGeom prst="rect">
              <a:avLst/>
            </a:prstGeom>
            <a:solidFill>
              <a:schemeClr val="tx2"/>
            </a:solidFill>
            <a:ln w="12700">
              <a:noFill/>
              <a:miter lim="800000"/>
              <a:headEnd/>
              <a:tailEnd/>
            </a:ln>
            <a:effectLst/>
          </p:spPr>
          <p:txBody>
            <a:bodyPr wrap="none" anchor="ctr"/>
            <a:lstStyle/>
            <a:p>
              <a:endParaRPr lang="en-US"/>
            </a:p>
          </p:txBody>
        </p:sp>
        <p:sp>
          <p:nvSpPr>
            <p:cNvPr id="37898" name="Rectangle 10"/>
            <p:cNvSpPr>
              <a:spLocks noChangeArrowheads="1"/>
            </p:cNvSpPr>
            <p:nvPr/>
          </p:nvSpPr>
          <p:spPr bwMode="auto">
            <a:xfrm>
              <a:off x="3974223" y="3330575"/>
              <a:ext cx="1254291" cy="659540"/>
            </a:xfrm>
            <a:prstGeom prst="rect">
              <a:avLst/>
            </a:prstGeom>
            <a:noFill/>
            <a:ln w="9525">
              <a:noFill/>
              <a:miter lim="800000"/>
              <a:headEnd/>
              <a:tailEnd/>
            </a:ln>
            <a:effectLst/>
          </p:spPr>
          <p:txBody>
            <a:bodyPr wrap="none" lIns="92075" tIns="46038" rIns="92075" bIns="46038">
              <a:spAutoFit/>
            </a:bodyPr>
            <a:lstStyle/>
            <a:p>
              <a:pPr algn="ctr">
                <a:lnSpc>
                  <a:spcPct val="70000"/>
                </a:lnSpc>
              </a:pPr>
              <a:r>
                <a:rPr lang="en-US" sz="1600" dirty="0">
                  <a:solidFill>
                    <a:schemeClr val="tx1"/>
                  </a:solidFill>
                  <a:latin typeface="+mj-lt"/>
                </a:rPr>
                <a:t>Container </a:t>
              </a:r>
            </a:p>
            <a:p>
              <a:pPr algn="ctr">
                <a:lnSpc>
                  <a:spcPct val="70000"/>
                </a:lnSpc>
              </a:pPr>
              <a:r>
                <a:rPr lang="en-US" sz="1600" dirty="0">
                  <a:solidFill>
                    <a:schemeClr val="tx1"/>
                  </a:solidFill>
                  <a:latin typeface="+mj-lt"/>
                </a:rPr>
                <a:t>Labeling</a:t>
              </a:r>
            </a:p>
          </p:txBody>
        </p:sp>
        <p:sp>
          <p:nvSpPr>
            <p:cNvPr id="37903" name="Rectangle 15"/>
            <p:cNvSpPr>
              <a:spLocks noChangeArrowheads="1"/>
            </p:cNvSpPr>
            <p:nvPr/>
          </p:nvSpPr>
          <p:spPr bwMode="auto">
            <a:xfrm>
              <a:off x="4044950" y="4260850"/>
              <a:ext cx="1054100" cy="1509713"/>
            </a:xfrm>
            <a:prstGeom prst="rect">
              <a:avLst/>
            </a:prstGeom>
            <a:solidFill>
              <a:srgbClr val="663300"/>
            </a:solidFill>
            <a:ln w="12700">
              <a:solidFill>
                <a:srgbClr val="CC3300"/>
              </a:solidFill>
              <a:miter lim="800000"/>
              <a:headEnd/>
              <a:tailEnd/>
            </a:ln>
            <a:effectLst/>
          </p:spPr>
          <p:txBody>
            <a:bodyPr wrap="none" anchor="ctr"/>
            <a:lstStyle/>
            <a:p>
              <a:endParaRPr lang="en-US"/>
            </a:p>
          </p:txBody>
        </p:sp>
        <p:sp>
          <p:nvSpPr>
            <p:cNvPr id="37904" name="Oval 16"/>
            <p:cNvSpPr>
              <a:spLocks noChangeArrowheads="1"/>
            </p:cNvSpPr>
            <p:nvPr/>
          </p:nvSpPr>
          <p:spPr bwMode="auto">
            <a:xfrm>
              <a:off x="4044950" y="4032250"/>
              <a:ext cx="1054100" cy="444500"/>
            </a:xfrm>
            <a:prstGeom prst="ellipse">
              <a:avLst/>
            </a:prstGeom>
            <a:solidFill>
              <a:srgbClr val="993300"/>
            </a:solidFill>
            <a:ln w="12700">
              <a:solidFill>
                <a:schemeClr val="tx1"/>
              </a:solidFill>
              <a:round/>
              <a:headEnd/>
              <a:tailEnd/>
            </a:ln>
            <a:effectLst/>
          </p:spPr>
          <p:txBody>
            <a:bodyPr wrap="none" anchor="ctr"/>
            <a:lstStyle/>
            <a:p>
              <a:endParaRPr lang="en-US"/>
            </a:p>
          </p:txBody>
        </p:sp>
        <p:sp>
          <p:nvSpPr>
            <p:cNvPr id="37905" name="Oval 17"/>
            <p:cNvSpPr>
              <a:spLocks noChangeArrowheads="1"/>
            </p:cNvSpPr>
            <p:nvPr/>
          </p:nvSpPr>
          <p:spPr bwMode="auto">
            <a:xfrm>
              <a:off x="4044950" y="5554663"/>
              <a:ext cx="1054100" cy="369887"/>
            </a:xfrm>
            <a:prstGeom prst="ellipse">
              <a:avLst/>
            </a:prstGeom>
            <a:solidFill>
              <a:srgbClr val="663300"/>
            </a:solidFill>
            <a:ln w="12700">
              <a:noFill/>
              <a:round/>
              <a:headEnd/>
              <a:tailEnd/>
            </a:ln>
            <a:effectLst/>
          </p:spPr>
          <p:txBody>
            <a:bodyPr wrap="none" anchor="ctr"/>
            <a:lstStyle/>
            <a:p>
              <a:pPr algn="ctr"/>
              <a:endParaRPr lang="en-US" sz="2400">
                <a:solidFill>
                  <a:srgbClr val="663300"/>
                </a:solidFill>
                <a:latin typeface="Times New Roman" charset="0"/>
              </a:endParaRPr>
            </a:p>
          </p:txBody>
        </p:sp>
        <p:sp>
          <p:nvSpPr>
            <p:cNvPr id="37906" name="Rectangle 18"/>
            <p:cNvSpPr>
              <a:spLocks noChangeArrowheads="1"/>
            </p:cNvSpPr>
            <p:nvPr/>
          </p:nvSpPr>
          <p:spPr bwMode="auto">
            <a:xfrm>
              <a:off x="4177771" y="4804768"/>
              <a:ext cx="784124" cy="447364"/>
            </a:xfrm>
            <a:prstGeom prst="rect">
              <a:avLst/>
            </a:prstGeom>
            <a:noFill/>
            <a:ln w="9525">
              <a:noFill/>
              <a:miter lim="800000"/>
              <a:headEnd/>
              <a:tailEnd/>
            </a:ln>
            <a:effectLst/>
          </p:spPr>
          <p:txBody>
            <a:bodyPr wrap="none" lIns="92075" tIns="46038" rIns="92075" bIns="46038">
              <a:spAutoFit/>
            </a:bodyPr>
            <a:lstStyle/>
            <a:p>
              <a:r>
                <a:rPr lang="en-US" sz="1400" dirty="0">
                  <a:solidFill>
                    <a:srgbClr val="CCECFF"/>
                  </a:solidFill>
                </a:rPr>
                <a:t>Label</a:t>
              </a:r>
            </a:p>
          </p:txBody>
        </p:sp>
      </p:grpSp>
      <p:sp>
        <p:nvSpPr>
          <p:cNvPr id="37912" name="Line 24"/>
          <p:cNvSpPr>
            <a:spLocks noChangeShapeType="1"/>
          </p:cNvSpPr>
          <p:nvPr/>
        </p:nvSpPr>
        <p:spPr bwMode="auto">
          <a:xfrm>
            <a:off x="1066800" y="4953000"/>
            <a:ext cx="1143000" cy="0"/>
          </a:xfrm>
          <a:prstGeom prst="line">
            <a:avLst/>
          </a:prstGeom>
          <a:noFill/>
          <a:ln w="9525">
            <a:solidFill>
              <a:schemeClr val="tx1"/>
            </a:solidFill>
            <a:round/>
            <a:headEnd type="none" w="sm" len="sm"/>
            <a:tailEnd type="none" w="sm" len="sm"/>
          </a:ln>
          <a:effectLst/>
        </p:spPr>
        <p:txBody>
          <a:bodyPr/>
          <a:lstStyle/>
          <a:p>
            <a:endParaRPr lang="en-US"/>
          </a:p>
        </p:txBody>
      </p:sp>
      <p:grpSp>
        <p:nvGrpSpPr>
          <p:cNvPr id="33" name="Group 32"/>
          <p:cNvGrpSpPr/>
          <p:nvPr/>
        </p:nvGrpSpPr>
        <p:grpSpPr>
          <a:xfrm>
            <a:off x="1066800" y="3962400"/>
            <a:ext cx="1962150" cy="2036763"/>
            <a:chOff x="415925" y="3197225"/>
            <a:chExt cx="2460625" cy="2954338"/>
          </a:xfrm>
        </p:grpSpPr>
        <p:sp>
          <p:nvSpPr>
            <p:cNvPr id="37910" name="Rectangle 22"/>
            <p:cNvSpPr>
              <a:spLocks noChangeArrowheads="1"/>
            </p:cNvSpPr>
            <p:nvPr/>
          </p:nvSpPr>
          <p:spPr bwMode="auto">
            <a:xfrm>
              <a:off x="415925" y="3197225"/>
              <a:ext cx="2460625" cy="2954338"/>
            </a:xfrm>
            <a:prstGeom prst="rect">
              <a:avLst/>
            </a:prstGeom>
            <a:solidFill>
              <a:schemeClr val="tx2"/>
            </a:solidFill>
            <a:ln w="12700">
              <a:noFill/>
              <a:miter lim="800000"/>
              <a:headEnd/>
              <a:tailEnd/>
            </a:ln>
            <a:effectLst/>
          </p:spPr>
          <p:txBody>
            <a:bodyPr wrap="none" anchor="ctr"/>
            <a:lstStyle/>
            <a:p>
              <a:endParaRPr lang="en-US"/>
            </a:p>
          </p:txBody>
        </p:sp>
        <p:sp>
          <p:nvSpPr>
            <p:cNvPr id="37895" name="Rectangle 7"/>
            <p:cNvSpPr>
              <a:spLocks noChangeArrowheads="1"/>
            </p:cNvSpPr>
            <p:nvPr/>
          </p:nvSpPr>
          <p:spPr bwMode="auto">
            <a:xfrm>
              <a:off x="441324" y="3322639"/>
              <a:ext cx="2301875" cy="900863"/>
            </a:xfrm>
            <a:prstGeom prst="rect">
              <a:avLst/>
            </a:prstGeom>
            <a:noFill/>
            <a:ln w="9525">
              <a:noFill/>
              <a:miter lim="800000"/>
              <a:headEnd/>
              <a:tailEnd/>
            </a:ln>
            <a:effectLst/>
          </p:spPr>
          <p:txBody>
            <a:bodyPr lIns="92075" tIns="46038" rIns="92075" bIns="46038">
              <a:spAutoFit/>
            </a:bodyPr>
            <a:lstStyle/>
            <a:p>
              <a:pPr algn="ctr">
                <a:lnSpc>
                  <a:spcPct val="70000"/>
                </a:lnSpc>
              </a:pPr>
              <a:r>
                <a:rPr lang="en-US" sz="1600" dirty="0">
                  <a:solidFill>
                    <a:schemeClr val="tx1"/>
                  </a:solidFill>
                  <a:latin typeface="+mj-lt"/>
                </a:rPr>
                <a:t>Hazard Communication</a:t>
              </a:r>
            </a:p>
            <a:p>
              <a:pPr algn="ctr">
                <a:lnSpc>
                  <a:spcPct val="70000"/>
                </a:lnSpc>
              </a:pPr>
              <a:r>
                <a:rPr lang="en-US" sz="1600" dirty="0">
                  <a:solidFill>
                    <a:schemeClr val="tx1"/>
                  </a:solidFill>
                  <a:latin typeface="+mj-lt"/>
                </a:rPr>
                <a:t>Program</a:t>
              </a:r>
            </a:p>
          </p:txBody>
        </p:sp>
        <p:sp>
          <p:nvSpPr>
            <p:cNvPr id="37896" name="Rectangle 8"/>
            <p:cNvSpPr>
              <a:spLocks noChangeArrowheads="1"/>
            </p:cNvSpPr>
            <p:nvPr/>
          </p:nvSpPr>
          <p:spPr bwMode="auto">
            <a:xfrm>
              <a:off x="890588" y="4411663"/>
              <a:ext cx="1511300" cy="1436687"/>
            </a:xfrm>
            <a:prstGeom prst="rect">
              <a:avLst/>
            </a:prstGeom>
            <a:solidFill>
              <a:srgbClr val="FFFFFF"/>
            </a:solidFill>
            <a:ln w="12700">
              <a:solidFill>
                <a:schemeClr val="tx1"/>
              </a:solidFill>
              <a:miter lim="800000"/>
              <a:headEnd/>
              <a:tailEnd/>
            </a:ln>
            <a:effectLst/>
          </p:spPr>
          <p:txBody>
            <a:bodyPr wrap="none" anchor="ctr"/>
            <a:lstStyle/>
            <a:p>
              <a:endParaRPr lang="en-US"/>
            </a:p>
          </p:txBody>
        </p:sp>
        <p:sp>
          <p:nvSpPr>
            <p:cNvPr id="37902" name="Rectangle 14"/>
            <p:cNvSpPr>
              <a:spLocks noChangeArrowheads="1"/>
            </p:cNvSpPr>
            <p:nvPr/>
          </p:nvSpPr>
          <p:spPr bwMode="auto">
            <a:xfrm>
              <a:off x="1084833" y="4523570"/>
              <a:ext cx="1157898" cy="447364"/>
            </a:xfrm>
            <a:prstGeom prst="rect">
              <a:avLst/>
            </a:prstGeom>
            <a:noFill/>
            <a:ln w="9525">
              <a:noFill/>
              <a:miter lim="800000"/>
              <a:headEnd/>
              <a:tailEnd/>
            </a:ln>
            <a:effectLst/>
          </p:spPr>
          <p:txBody>
            <a:bodyPr wrap="none" lIns="92075" tIns="46038" rIns="92075" bIns="46038">
              <a:spAutoFit/>
            </a:bodyPr>
            <a:lstStyle/>
            <a:p>
              <a:r>
                <a:rPr lang="en-US" sz="1400" dirty="0">
                  <a:solidFill>
                    <a:schemeClr val="tx1"/>
                  </a:solidFill>
                </a:rPr>
                <a:t>Program</a:t>
              </a:r>
            </a:p>
          </p:txBody>
        </p:sp>
        <p:sp>
          <p:nvSpPr>
            <p:cNvPr id="37913" name="Line 25"/>
            <p:cNvSpPr>
              <a:spLocks noChangeShapeType="1"/>
            </p:cNvSpPr>
            <p:nvPr/>
          </p:nvSpPr>
          <p:spPr bwMode="auto">
            <a:xfrm>
              <a:off x="1066800" y="5105400"/>
              <a:ext cx="1143000" cy="0"/>
            </a:xfrm>
            <a:prstGeom prst="line">
              <a:avLst/>
            </a:prstGeom>
            <a:noFill/>
            <a:ln w="9525">
              <a:solidFill>
                <a:schemeClr val="tx1"/>
              </a:solidFill>
              <a:round/>
              <a:headEnd type="none" w="sm" len="sm"/>
              <a:tailEnd type="none" w="sm" len="sm"/>
            </a:ln>
            <a:effectLst/>
          </p:spPr>
          <p:txBody>
            <a:bodyPr/>
            <a:lstStyle/>
            <a:p>
              <a:endParaRPr lang="en-US"/>
            </a:p>
          </p:txBody>
        </p:sp>
        <p:sp>
          <p:nvSpPr>
            <p:cNvPr id="37914" name="Line 26"/>
            <p:cNvSpPr>
              <a:spLocks noChangeShapeType="1"/>
            </p:cNvSpPr>
            <p:nvPr/>
          </p:nvSpPr>
          <p:spPr bwMode="auto">
            <a:xfrm>
              <a:off x="1066800" y="5257800"/>
              <a:ext cx="1143000" cy="0"/>
            </a:xfrm>
            <a:prstGeom prst="line">
              <a:avLst/>
            </a:prstGeom>
            <a:noFill/>
            <a:ln w="9525">
              <a:solidFill>
                <a:schemeClr val="tx1"/>
              </a:solidFill>
              <a:round/>
              <a:headEnd type="none" w="sm" len="sm"/>
              <a:tailEnd type="none" w="sm" len="sm"/>
            </a:ln>
            <a:effectLst/>
          </p:spPr>
          <p:txBody>
            <a:bodyPr/>
            <a:lstStyle/>
            <a:p>
              <a:endParaRPr lang="en-US"/>
            </a:p>
          </p:txBody>
        </p:sp>
        <p:sp>
          <p:nvSpPr>
            <p:cNvPr id="37915" name="Line 27"/>
            <p:cNvSpPr>
              <a:spLocks noChangeShapeType="1"/>
            </p:cNvSpPr>
            <p:nvPr/>
          </p:nvSpPr>
          <p:spPr bwMode="auto">
            <a:xfrm>
              <a:off x="1066800" y="5410200"/>
              <a:ext cx="1143000" cy="0"/>
            </a:xfrm>
            <a:prstGeom prst="line">
              <a:avLst/>
            </a:prstGeom>
            <a:noFill/>
            <a:ln w="9525">
              <a:solidFill>
                <a:schemeClr val="tx1"/>
              </a:solidFill>
              <a:round/>
              <a:headEnd type="none" w="sm" len="sm"/>
              <a:tailEnd type="none" w="sm" len="sm"/>
            </a:ln>
            <a:effectLst/>
          </p:spPr>
          <p:txBody>
            <a:bodyPr/>
            <a:lstStyle/>
            <a:p>
              <a:endParaRPr lang="en-US"/>
            </a:p>
          </p:txBody>
        </p:sp>
        <p:sp>
          <p:nvSpPr>
            <p:cNvPr id="37916" name="Line 28"/>
            <p:cNvSpPr>
              <a:spLocks noChangeShapeType="1"/>
            </p:cNvSpPr>
            <p:nvPr/>
          </p:nvSpPr>
          <p:spPr bwMode="auto">
            <a:xfrm>
              <a:off x="1066800" y="5562600"/>
              <a:ext cx="1143000" cy="0"/>
            </a:xfrm>
            <a:prstGeom prst="line">
              <a:avLst/>
            </a:prstGeom>
            <a:noFill/>
            <a:ln w="9525">
              <a:solidFill>
                <a:schemeClr val="tx1"/>
              </a:solidFill>
              <a:round/>
              <a:headEnd type="none" w="sm" len="sm"/>
              <a:tailEnd type="none" w="sm" len="sm"/>
            </a:ln>
            <a:effectLst/>
          </p:spPr>
          <p:txBody>
            <a:bodyPr/>
            <a:lstStyle/>
            <a:p>
              <a:endParaRPr lang="en-US"/>
            </a:p>
          </p:txBody>
        </p:sp>
      </p:grpSp>
      <p:grpSp>
        <p:nvGrpSpPr>
          <p:cNvPr id="37" name="Group 36"/>
          <p:cNvGrpSpPr/>
          <p:nvPr/>
        </p:nvGrpSpPr>
        <p:grpSpPr>
          <a:xfrm>
            <a:off x="6324600" y="3962400"/>
            <a:ext cx="1946275" cy="1960563"/>
            <a:chOff x="6267450" y="3197225"/>
            <a:chExt cx="2460625" cy="2954338"/>
          </a:xfrm>
        </p:grpSpPr>
        <p:sp>
          <p:nvSpPr>
            <p:cNvPr id="37909" name="Rectangle 21"/>
            <p:cNvSpPr>
              <a:spLocks noChangeArrowheads="1"/>
            </p:cNvSpPr>
            <p:nvPr/>
          </p:nvSpPr>
          <p:spPr bwMode="auto">
            <a:xfrm>
              <a:off x="6267450" y="3197225"/>
              <a:ext cx="2460625" cy="2954338"/>
            </a:xfrm>
            <a:prstGeom prst="rect">
              <a:avLst/>
            </a:prstGeom>
            <a:solidFill>
              <a:schemeClr val="tx2"/>
            </a:solidFill>
            <a:ln w="12700">
              <a:noFill/>
              <a:miter lim="800000"/>
              <a:headEnd/>
              <a:tailEnd/>
            </a:ln>
            <a:effectLst/>
          </p:spPr>
          <p:txBody>
            <a:bodyPr wrap="none" anchor="ctr"/>
            <a:lstStyle/>
            <a:p>
              <a:endParaRPr lang="en-US"/>
            </a:p>
          </p:txBody>
        </p:sp>
        <p:sp>
          <p:nvSpPr>
            <p:cNvPr id="37899" name="Rectangle 11"/>
            <p:cNvSpPr>
              <a:spLocks noChangeArrowheads="1"/>
            </p:cNvSpPr>
            <p:nvPr/>
          </p:nvSpPr>
          <p:spPr bwMode="auto">
            <a:xfrm>
              <a:off x="6582146" y="3359149"/>
              <a:ext cx="1829646" cy="650863"/>
            </a:xfrm>
            <a:prstGeom prst="rect">
              <a:avLst/>
            </a:prstGeom>
            <a:noFill/>
            <a:ln w="9525">
              <a:noFill/>
              <a:miter lim="800000"/>
              <a:headEnd/>
              <a:tailEnd/>
            </a:ln>
            <a:effectLst/>
          </p:spPr>
          <p:txBody>
            <a:bodyPr wrap="none" lIns="92075" tIns="46038" rIns="92075" bIns="46038">
              <a:spAutoFit/>
            </a:bodyPr>
            <a:lstStyle/>
            <a:p>
              <a:pPr algn="ctr">
                <a:lnSpc>
                  <a:spcPct val="70000"/>
                </a:lnSpc>
              </a:pPr>
              <a:r>
                <a:rPr lang="en-US" sz="1600" dirty="0">
                  <a:solidFill>
                    <a:schemeClr val="tx1"/>
                  </a:solidFill>
                  <a:latin typeface="+mj-lt"/>
                </a:rPr>
                <a:t>Material Safety</a:t>
              </a:r>
            </a:p>
            <a:p>
              <a:pPr algn="ctr">
                <a:lnSpc>
                  <a:spcPct val="70000"/>
                </a:lnSpc>
              </a:pPr>
              <a:r>
                <a:rPr lang="en-US" sz="1600" dirty="0">
                  <a:solidFill>
                    <a:schemeClr val="tx1"/>
                  </a:solidFill>
                  <a:latin typeface="+mj-lt"/>
                </a:rPr>
                <a:t>Data Sheet</a:t>
              </a:r>
            </a:p>
          </p:txBody>
        </p:sp>
        <p:sp>
          <p:nvSpPr>
            <p:cNvPr id="37900" name="Rectangle 12"/>
            <p:cNvSpPr>
              <a:spLocks noChangeArrowheads="1"/>
            </p:cNvSpPr>
            <p:nvPr/>
          </p:nvSpPr>
          <p:spPr bwMode="auto">
            <a:xfrm>
              <a:off x="6627813" y="4365625"/>
              <a:ext cx="1739900" cy="1482725"/>
            </a:xfrm>
            <a:prstGeom prst="rect">
              <a:avLst/>
            </a:prstGeom>
            <a:solidFill>
              <a:srgbClr val="FFFFFF"/>
            </a:solidFill>
            <a:ln w="12700">
              <a:solidFill>
                <a:schemeClr val="tx1"/>
              </a:solidFill>
              <a:miter lim="800000"/>
              <a:headEnd/>
              <a:tailEnd/>
            </a:ln>
            <a:effectLst/>
          </p:spPr>
          <p:txBody>
            <a:bodyPr wrap="none" anchor="ctr"/>
            <a:lstStyle/>
            <a:p>
              <a:endParaRPr lang="en-US"/>
            </a:p>
          </p:txBody>
        </p:sp>
        <p:sp>
          <p:nvSpPr>
            <p:cNvPr id="37901" name="Rectangle 13"/>
            <p:cNvSpPr>
              <a:spLocks noChangeArrowheads="1"/>
            </p:cNvSpPr>
            <p:nvPr/>
          </p:nvSpPr>
          <p:spPr bwMode="auto">
            <a:xfrm>
              <a:off x="7080251" y="4510089"/>
              <a:ext cx="926173" cy="447364"/>
            </a:xfrm>
            <a:prstGeom prst="rect">
              <a:avLst/>
            </a:prstGeom>
            <a:noFill/>
            <a:ln w="9525">
              <a:noFill/>
              <a:miter lim="800000"/>
              <a:headEnd/>
              <a:tailEnd/>
            </a:ln>
            <a:effectLst/>
          </p:spPr>
          <p:txBody>
            <a:bodyPr wrap="none" lIns="92075" tIns="46038" rIns="92075" bIns="46038">
              <a:spAutoFit/>
            </a:bodyPr>
            <a:lstStyle/>
            <a:p>
              <a:r>
                <a:rPr lang="en-US" sz="1400" dirty="0">
                  <a:solidFill>
                    <a:schemeClr val="tx1"/>
                  </a:solidFill>
                </a:rPr>
                <a:t>MSDS</a:t>
              </a:r>
            </a:p>
          </p:txBody>
        </p:sp>
        <p:sp>
          <p:nvSpPr>
            <p:cNvPr id="37917" name="Line 29"/>
            <p:cNvSpPr>
              <a:spLocks noChangeShapeType="1"/>
            </p:cNvSpPr>
            <p:nvPr/>
          </p:nvSpPr>
          <p:spPr bwMode="auto">
            <a:xfrm>
              <a:off x="6934200" y="4953000"/>
              <a:ext cx="1143000" cy="0"/>
            </a:xfrm>
            <a:prstGeom prst="line">
              <a:avLst/>
            </a:prstGeom>
            <a:noFill/>
            <a:ln w="9525">
              <a:solidFill>
                <a:schemeClr val="tx1"/>
              </a:solidFill>
              <a:round/>
              <a:headEnd type="none" w="sm" len="sm"/>
              <a:tailEnd type="none" w="sm" len="sm"/>
            </a:ln>
            <a:effectLst/>
          </p:spPr>
          <p:txBody>
            <a:bodyPr/>
            <a:lstStyle/>
            <a:p>
              <a:endParaRPr lang="en-US"/>
            </a:p>
          </p:txBody>
        </p:sp>
        <p:sp>
          <p:nvSpPr>
            <p:cNvPr id="37918" name="Line 30"/>
            <p:cNvSpPr>
              <a:spLocks noChangeShapeType="1"/>
            </p:cNvSpPr>
            <p:nvPr/>
          </p:nvSpPr>
          <p:spPr bwMode="auto">
            <a:xfrm>
              <a:off x="6934200" y="5105400"/>
              <a:ext cx="1143000" cy="0"/>
            </a:xfrm>
            <a:prstGeom prst="line">
              <a:avLst/>
            </a:prstGeom>
            <a:noFill/>
            <a:ln w="9525">
              <a:solidFill>
                <a:schemeClr val="tx1"/>
              </a:solidFill>
              <a:round/>
              <a:headEnd type="none" w="sm" len="sm"/>
              <a:tailEnd type="none" w="sm" len="sm"/>
            </a:ln>
            <a:effectLst/>
          </p:spPr>
          <p:txBody>
            <a:bodyPr/>
            <a:lstStyle/>
            <a:p>
              <a:endParaRPr lang="en-US"/>
            </a:p>
          </p:txBody>
        </p:sp>
        <p:sp>
          <p:nvSpPr>
            <p:cNvPr id="37919" name="Line 31"/>
            <p:cNvSpPr>
              <a:spLocks noChangeShapeType="1"/>
            </p:cNvSpPr>
            <p:nvPr/>
          </p:nvSpPr>
          <p:spPr bwMode="auto">
            <a:xfrm>
              <a:off x="6934200" y="5257800"/>
              <a:ext cx="1143000" cy="0"/>
            </a:xfrm>
            <a:prstGeom prst="line">
              <a:avLst/>
            </a:prstGeom>
            <a:noFill/>
            <a:ln w="9525">
              <a:solidFill>
                <a:schemeClr val="tx1"/>
              </a:solidFill>
              <a:round/>
              <a:headEnd type="none" w="sm" len="sm"/>
              <a:tailEnd type="none" w="sm" len="sm"/>
            </a:ln>
            <a:effectLst/>
          </p:spPr>
          <p:txBody>
            <a:bodyPr/>
            <a:lstStyle/>
            <a:p>
              <a:endParaRPr lang="en-US"/>
            </a:p>
          </p:txBody>
        </p:sp>
        <p:sp>
          <p:nvSpPr>
            <p:cNvPr id="37920" name="Line 32"/>
            <p:cNvSpPr>
              <a:spLocks noChangeShapeType="1"/>
            </p:cNvSpPr>
            <p:nvPr/>
          </p:nvSpPr>
          <p:spPr bwMode="auto">
            <a:xfrm>
              <a:off x="6934200" y="5410200"/>
              <a:ext cx="1143000" cy="0"/>
            </a:xfrm>
            <a:prstGeom prst="line">
              <a:avLst/>
            </a:prstGeom>
            <a:noFill/>
            <a:ln w="9525">
              <a:solidFill>
                <a:schemeClr val="tx1"/>
              </a:solidFill>
              <a:round/>
              <a:headEnd type="none" w="sm" len="sm"/>
              <a:tailEnd type="none" w="sm" len="sm"/>
            </a:ln>
            <a:effectLst/>
          </p:spPr>
          <p:txBody>
            <a:bodyPr/>
            <a:lstStyle/>
            <a:p>
              <a:endParaRPr lang="en-US"/>
            </a:p>
          </p:txBody>
        </p:sp>
        <p:sp>
          <p:nvSpPr>
            <p:cNvPr id="37921" name="Line 33"/>
            <p:cNvSpPr>
              <a:spLocks noChangeShapeType="1"/>
            </p:cNvSpPr>
            <p:nvPr/>
          </p:nvSpPr>
          <p:spPr bwMode="auto">
            <a:xfrm>
              <a:off x="6934200" y="5562600"/>
              <a:ext cx="1143000" cy="0"/>
            </a:xfrm>
            <a:prstGeom prst="line">
              <a:avLst/>
            </a:prstGeom>
            <a:noFill/>
            <a:ln w="9525">
              <a:solidFill>
                <a:schemeClr val="tx1"/>
              </a:solidFill>
              <a:round/>
              <a:headEnd type="none" w="sm" len="sm"/>
              <a:tailEnd type="none" w="sm" len="sm"/>
            </a:ln>
            <a:effectLst/>
          </p:spPr>
          <p:txBody>
            <a:bodyPr/>
            <a:lstStyle/>
            <a:p>
              <a:endParaRPr lang="en-US"/>
            </a:p>
          </p:txBody>
        </p:sp>
      </p:grpSp>
      <p:sp>
        <p:nvSpPr>
          <p:cNvPr id="38" name="Content Placeholder 2"/>
          <p:cNvSpPr>
            <a:spLocks noGrp="1"/>
          </p:cNvSpPr>
          <p:nvPr>
            <p:ph idx="1"/>
          </p:nvPr>
        </p:nvSpPr>
        <p:spPr>
          <a:xfrm>
            <a:off x="914400" y="1600200"/>
            <a:ext cx="7239000" cy="3733800"/>
          </a:xfrm>
        </p:spPr>
        <p:txBody>
          <a:bodyPr>
            <a:normAutofit/>
          </a:bodyPr>
          <a:lstStyle/>
          <a:p>
            <a:pPr marL="342900" lvl="1" indent="-342900">
              <a:buNone/>
            </a:pPr>
            <a:r>
              <a:rPr lang="en-US" sz="2800" dirty="0" smtClean="0">
                <a:latin typeface="+mj-lt"/>
              </a:rPr>
              <a:t>OSHA Standard: 29 CFR 1910.1200</a:t>
            </a:r>
          </a:p>
          <a:p>
            <a:pPr marL="342900" lvl="1" indent="-342900">
              <a:buNone/>
            </a:pPr>
            <a:r>
              <a:rPr lang="en-US" sz="2600" dirty="0" smtClean="0">
                <a:latin typeface="+mj-lt"/>
              </a:rPr>
              <a:t>Purpose</a:t>
            </a:r>
          </a:p>
          <a:p>
            <a:pPr marL="342900" lvl="1" indent="-342900">
              <a:buNone/>
            </a:pPr>
            <a:r>
              <a:rPr lang="en-US" sz="2400" dirty="0" smtClean="0">
                <a:latin typeface="+mj-lt"/>
              </a:rPr>
              <a:t>	</a:t>
            </a:r>
            <a:r>
              <a:rPr lang="en-US" sz="2000" dirty="0" smtClean="0">
                <a:latin typeface="+mj-lt"/>
              </a:rPr>
              <a:t>To ensure that employers and employees know about work hazards and how to protect themselves so that the incidence of illnesses and injuries due to hazardous chemicals is reduced</a:t>
            </a:r>
          </a:p>
        </p:txBody>
      </p:sp>
      <p:sp>
        <p:nvSpPr>
          <p:cNvPr id="35" name="Slide Number Placeholder 34"/>
          <p:cNvSpPr>
            <a:spLocks noGrp="1"/>
          </p:cNvSpPr>
          <p:nvPr>
            <p:ph type="sldNum" sz="quarter" idx="12"/>
          </p:nvPr>
        </p:nvSpPr>
        <p:spPr/>
        <p:txBody>
          <a:bodyPr/>
          <a:lstStyle/>
          <a:p>
            <a:fld id="{5E70F810-056E-4B23-B13E-1B15C995C81C}" type="slidenum">
              <a:rPr lang="en-US" sz="1400" smtClean="0">
                <a:latin typeface="+mj-lt"/>
              </a:rPr>
              <a:pPr/>
              <a:t>3</a:t>
            </a:fld>
            <a:endParaRPr lang="en-US" sz="1400" dirty="0">
              <a:latin typeface="+mj-lt"/>
            </a:endParaRPr>
          </a:p>
        </p:txBody>
      </p:sp>
      <p:sp>
        <p:nvSpPr>
          <p:cNvPr id="39" name="Footer Placeholder 38"/>
          <p:cNvSpPr>
            <a:spLocks noGrp="1"/>
          </p:cNvSpPr>
          <p:nvPr>
            <p:ph type="ftr" sz="quarter" idx="11"/>
          </p:nvPr>
        </p:nvSpPr>
        <p:spPr/>
        <p:txBody>
          <a:bodyPr/>
          <a:lstStyle/>
          <a:p>
            <a:r>
              <a:rPr lang="en-US" sz="1400" dirty="0" smtClean="0">
                <a:latin typeface="+mj-lt"/>
              </a:rPr>
              <a:t>Employee Safety Training 2012</a:t>
            </a:r>
            <a:endParaRPr lang="en-US" sz="1400" dirty="0">
              <a:latin typeface="+mj-lt"/>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685800" y="0"/>
            <a:ext cx="7799294" cy="1461247"/>
          </a:xfrm>
        </p:spPr>
        <p:txBody>
          <a:bodyPr/>
          <a:lstStyle/>
          <a:p>
            <a:r>
              <a:rPr lang="en-US" sz="4800" dirty="0" smtClean="0"/>
              <a:t>AB Right-To-Know / </a:t>
            </a:r>
            <a:r>
              <a:rPr lang="en-US" sz="4800" dirty="0" err="1" smtClean="0"/>
              <a:t>HazCom</a:t>
            </a:r>
            <a:r>
              <a:rPr lang="en-US" sz="4800" dirty="0" smtClean="0"/>
              <a:t> Program</a:t>
            </a:r>
            <a:endParaRPr lang="en-US" sz="4800" dirty="0"/>
          </a:p>
        </p:txBody>
      </p:sp>
      <p:sp>
        <p:nvSpPr>
          <p:cNvPr id="5" name="Content Placeholder 2"/>
          <p:cNvSpPr>
            <a:spLocks noGrp="1"/>
          </p:cNvSpPr>
          <p:nvPr>
            <p:ph idx="1"/>
          </p:nvPr>
        </p:nvSpPr>
        <p:spPr>
          <a:xfrm>
            <a:off x="533400" y="1600200"/>
            <a:ext cx="8382000" cy="4267200"/>
          </a:xfrm>
        </p:spPr>
        <p:txBody>
          <a:bodyPr>
            <a:normAutofit/>
          </a:bodyPr>
          <a:lstStyle/>
          <a:p>
            <a:pPr marL="342900" lvl="1" indent="-342900">
              <a:buNone/>
            </a:pPr>
            <a:r>
              <a:rPr lang="en-US" sz="2800" dirty="0" smtClean="0">
                <a:latin typeface="+mj-lt"/>
              </a:rPr>
              <a:t>Reducing or Preventing Exposure to Hazardous Chemicals</a:t>
            </a:r>
          </a:p>
          <a:p>
            <a:pPr marL="342900" lvl="1" indent="-342900">
              <a:buFont typeface="Wingdings" pitchFamily="2" charset="2"/>
              <a:buChar char="§"/>
            </a:pPr>
            <a:r>
              <a:rPr lang="en-US" sz="2600" dirty="0" smtClean="0">
                <a:latin typeface="+mj-lt"/>
              </a:rPr>
              <a:t>PPE</a:t>
            </a:r>
          </a:p>
          <a:p>
            <a:pPr marL="742950" lvl="2" indent="-342900">
              <a:buFont typeface="Wingdings" pitchFamily="2" charset="2"/>
              <a:buChar char="§"/>
            </a:pPr>
            <a:r>
              <a:rPr lang="en-US" sz="2400" dirty="0" smtClean="0">
                <a:latin typeface="+mj-lt"/>
              </a:rPr>
              <a:t>When in the Reactor Area, or Fermentation Area when CIP light is flashing, additional PPE is required to prevent exposure to the hazardous chemical in use</a:t>
            </a:r>
          </a:p>
          <a:p>
            <a:pPr marL="742950" lvl="2" indent="-342900">
              <a:buFont typeface="Wingdings" pitchFamily="2" charset="2"/>
              <a:buChar char="§"/>
            </a:pPr>
            <a:r>
              <a:rPr lang="en-US" sz="2400" dirty="0" smtClean="0">
                <a:latin typeface="+mj-lt"/>
              </a:rPr>
              <a:t>Specific sampling locations and procedures also require additional PPE based on the characteristics of the sample to be taken</a:t>
            </a:r>
          </a:p>
          <a:p>
            <a:pPr marL="342900" lvl="1" indent="-342900">
              <a:buNone/>
            </a:pPr>
            <a:endParaRPr lang="en-US" sz="2800" dirty="0" smtClean="0">
              <a:latin typeface="+mj-lt"/>
            </a:endParaRPr>
          </a:p>
          <a:p>
            <a:pPr marL="342900" lvl="1" indent="-342900">
              <a:buFont typeface="Wingdings" pitchFamily="2" charset="2"/>
              <a:buChar char="§"/>
            </a:pPr>
            <a:endParaRPr lang="en-US" sz="2800" dirty="0" smtClean="0">
              <a:latin typeface="+mj-lt"/>
            </a:endParaRPr>
          </a:p>
          <a:p>
            <a:pPr marL="342900" lvl="1" indent="-342900">
              <a:buNone/>
            </a:pPr>
            <a:endParaRPr lang="en-US" sz="3200" dirty="0" smtClean="0"/>
          </a:p>
          <a:p>
            <a:pPr>
              <a:buNone/>
            </a:pPr>
            <a:endParaRPr lang="en-US" sz="2800" dirty="0">
              <a:latin typeface="+mj-lt"/>
            </a:endParaRPr>
          </a:p>
        </p:txBody>
      </p:sp>
      <p:sp>
        <p:nvSpPr>
          <p:cNvPr id="8" name="Slide Number Placeholder 7"/>
          <p:cNvSpPr>
            <a:spLocks noGrp="1"/>
          </p:cNvSpPr>
          <p:nvPr>
            <p:ph type="sldNum" sz="quarter" idx="12"/>
          </p:nvPr>
        </p:nvSpPr>
        <p:spPr/>
        <p:txBody>
          <a:bodyPr/>
          <a:lstStyle/>
          <a:p>
            <a:fld id="{5E70F810-056E-4B23-B13E-1B15C995C81C}" type="slidenum">
              <a:rPr lang="en-US" sz="1400" smtClean="0">
                <a:latin typeface="+mj-lt"/>
              </a:rPr>
              <a:pPr/>
              <a:t>30</a:t>
            </a:fld>
            <a:endParaRPr lang="en-US" sz="1400" dirty="0">
              <a:latin typeface="+mj-lt"/>
            </a:endParaRPr>
          </a:p>
        </p:txBody>
      </p:sp>
      <p:sp>
        <p:nvSpPr>
          <p:cNvPr id="9" name="Footer Placeholder 8"/>
          <p:cNvSpPr>
            <a:spLocks noGrp="1"/>
          </p:cNvSpPr>
          <p:nvPr>
            <p:ph type="ftr" sz="quarter" idx="11"/>
          </p:nvPr>
        </p:nvSpPr>
        <p:spPr/>
        <p:txBody>
          <a:bodyPr/>
          <a:lstStyle/>
          <a:p>
            <a:r>
              <a:rPr lang="en-US" sz="1400" dirty="0" smtClean="0">
                <a:latin typeface="+mj-lt"/>
              </a:rPr>
              <a:t>Employee Safety Training 2012</a:t>
            </a:r>
            <a:endParaRPr lang="en-US" sz="1400" dirty="0">
              <a:latin typeface="+mj-lt"/>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685800" y="0"/>
            <a:ext cx="7799294" cy="1461247"/>
          </a:xfrm>
        </p:spPr>
        <p:txBody>
          <a:bodyPr/>
          <a:lstStyle/>
          <a:p>
            <a:r>
              <a:rPr lang="en-US" sz="4800" dirty="0" smtClean="0"/>
              <a:t>AB Right-To-Know / </a:t>
            </a:r>
            <a:r>
              <a:rPr lang="en-US" sz="4800" dirty="0" err="1" smtClean="0"/>
              <a:t>HazCom</a:t>
            </a:r>
            <a:r>
              <a:rPr lang="en-US" sz="4800" dirty="0" smtClean="0"/>
              <a:t> Program</a:t>
            </a:r>
            <a:endParaRPr lang="en-US" sz="4800" dirty="0"/>
          </a:p>
        </p:txBody>
      </p:sp>
      <p:sp>
        <p:nvSpPr>
          <p:cNvPr id="5" name="Content Placeholder 2"/>
          <p:cNvSpPr>
            <a:spLocks noGrp="1"/>
          </p:cNvSpPr>
          <p:nvPr>
            <p:ph idx="1"/>
          </p:nvPr>
        </p:nvSpPr>
        <p:spPr>
          <a:xfrm>
            <a:off x="609600" y="1752600"/>
            <a:ext cx="7239000" cy="4038601"/>
          </a:xfrm>
        </p:spPr>
        <p:txBody>
          <a:bodyPr>
            <a:normAutofit/>
          </a:bodyPr>
          <a:lstStyle/>
          <a:p>
            <a:pPr marL="457200" indent="-457200">
              <a:buNone/>
            </a:pPr>
            <a:r>
              <a:rPr lang="en-US" sz="3000" dirty="0" smtClean="0">
                <a:latin typeface="+mj-lt"/>
              </a:rPr>
              <a:t>Container Labeling Policy and Methodology </a:t>
            </a:r>
          </a:p>
          <a:p>
            <a:pPr lvl="1">
              <a:buFont typeface="Wingdings" pitchFamily="2" charset="2"/>
              <a:buChar char="§"/>
            </a:pPr>
            <a:r>
              <a:rPr lang="en-US" sz="2600" dirty="0" smtClean="0">
                <a:latin typeface="+mj-lt"/>
              </a:rPr>
              <a:t>It will be the responsibility of the person receiving a material to verify that containers are clearly labeled with the following:</a:t>
            </a:r>
          </a:p>
          <a:p>
            <a:pPr lvl="2">
              <a:buFont typeface="Wingdings" pitchFamily="2" charset="2"/>
              <a:buChar char="§"/>
            </a:pPr>
            <a:r>
              <a:rPr lang="en-US" sz="2400" dirty="0" smtClean="0">
                <a:latin typeface="+mj-lt"/>
              </a:rPr>
              <a:t>The contents of the containers</a:t>
            </a:r>
          </a:p>
          <a:p>
            <a:pPr lvl="2">
              <a:buFont typeface="Wingdings" pitchFamily="2" charset="2"/>
              <a:buChar char="§"/>
            </a:pPr>
            <a:r>
              <a:rPr lang="en-US" sz="2400" dirty="0" smtClean="0">
                <a:latin typeface="+mj-lt"/>
              </a:rPr>
              <a:t>The appropriate hazard warning</a:t>
            </a:r>
          </a:p>
          <a:p>
            <a:pPr lvl="2">
              <a:buFont typeface="Wingdings" pitchFamily="2" charset="2"/>
              <a:buChar char="§"/>
            </a:pPr>
            <a:r>
              <a:rPr lang="en-US" sz="2400" dirty="0" smtClean="0">
                <a:latin typeface="+mj-lt"/>
              </a:rPr>
              <a:t>The manufacturer’s name and address</a:t>
            </a:r>
          </a:p>
        </p:txBody>
      </p:sp>
      <p:sp>
        <p:nvSpPr>
          <p:cNvPr id="8" name="Slide Number Placeholder 7"/>
          <p:cNvSpPr>
            <a:spLocks noGrp="1"/>
          </p:cNvSpPr>
          <p:nvPr>
            <p:ph type="sldNum" sz="quarter" idx="12"/>
          </p:nvPr>
        </p:nvSpPr>
        <p:spPr/>
        <p:txBody>
          <a:bodyPr/>
          <a:lstStyle/>
          <a:p>
            <a:fld id="{5E70F810-056E-4B23-B13E-1B15C995C81C}" type="slidenum">
              <a:rPr lang="en-US" sz="1400" smtClean="0">
                <a:latin typeface="+mj-lt"/>
              </a:rPr>
              <a:pPr/>
              <a:t>31</a:t>
            </a:fld>
            <a:endParaRPr lang="en-US" sz="1400" dirty="0">
              <a:latin typeface="+mj-lt"/>
            </a:endParaRPr>
          </a:p>
        </p:txBody>
      </p:sp>
      <p:sp>
        <p:nvSpPr>
          <p:cNvPr id="9" name="Footer Placeholder 8"/>
          <p:cNvSpPr>
            <a:spLocks noGrp="1"/>
          </p:cNvSpPr>
          <p:nvPr>
            <p:ph type="ftr" sz="quarter" idx="11"/>
          </p:nvPr>
        </p:nvSpPr>
        <p:spPr/>
        <p:txBody>
          <a:bodyPr/>
          <a:lstStyle/>
          <a:p>
            <a:r>
              <a:rPr lang="en-US" sz="1400" dirty="0" smtClean="0">
                <a:latin typeface="+mj-lt"/>
              </a:rPr>
              <a:t>Employee Safety Training 2012</a:t>
            </a:r>
            <a:endParaRPr lang="en-US" sz="1400" dirty="0">
              <a:latin typeface="+mj-lt"/>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685800" y="0"/>
            <a:ext cx="7799294" cy="1461247"/>
          </a:xfrm>
        </p:spPr>
        <p:txBody>
          <a:bodyPr/>
          <a:lstStyle/>
          <a:p>
            <a:r>
              <a:rPr lang="en-US" sz="4800" dirty="0" smtClean="0"/>
              <a:t>AB Right-To-Know / </a:t>
            </a:r>
            <a:r>
              <a:rPr lang="en-US" sz="4800" dirty="0" err="1" smtClean="0"/>
              <a:t>HazCom</a:t>
            </a:r>
            <a:r>
              <a:rPr lang="en-US" sz="4800" dirty="0" smtClean="0"/>
              <a:t> Program</a:t>
            </a:r>
            <a:endParaRPr lang="en-US" sz="4800" dirty="0"/>
          </a:p>
        </p:txBody>
      </p:sp>
      <p:sp>
        <p:nvSpPr>
          <p:cNvPr id="5" name="Content Placeholder 2"/>
          <p:cNvSpPr>
            <a:spLocks noGrp="1"/>
          </p:cNvSpPr>
          <p:nvPr>
            <p:ph idx="1"/>
          </p:nvPr>
        </p:nvSpPr>
        <p:spPr>
          <a:xfrm>
            <a:off x="457200" y="1752600"/>
            <a:ext cx="7239000" cy="4038601"/>
          </a:xfrm>
        </p:spPr>
        <p:txBody>
          <a:bodyPr>
            <a:normAutofit lnSpcReduction="10000"/>
          </a:bodyPr>
          <a:lstStyle/>
          <a:p>
            <a:pPr marL="857250" lvl="1" indent="-457200">
              <a:buNone/>
            </a:pPr>
            <a:r>
              <a:rPr lang="en-US" sz="2800" dirty="0" smtClean="0">
                <a:latin typeface="+mj-lt"/>
              </a:rPr>
              <a:t>Container Labeling Policy and Methodology </a:t>
            </a:r>
          </a:p>
          <a:p>
            <a:pPr lvl="1">
              <a:buFont typeface="Wingdings" pitchFamily="2" charset="2"/>
              <a:buChar char="§"/>
            </a:pPr>
            <a:r>
              <a:rPr lang="en-US" sz="2600" dirty="0" smtClean="0">
                <a:latin typeface="+mj-lt"/>
              </a:rPr>
              <a:t>It will be the responsibility of the person who is placing and/or using a material in a secondary container to ensure the container is labeled either by:</a:t>
            </a:r>
          </a:p>
          <a:p>
            <a:pPr lvl="2">
              <a:buFont typeface="Wingdings" pitchFamily="2" charset="2"/>
              <a:buChar char="§"/>
            </a:pPr>
            <a:r>
              <a:rPr lang="en-US" sz="2400" dirty="0" smtClean="0">
                <a:latin typeface="+mj-lt"/>
              </a:rPr>
              <a:t>An extra copy of the original manufacturer’s label with hazard warning</a:t>
            </a:r>
          </a:p>
          <a:p>
            <a:pPr lvl="2">
              <a:buFont typeface="Wingdings" pitchFamily="2" charset="2"/>
              <a:buChar char="§"/>
            </a:pPr>
            <a:r>
              <a:rPr lang="en-US" sz="2400" dirty="0" smtClean="0">
                <a:latin typeface="+mj-lt"/>
              </a:rPr>
              <a:t>NFPA Hazard Diamond designation and chemical identification</a:t>
            </a:r>
            <a:endParaRPr lang="en-US" sz="2400" dirty="0">
              <a:latin typeface="+mj-lt"/>
            </a:endParaRPr>
          </a:p>
        </p:txBody>
      </p:sp>
      <p:sp>
        <p:nvSpPr>
          <p:cNvPr id="8" name="Slide Number Placeholder 7"/>
          <p:cNvSpPr>
            <a:spLocks noGrp="1"/>
          </p:cNvSpPr>
          <p:nvPr>
            <p:ph type="sldNum" sz="quarter" idx="12"/>
          </p:nvPr>
        </p:nvSpPr>
        <p:spPr/>
        <p:txBody>
          <a:bodyPr/>
          <a:lstStyle/>
          <a:p>
            <a:fld id="{5E70F810-056E-4B23-B13E-1B15C995C81C}" type="slidenum">
              <a:rPr lang="en-US" sz="1400" smtClean="0">
                <a:latin typeface="+mj-lt"/>
              </a:rPr>
              <a:pPr/>
              <a:t>32</a:t>
            </a:fld>
            <a:endParaRPr lang="en-US" sz="1400" dirty="0">
              <a:latin typeface="+mj-lt"/>
            </a:endParaRPr>
          </a:p>
        </p:txBody>
      </p:sp>
      <p:sp>
        <p:nvSpPr>
          <p:cNvPr id="9" name="Footer Placeholder 8"/>
          <p:cNvSpPr>
            <a:spLocks noGrp="1"/>
          </p:cNvSpPr>
          <p:nvPr>
            <p:ph type="ftr" sz="quarter" idx="11"/>
          </p:nvPr>
        </p:nvSpPr>
        <p:spPr/>
        <p:txBody>
          <a:bodyPr/>
          <a:lstStyle/>
          <a:p>
            <a:r>
              <a:rPr lang="en-US" sz="1400" dirty="0" smtClean="0">
                <a:latin typeface="+mj-lt"/>
              </a:rPr>
              <a:t>Employee Safety Training 2012</a:t>
            </a:r>
            <a:endParaRPr lang="en-US" sz="1400" dirty="0">
              <a:latin typeface="+mj-lt"/>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685800" y="0"/>
            <a:ext cx="7799294" cy="1461247"/>
          </a:xfrm>
        </p:spPr>
        <p:txBody>
          <a:bodyPr/>
          <a:lstStyle/>
          <a:p>
            <a:r>
              <a:rPr lang="en-US" sz="4800" dirty="0" smtClean="0"/>
              <a:t>AB Right-To-Know / </a:t>
            </a:r>
            <a:r>
              <a:rPr lang="en-US" sz="4800" dirty="0" err="1" smtClean="0"/>
              <a:t>HazCom</a:t>
            </a:r>
            <a:r>
              <a:rPr lang="en-US" sz="4800" dirty="0" smtClean="0"/>
              <a:t> Program</a:t>
            </a:r>
            <a:endParaRPr lang="en-US" sz="4800" dirty="0"/>
          </a:p>
        </p:txBody>
      </p:sp>
      <p:sp>
        <p:nvSpPr>
          <p:cNvPr id="5" name="Content Placeholder 2"/>
          <p:cNvSpPr>
            <a:spLocks noGrp="1"/>
          </p:cNvSpPr>
          <p:nvPr>
            <p:ph idx="1"/>
          </p:nvPr>
        </p:nvSpPr>
        <p:spPr>
          <a:xfrm>
            <a:off x="381000" y="1752600"/>
            <a:ext cx="7239000" cy="1143000"/>
          </a:xfrm>
        </p:spPr>
        <p:txBody>
          <a:bodyPr>
            <a:normAutofit/>
          </a:bodyPr>
          <a:lstStyle/>
          <a:p>
            <a:pPr marL="857250" lvl="1" indent="-457200">
              <a:buNone/>
            </a:pPr>
            <a:r>
              <a:rPr lang="en-US" sz="2800" dirty="0" smtClean="0">
                <a:latin typeface="+mj-lt"/>
              </a:rPr>
              <a:t>Container Labeling Policy and Methodology </a:t>
            </a:r>
          </a:p>
          <a:p>
            <a:pPr lvl="2">
              <a:buFont typeface="Wingdings" pitchFamily="2" charset="2"/>
              <a:buChar char="§"/>
            </a:pPr>
            <a:r>
              <a:rPr lang="en-US" sz="2600" dirty="0" smtClean="0">
                <a:latin typeface="+mj-lt"/>
              </a:rPr>
              <a:t>Example- Sulfuric Acid</a:t>
            </a:r>
          </a:p>
        </p:txBody>
      </p:sp>
      <p:sp>
        <p:nvSpPr>
          <p:cNvPr id="8" name="Slide Number Placeholder 7"/>
          <p:cNvSpPr>
            <a:spLocks noGrp="1"/>
          </p:cNvSpPr>
          <p:nvPr>
            <p:ph type="sldNum" sz="quarter" idx="12"/>
          </p:nvPr>
        </p:nvSpPr>
        <p:spPr/>
        <p:txBody>
          <a:bodyPr/>
          <a:lstStyle/>
          <a:p>
            <a:fld id="{5E70F810-056E-4B23-B13E-1B15C995C81C}" type="slidenum">
              <a:rPr lang="en-US" sz="1400" smtClean="0">
                <a:latin typeface="+mj-lt"/>
              </a:rPr>
              <a:pPr/>
              <a:t>33</a:t>
            </a:fld>
            <a:endParaRPr lang="en-US" sz="1400" dirty="0">
              <a:latin typeface="+mj-lt"/>
            </a:endParaRPr>
          </a:p>
        </p:txBody>
      </p:sp>
      <p:sp>
        <p:nvSpPr>
          <p:cNvPr id="9" name="Footer Placeholder 8"/>
          <p:cNvSpPr>
            <a:spLocks noGrp="1"/>
          </p:cNvSpPr>
          <p:nvPr>
            <p:ph type="ftr" sz="quarter" idx="11"/>
          </p:nvPr>
        </p:nvSpPr>
        <p:spPr/>
        <p:txBody>
          <a:bodyPr/>
          <a:lstStyle/>
          <a:p>
            <a:r>
              <a:rPr lang="en-US" sz="1400" dirty="0" smtClean="0">
                <a:latin typeface="+mj-lt"/>
              </a:rPr>
              <a:t>Employee Safety Training 2012</a:t>
            </a:r>
            <a:endParaRPr lang="en-US" sz="1400" dirty="0">
              <a:latin typeface="+mj-lt"/>
            </a:endParaRPr>
          </a:p>
        </p:txBody>
      </p:sp>
      <p:grpSp>
        <p:nvGrpSpPr>
          <p:cNvPr id="1029" name="Group 5"/>
          <p:cNvGrpSpPr>
            <a:grpSpLocks/>
          </p:cNvGrpSpPr>
          <p:nvPr/>
        </p:nvGrpSpPr>
        <p:grpSpPr bwMode="auto">
          <a:xfrm>
            <a:off x="1752600" y="3352800"/>
            <a:ext cx="1957889" cy="1809750"/>
            <a:chOff x="750" y="225"/>
            <a:chExt cx="3210" cy="3090"/>
          </a:xfrm>
        </p:grpSpPr>
        <p:grpSp>
          <p:nvGrpSpPr>
            <p:cNvPr id="1030" name="Group 6"/>
            <p:cNvGrpSpPr>
              <a:grpSpLocks/>
            </p:cNvGrpSpPr>
            <p:nvPr/>
          </p:nvGrpSpPr>
          <p:grpSpPr bwMode="auto">
            <a:xfrm>
              <a:off x="750" y="225"/>
              <a:ext cx="3210" cy="3090"/>
              <a:chOff x="2925" y="1320"/>
              <a:chExt cx="3210" cy="3090"/>
            </a:xfrm>
          </p:grpSpPr>
          <p:sp>
            <p:nvSpPr>
              <p:cNvPr id="1031" name="AutoShape 7"/>
              <p:cNvSpPr>
                <a:spLocks noChangeArrowheads="1"/>
              </p:cNvSpPr>
              <p:nvPr/>
            </p:nvSpPr>
            <p:spPr bwMode="auto">
              <a:xfrm>
                <a:off x="3735" y="1320"/>
                <a:ext cx="1605" cy="1545"/>
              </a:xfrm>
              <a:prstGeom prst="diamond">
                <a:avLst/>
              </a:prstGeom>
              <a:solidFill>
                <a:srgbClr val="FF0000"/>
              </a:solidFill>
              <a:ln w="2857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32" name="AutoShape 8"/>
              <p:cNvSpPr>
                <a:spLocks noChangeArrowheads="1"/>
              </p:cNvSpPr>
              <p:nvPr/>
            </p:nvSpPr>
            <p:spPr bwMode="auto">
              <a:xfrm>
                <a:off x="3735" y="2865"/>
                <a:ext cx="1605" cy="1545"/>
              </a:xfrm>
              <a:prstGeom prst="diamond">
                <a:avLst/>
              </a:prstGeom>
              <a:solidFill>
                <a:srgbClr val="FFFFFF"/>
              </a:solidFill>
              <a:ln w="2857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33" name="AutoShape 9"/>
              <p:cNvSpPr>
                <a:spLocks noChangeArrowheads="1"/>
              </p:cNvSpPr>
              <p:nvPr/>
            </p:nvSpPr>
            <p:spPr bwMode="auto">
              <a:xfrm>
                <a:off x="2925" y="2100"/>
                <a:ext cx="1605" cy="1545"/>
              </a:xfrm>
              <a:prstGeom prst="diamond">
                <a:avLst/>
              </a:prstGeom>
              <a:solidFill>
                <a:srgbClr val="0000FF"/>
              </a:solidFill>
              <a:ln w="2857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34" name="AutoShape 10"/>
              <p:cNvSpPr>
                <a:spLocks noChangeArrowheads="1"/>
              </p:cNvSpPr>
              <p:nvPr/>
            </p:nvSpPr>
            <p:spPr bwMode="auto">
              <a:xfrm>
                <a:off x="4530" y="2100"/>
                <a:ext cx="1605" cy="1545"/>
              </a:xfrm>
              <a:prstGeom prst="diamond">
                <a:avLst/>
              </a:prstGeom>
              <a:solidFill>
                <a:srgbClr val="FFFF00"/>
              </a:solidFill>
              <a:ln w="2857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grpSp>
        <p:sp>
          <p:nvSpPr>
            <p:cNvPr id="1035" name="Text Box 11"/>
            <p:cNvSpPr txBox="1">
              <a:spLocks noChangeArrowheads="1"/>
            </p:cNvSpPr>
            <p:nvPr/>
          </p:nvSpPr>
          <p:spPr bwMode="auto">
            <a:xfrm>
              <a:off x="1094" y="1444"/>
              <a:ext cx="870" cy="70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600" b="1" i="0" u="none" strike="noStrike" cap="none" normalizeH="0" baseline="0" dirty="0" smtClean="0">
                  <a:ln>
                    <a:noFill/>
                  </a:ln>
                  <a:solidFill>
                    <a:schemeClr val="tx1"/>
                  </a:solidFill>
                  <a:effectLst/>
                  <a:latin typeface="Times New Roman" pitchFamily="18" charset="0"/>
                  <a:cs typeface="Arial" pitchFamily="34" charset="0"/>
                </a:rPr>
                <a:t>3</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36" name="Text Box 12"/>
            <p:cNvSpPr txBox="1">
              <a:spLocks noChangeArrowheads="1"/>
            </p:cNvSpPr>
            <p:nvPr/>
          </p:nvSpPr>
          <p:spPr bwMode="auto">
            <a:xfrm>
              <a:off x="1785" y="2175"/>
              <a:ext cx="1185" cy="735"/>
            </a:xfrm>
            <a:prstGeom prst="rect">
              <a:avLst/>
            </a:prstGeom>
            <a:solidFill>
              <a:srgbClr val="FFFFFF">
                <a:alpha val="0"/>
              </a:srgbClr>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1500" b="1" i="0" u="none" strike="noStrike" cap="none" normalizeH="0" baseline="0" dirty="0" smtClean="0">
                  <a:ln>
                    <a:noFill/>
                  </a:ln>
                  <a:solidFill>
                    <a:schemeClr val="tx1"/>
                  </a:solidFill>
                  <a:effectLst/>
                  <a:latin typeface="Calibri" pitchFamily="34" charset="0"/>
                  <a:cs typeface="Arial" pitchFamily="34" charset="0"/>
                </a:rPr>
                <a:t>COR</a:t>
              </a:r>
              <a:endParaRPr kumimoji="0" lang="en-US" sz="1500" b="0" i="0" u="none" strike="noStrike" cap="none" normalizeH="0" baseline="0" dirty="0" smtClean="0">
                <a:ln>
                  <a:noFill/>
                </a:ln>
                <a:solidFill>
                  <a:schemeClr val="tx1"/>
                </a:solidFill>
                <a:effectLst/>
                <a:latin typeface="Arial" pitchFamily="34" charset="0"/>
                <a:cs typeface="Arial" pitchFamily="34" charset="0"/>
              </a:endParaRPr>
            </a:p>
          </p:txBody>
        </p:sp>
        <p:sp>
          <p:nvSpPr>
            <p:cNvPr id="1037" name="Text Box 13"/>
            <p:cNvSpPr txBox="1">
              <a:spLocks noChangeArrowheads="1"/>
            </p:cNvSpPr>
            <p:nvPr/>
          </p:nvSpPr>
          <p:spPr bwMode="auto">
            <a:xfrm>
              <a:off x="2815" y="1270"/>
              <a:ext cx="810" cy="705"/>
            </a:xfrm>
            <a:prstGeom prst="rect">
              <a:avLst/>
            </a:prstGeom>
            <a:solidFill>
              <a:srgbClr val="FFFFFF">
                <a:alpha val="0"/>
              </a:srgbClr>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600" b="1" i="0" u="none" strike="noStrike" cap="none" normalizeH="0" baseline="0" dirty="0" smtClean="0">
                  <a:ln>
                    <a:noFill/>
                  </a:ln>
                  <a:solidFill>
                    <a:schemeClr val="tx1"/>
                  </a:solidFill>
                  <a:effectLst/>
                  <a:latin typeface="Times New Roman" pitchFamily="18" charset="0"/>
                  <a:cs typeface="Arial" pitchFamily="34" charset="0"/>
                </a:rPr>
                <a:t>1</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38" name="Text Box 14"/>
            <p:cNvSpPr txBox="1">
              <a:spLocks noChangeArrowheads="1"/>
            </p:cNvSpPr>
            <p:nvPr/>
          </p:nvSpPr>
          <p:spPr bwMode="auto">
            <a:xfrm>
              <a:off x="1955" y="399"/>
              <a:ext cx="765" cy="705"/>
            </a:xfrm>
            <a:prstGeom prst="rect">
              <a:avLst/>
            </a:prstGeom>
            <a:solidFill>
              <a:srgbClr val="FFFFFF">
                <a:alpha val="0"/>
              </a:srgbClr>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600" b="1" i="0" u="none" strike="noStrike" cap="none" normalizeH="0" baseline="0" dirty="0" smtClean="0">
                  <a:ln>
                    <a:noFill/>
                  </a:ln>
                  <a:solidFill>
                    <a:schemeClr val="tx1"/>
                  </a:solidFill>
                  <a:effectLst/>
                  <a:latin typeface="Times New Roman" pitchFamily="18" charset="0"/>
                  <a:cs typeface="Arial" pitchFamily="34" charset="0"/>
                </a:rPr>
                <a:t>0</a:t>
              </a:r>
              <a:endParaRPr kumimoji="0" lang="en-US" sz="2600" b="0" i="0" u="none" strike="noStrike" cap="none" normalizeH="0" baseline="0" dirty="0" smtClean="0">
                <a:ln>
                  <a:noFill/>
                </a:ln>
                <a:solidFill>
                  <a:schemeClr val="tx1"/>
                </a:solidFill>
                <a:effectLst/>
                <a:latin typeface="Arial" pitchFamily="34" charset="0"/>
                <a:cs typeface="Arial" pitchFamily="34" charset="0"/>
              </a:endParaRPr>
            </a:p>
          </p:txBody>
        </p:sp>
      </p:grpSp>
      <p:sp>
        <p:nvSpPr>
          <p:cNvPr id="2" name="AutoShape 2"/>
          <p:cNvSpPr>
            <a:spLocks noChangeArrowheads="1"/>
          </p:cNvSpPr>
          <p:nvPr/>
        </p:nvSpPr>
        <p:spPr bwMode="auto">
          <a:xfrm>
            <a:off x="4038600" y="3810000"/>
            <a:ext cx="3124200" cy="1219200"/>
          </a:xfrm>
          <a:prstGeom prst="flowChartAlternateProcess">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buClrTx/>
              <a:buSzTx/>
              <a:buFontTx/>
              <a:buNone/>
              <a:tabLst/>
            </a:pPr>
            <a:r>
              <a:rPr kumimoji="0" lang="en-US" sz="1400" b="0" i="0" u="sng" strike="noStrike" cap="none" normalizeH="0" baseline="0" dirty="0" smtClean="0">
                <a:ln>
                  <a:noFill/>
                </a:ln>
                <a:solidFill>
                  <a:schemeClr val="tx1"/>
                </a:solidFill>
                <a:effectLst/>
                <a:latin typeface="Calibri" pitchFamily="34" charset="0"/>
                <a:cs typeface="Arial" pitchFamily="34" charset="0"/>
              </a:rPr>
              <a:t>Sulfuric Acid</a:t>
            </a:r>
            <a:r>
              <a:rPr kumimoji="0" lang="en-US" sz="1100" b="0" i="0" u="sng" strike="noStrike" cap="none" normalizeH="0" baseline="0" dirty="0" smtClean="0">
                <a:ln>
                  <a:noFill/>
                </a:ln>
                <a:solidFill>
                  <a:schemeClr val="tx1"/>
                </a:solidFill>
                <a:effectLst/>
                <a:latin typeface="Calibri" pitchFamily="34" charset="0"/>
                <a:cs typeface="Arial" pitchFamily="34" charset="0"/>
              </a:rPr>
              <a:t>			     </a:t>
            </a:r>
          </a:p>
          <a:p>
            <a:pPr marL="0" marR="0" lvl="0" indent="0" algn="l" defTabSz="914400" rtl="0" eaLnBrk="1" fontAlgn="base" latinLnBrk="0" hangingPunct="1">
              <a:lnSpc>
                <a:spcPct val="100000"/>
              </a:lnSpc>
              <a:spcBef>
                <a:spcPct val="0"/>
              </a:spcBef>
              <a:buClrTx/>
              <a:buSzTx/>
              <a:buFontTx/>
              <a:buNone/>
              <a:tabLst/>
            </a:pPr>
            <a:r>
              <a:rPr kumimoji="0" lang="en-US" sz="1200" b="0" i="0" u="none" strike="noStrike" cap="none" normalizeH="0" baseline="0" dirty="0" smtClean="0">
                <a:ln>
                  <a:noFill/>
                </a:ln>
                <a:solidFill>
                  <a:schemeClr val="tx1"/>
                </a:solidFill>
                <a:effectLst/>
                <a:latin typeface="Calibri" pitchFamily="34" charset="0"/>
                <a:cs typeface="Arial" pitchFamily="34" charset="0"/>
              </a:rPr>
              <a:t>CHEMICAL</a:t>
            </a:r>
          </a:p>
          <a:p>
            <a:pPr marL="0" marR="0" lvl="0" indent="0" algn="l" defTabSz="914400" rtl="0" eaLnBrk="1" fontAlgn="base" latinLnBrk="0" hangingPunct="1">
              <a:lnSpc>
                <a:spcPct val="100000"/>
              </a:lnSpc>
              <a:spcBef>
                <a:spcPct val="0"/>
              </a:spcBef>
              <a:buClrTx/>
              <a:buSzTx/>
              <a:buFontTx/>
              <a:buNone/>
              <a:tabLst/>
            </a:pPr>
            <a:endParaRPr kumimoji="0" lang="en-US" sz="1100" b="0" i="0" u="none" strike="noStrike" cap="none" normalizeH="0" baseline="0" dirty="0" smtClean="0">
              <a:ln>
                <a:noFill/>
              </a:ln>
              <a:solidFill>
                <a:schemeClr val="tx1"/>
              </a:solidFill>
              <a:effectLst/>
              <a:latin typeface="Calibri" pitchFamily="34" charset="0"/>
              <a:cs typeface="Arial" pitchFamily="34" charset="0"/>
            </a:endParaRPr>
          </a:p>
          <a:p>
            <a:pPr marL="0" marR="0" lvl="0" indent="0" algn="l" defTabSz="914400" rtl="0" eaLnBrk="1" fontAlgn="base" latinLnBrk="0" hangingPunct="1">
              <a:lnSpc>
                <a:spcPct val="100000"/>
              </a:lnSpc>
              <a:spcBef>
                <a:spcPct val="0"/>
              </a:spcBef>
              <a:buClrTx/>
              <a:buSzTx/>
              <a:buFontTx/>
              <a:buNone/>
              <a:tabLst/>
            </a:pPr>
            <a:r>
              <a:rPr lang="en-US" sz="1400" u="sng" dirty="0" err="1" smtClean="0">
                <a:latin typeface="Calibri" pitchFamily="34" charset="0"/>
                <a:cs typeface="Arial" pitchFamily="34" charset="0"/>
              </a:rPr>
              <a:t>Jacey</a:t>
            </a:r>
            <a:r>
              <a:rPr lang="en-US" sz="1400" u="sng" dirty="0" smtClean="0">
                <a:latin typeface="Calibri" pitchFamily="34" charset="0"/>
                <a:cs typeface="Arial" pitchFamily="34" charset="0"/>
              </a:rPr>
              <a:t>  Radel</a:t>
            </a:r>
            <a:r>
              <a:rPr kumimoji="0" lang="en-US" sz="1100" b="0" i="0" u="sng" strike="noStrike" cap="none" normalizeH="0" baseline="0" dirty="0" smtClean="0">
                <a:ln>
                  <a:noFill/>
                </a:ln>
                <a:solidFill>
                  <a:schemeClr val="tx1"/>
                </a:solidFill>
                <a:effectLst/>
                <a:latin typeface="Calibri" pitchFamily="34" charset="0"/>
                <a:cs typeface="Arial" pitchFamily="34" charset="0"/>
              </a:rPr>
              <a:t>	</a:t>
            </a:r>
            <a:r>
              <a:rPr lang="en-US" sz="1100" u="sng" dirty="0" smtClean="0">
                <a:latin typeface="Calibri" pitchFamily="34" charset="0"/>
                <a:cs typeface="Arial" pitchFamily="34" charset="0"/>
              </a:rPr>
              <a:t>	</a:t>
            </a:r>
            <a:r>
              <a:rPr lang="en-US" sz="1400" u="sng" dirty="0" smtClean="0">
                <a:latin typeface="Calibri" pitchFamily="34" charset="0"/>
                <a:cs typeface="Arial" pitchFamily="34" charset="0"/>
              </a:rPr>
              <a:t>03/19/2012</a:t>
            </a:r>
            <a:r>
              <a:rPr kumimoji="0" lang="en-US" sz="1100" b="0" i="0" u="sng" strike="noStrike" cap="none" normalizeH="0" baseline="0" dirty="0" smtClean="0">
                <a:ln>
                  <a:noFill/>
                </a:ln>
                <a:solidFill>
                  <a:schemeClr val="tx1"/>
                </a:solidFill>
                <a:effectLst/>
                <a:latin typeface="Calibri" pitchFamily="34" charset="0"/>
                <a:cs typeface="Arial" pitchFamily="34" charset="0"/>
              </a:rPr>
              <a:t>	</a:t>
            </a:r>
          </a:p>
          <a:p>
            <a:pPr marL="0" marR="0" lvl="0" indent="0" algn="l" defTabSz="914400" rtl="0" eaLnBrk="1" fontAlgn="base" latinLnBrk="0" hangingPunct="1">
              <a:lnSpc>
                <a:spcPct val="100000"/>
              </a:lnSpc>
              <a:spcBef>
                <a:spcPct val="0"/>
              </a:spcBef>
              <a:buClrTx/>
              <a:buSzTx/>
              <a:buFontTx/>
              <a:buNone/>
              <a:tabLst/>
            </a:pPr>
            <a:r>
              <a:rPr kumimoji="0" lang="en-US" sz="1200" b="0" i="0" u="none" strike="noStrike" cap="none" normalizeH="0" baseline="0" dirty="0" smtClean="0">
                <a:ln>
                  <a:noFill/>
                </a:ln>
                <a:solidFill>
                  <a:schemeClr val="tx1"/>
                </a:solidFill>
                <a:effectLst/>
                <a:latin typeface="Calibri" pitchFamily="34" charset="0"/>
                <a:cs typeface="Arial" pitchFamily="34" charset="0"/>
              </a:rPr>
              <a:t>OWNER 	     	DATE</a:t>
            </a:r>
            <a:endParaRPr kumimoji="0" lang="en-US" sz="1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685800" y="0"/>
            <a:ext cx="7799294" cy="1461247"/>
          </a:xfrm>
        </p:spPr>
        <p:txBody>
          <a:bodyPr/>
          <a:lstStyle/>
          <a:p>
            <a:r>
              <a:rPr lang="en-US" sz="4800" dirty="0" smtClean="0"/>
              <a:t>AB Right-To-Know / </a:t>
            </a:r>
            <a:r>
              <a:rPr lang="en-US" sz="4800" dirty="0" err="1" smtClean="0"/>
              <a:t>HazCom</a:t>
            </a:r>
            <a:r>
              <a:rPr lang="en-US" sz="4800" dirty="0" smtClean="0"/>
              <a:t> Program</a:t>
            </a:r>
            <a:endParaRPr lang="en-US" sz="4800" dirty="0"/>
          </a:p>
        </p:txBody>
      </p:sp>
      <p:sp>
        <p:nvSpPr>
          <p:cNvPr id="5" name="Content Placeholder 2"/>
          <p:cNvSpPr>
            <a:spLocks noGrp="1"/>
          </p:cNvSpPr>
          <p:nvPr>
            <p:ph idx="1"/>
          </p:nvPr>
        </p:nvSpPr>
        <p:spPr>
          <a:xfrm>
            <a:off x="381000" y="1828800"/>
            <a:ext cx="7239000" cy="2133600"/>
          </a:xfrm>
        </p:spPr>
        <p:txBody>
          <a:bodyPr>
            <a:normAutofit lnSpcReduction="10000"/>
          </a:bodyPr>
          <a:lstStyle/>
          <a:p>
            <a:pPr marL="857250" lvl="1" indent="-457200">
              <a:buNone/>
            </a:pPr>
            <a:r>
              <a:rPr lang="en-US" sz="2800" dirty="0" smtClean="0">
                <a:latin typeface="+mj-lt"/>
              </a:rPr>
              <a:t>Pipe Labeling Scheme</a:t>
            </a:r>
          </a:p>
          <a:p>
            <a:pPr marL="1257300" lvl="2" indent="-457200">
              <a:buFont typeface="Wingdings" pitchFamily="2" charset="2"/>
              <a:buChar char="§"/>
            </a:pPr>
            <a:r>
              <a:rPr lang="en-US" sz="2600" dirty="0" smtClean="0">
                <a:latin typeface="+mj-lt"/>
              </a:rPr>
              <a:t>All piping systems will be marked with a colored label using  the following ANSI A13.1-2007 recommendations for line coloration</a:t>
            </a:r>
          </a:p>
        </p:txBody>
      </p:sp>
      <p:sp>
        <p:nvSpPr>
          <p:cNvPr id="8" name="Slide Number Placeholder 7"/>
          <p:cNvSpPr>
            <a:spLocks noGrp="1"/>
          </p:cNvSpPr>
          <p:nvPr>
            <p:ph type="sldNum" sz="quarter" idx="12"/>
          </p:nvPr>
        </p:nvSpPr>
        <p:spPr/>
        <p:txBody>
          <a:bodyPr/>
          <a:lstStyle/>
          <a:p>
            <a:fld id="{5E70F810-056E-4B23-B13E-1B15C995C81C}" type="slidenum">
              <a:rPr lang="en-US" sz="1400" smtClean="0">
                <a:latin typeface="+mj-lt"/>
              </a:rPr>
              <a:pPr/>
              <a:t>34</a:t>
            </a:fld>
            <a:endParaRPr lang="en-US" sz="1400" dirty="0">
              <a:latin typeface="+mj-lt"/>
            </a:endParaRPr>
          </a:p>
        </p:txBody>
      </p:sp>
      <p:sp>
        <p:nvSpPr>
          <p:cNvPr id="9" name="Footer Placeholder 8"/>
          <p:cNvSpPr>
            <a:spLocks noGrp="1"/>
          </p:cNvSpPr>
          <p:nvPr>
            <p:ph type="ftr" sz="quarter" idx="11"/>
          </p:nvPr>
        </p:nvSpPr>
        <p:spPr/>
        <p:txBody>
          <a:bodyPr/>
          <a:lstStyle/>
          <a:p>
            <a:r>
              <a:rPr lang="en-US" sz="1400" dirty="0" smtClean="0">
                <a:latin typeface="+mj-lt"/>
              </a:rPr>
              <a:t>Employee Safety Training 2012</a:t>
            </a:r>
            <a:endParaRPr lang="en-US" sz="1400" dirty="0">
              <a:latin typeface="+mj-lt"/>
            </a:endParaRPr>
          </a:p>
        </p:txBody>
      </p:sp>
      <p:sp>
        <p:nvSpPr>
          <p:cNvPr id="2050" name="Text Box 2"/>
          <p:cNvSpPr txBox="1">
            <a:spLocks noChangeArrowheads="1"/>
          </p:cNvSpPr>
          <p:nvPr/>
        </p:nvSpPr>
        <p:spPr bwMode="auto">
          <a:xfrm>
            <a:off x="1371600" y="3733800"/>
            <a:ext cx="7162800" cy="1905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b="0" i="0" u="sng" strike="noStrike" cap="none" normalizeH="0" baseline="0" dirty="0" smtClean="0">
                <a:ln>
                  <a:noFill/>
                </a:ln>
                <a:solidFill>
                  <a:schemeClr val="tx1"/>
                </a:solidFill>
                <a:effectLst/>
                <a:latin typeface="Calibri" pitchFamily="34" charset="0"/>
                <a:cs typeface="Arial" pitchFamily="34" charset="0"/>
              </a:rPr>
              <a:t>Color Designation</a:t>
            </a:r>
          </a:p>
          <a:p>
            <a:pPr marL="0" marR="0" lvl="0" indent="0" algn="l" defTabSz="914400" rtl="0" eaLnBrk="1" fontAlgn="base" latinLnBrk="0" hangingPunct="1">
              <a:lnSpc>
                <a:spcPct val="100000"/>
              </a:lnSpc>
              <a:spcBef>
                <a:spcPct val="0"/>
              </a:spcBef>
              <a:spcAft>
                <a:spcPts val="600"/>
              </a:spcAft>
              <a:buClrTx/>
              <a:buSzTx/>
              <a:buFontTx/>
              <a:buNone/>
              <a:tabLst/>
            </a:pPr>
            <a:r>
              <a:rPr kumimoji="0" lang="en-US" b="0" i="0" u="none" strike="noStrike" cap="none" normalizeH="0" baseline="0" dirty="0" smtClean="0">
                <a:ln>
                  <a:noFill/>
                </a:ln>
                <a:solidFill>
                  <a:schemeClr val="tx1"/>
                </a:solidFill>
                <a:effectLst/>
                <a:latin typeface="Calibri" pitchFamily="34" charset="0"/>
                <a:cs typeface="Arial" pitchFamily="34" charset="0"/>
              </a:rPr>
              <a:t>Fire Quenching Fluids			White on Red</a:t>
            </a:r>
          </a:p>
          <a:p>
            <a:pPr marL="0" marR="0" lvl="0" indent="0" algn="l" defTabSz="914400" rtl="0" eaLnBrk="1" fontAlgn="base" latinLnBrk="0" hangingPunct="1">
              <a:lnSpc>
                <a:spcPct val="100000"/>
              </a:lnSpc>
              <a:spcBef>
                <a:spcPct val="0"/>
              </a:spcBef>
              <a:spcAft>
                <a:spcPts val="600"/>
              </a:spcAft>
              <a:buClrTx/>
              <a:buSzTx/>
              <a:buFontTx/>
              <a:buNone/>
              <a:tabLst/>
            </a:pPr>
            <a:r>
              <a:rPr kumimoji="0" lang="en-US" b="0" i="0" u="none" strike="noStrike" cap="none" normalizeH="0" baseline="0" dirty="0" smtClean="0">
                <a:ln>
                  <a:noFill/>
                </a:ln>
                <a:solidFill>
                  <a:schemeClr val="tx1"/>
                </a:solidFill>
                <a:effectLst/>
                <a:latin typeface="Calibri" pitchFamily="34" charset="0"/>
                <a:cs typeface="Arial" pitchFamily="34" charset="0"/>
              </a:rPr>
              <a:t>Toxic &amp; Corrosive Fluids			Black on Orange</a:t>
            </a:r>
          </a:p>
          <a:p>
            <a:pPr marL="0" marR="0" lvl="0" indent="0" algn="l" defTabSz="914400" rtl="0" eaLnBrk="1" fontAlgn="base" latinLnBrk="0" hangingPunct="1">
              <a:lnSpc>
                <a:spcPct val="100000"/>
              </a:lnSpc>
              <a:spcBef>
                <a:spcPct val="0"/>
              </a:spcBef>
              <a:spcAft>
                <a:spcPts val="600"/>
              </a:spcAft>
              <a:buClrTx/>
              <a:buSzTx/>
              <a:buFontTx/>
              <a:buNone/>
              <a:tabLst/>
            </a:pPr>
            <a:r>
              <a:rPr kumimoji="0" lang="en-US" b="0" i="0" u="none" strike="noStrike" cap="none" normalizeH="0" baseline="0" dirty="0" smtClean="0">
                <a:ln>
                  <a:noFill/>
                </a:ln>
                <a:solidFill>
                  <a:schemeClr val="tx1"/>
                </a:solidFill>
                <a:effectLst/>
                <a:latin typeface="Calibri" pitchFamily="34" charset="0"/>
                <a:cs typeface="Arial" pitchFamily="34" charset="0"/>
              </a:rPr>
              <a:t>Flammable Fluids				Black on Yellow</a:t>
            </a:r>
          </a:p>
          <a:p>
            <a:pPr marL="0" marR="0" lvl="0" indent="0" algn="l" defTabSz="914400" rtl="0" eaLnBrk="1" fontAlgn="base" latinLnBrk="0" hangingPunct="1">
              <a:lnSpc>
                <a:spcPct val="100000"/>
              </a:lnSpc>
              <a:spcBef>
                <a:spcPct val="0"/>
              </a:spcBef>
              <a:spcAft>
                <a:spcPts val="600"/>
              </a:spcAft>
              <a:buClrTx/>
              <a:buSzTx/>
              <a:buFontTx/>
              <a:buNone/>
              <a:tabLst/>
            </a:pPr>
            <a:r>
              <a:rPr kumimoji="0" lang="en-US" b="0" i="0" u="none" strike="noStrike" cap="none" normalizeH="0" baseline="0" dirty="0" smtClean="0">
                <a:ln>
                  <a:noFill/>
                </a:ln>
                <a:solidFill>
                  <a:schemeClr val="tx1"/>
                </a:solidFill>
                <a:effectLst/>
                <a:latin typeface="Calibri" pitchFamily="34" charset="0"/>
                <a:cs typeface="Arial" pitchFamily="34" charset="0"/>
              </a:rPr>
              <a:t>All Water and Non-Hazardous Process Fluids	White on Green</a:t>
            </a:r>
          </a:p>
          <a:p>
            <a:pPr marL="0" marR="0" lvl="0" indent="0" algn="l" defTabSz="914400" rtl="0" eaLnBrk="1" fontAlgn="base" latinLnBrk="0" hangingPunct="1">
              <a:lnSpc>
                <a:spcPct val="100000"/>
              </a:lnSpc>
              <a:spcBef>
                <a:spcPct val="0"/>
              </a:spcBef>
              <a:spcAft>
                <a:spcPts val="600"/>
              </a:spcAft>
              <a:buClrTx/>
              <a:buSzTx/>
              <a:buFontTx/>
              <a:buNone/>
              <a:tabLst/>
            </a:pPr>
            <a:r>
              <a:rPr kumimoji="0" lang="en-US" b="0" i="0" u="none" strike="noStrike" cap="none" normalizeH="0" baseline="0" dirty="0" smtClean="0">
                <a:ln>
                  <a:noFill/>
                </a:ln>
                <a:solidFill>
                  <a:schemeClr val="tx1"/>
                </a:solidFill>
                <a:effectLst/>
                <a:latin typeface="Calibri" pitchFamily="34" charset="0"/>
                <a:cs typeface="Arial" pitchFamily="34" charset="0"/>
              </a:rPr>
              <a:t>Compressed Air				White on Blue</a:t>
            </a:r>
          </a:p>
          <a:p>
            <a:pPr marL="0" marR="0" lvl="0" indent="0" algn="l" defTabSz="914400" rtl="0" eaLnBrk="1" fontAlgn="base" latinLnBrk="0" hangingPunct="1">
              <a:lnSpc>
                <a:spcPct val="100000"/>
              </a:lnSpc>
              <a:spcBef>
                <a:spcPct val="0"/>
              </a:spcBef>
              <a:spcAft>
                <a:spcPts val="60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685800" y="0"/>
            <a:ext cx="7799294" cy="1461247"/>
          </a:xfrm>
        </p:spPr>
        <p:txBody>
          <a:bodyPr/>
          <a:lstStyle/>
          <a:p>
            <a:r>
              <a:rPr lang="en-US" sz="4800" dirty="0" smtClean="0"/>
              <a:t>AB Right-To-Know / </a:t>
            </a:r>
            <a:r>
              <a:rPr lang="en-US" sz="4800" dirty="0" err="1" smtClean="0"/>
              <a:t>HazCom</a:t>
            </a:r>
            <a:r>
              <a:rPr lang="en-US" sz="4800" dirty="0" smtClean="0"/>
              <a:t> Program</a:t>
            </a:r>
            <a:endParaRPr lang="en-US" sz="4800" dirty="0"/>
          </a:p>
        </p:txBody>
      </p:sp>
      <p:sp>
        <p:nvSpPr>
          <p:cNvPr id="5" name="Content Placeholder 2"/>
          <p:cNvSpPr>
            <a:spLocks noGrp="1"/>
          </p:cNvSpPr>
          <p:nvPr>
            <p:ph idx="1"/>
          </p:nvPr>
        </p:nvSpPr>
        <p:spPr>
          <a:xfrm>
            <a:off x="304800" y="1752600"/>
            <a:ext cx="7239000" cy="2971800"/>
          </a:xfrm>
        </p:spPr>
        <p:txBody>
          <a:bodyPr>
            <a:normAutofit fontScale="92500"/>
          </a:bodyPr>
          <a:lstStyle/>
          <a:p>
            <a:pPr marL="857250" lvl="1" indent="-457200">
              <a:buNone/>
            </a:pPr>
            <a:r>
              <a:rPr lang="en-US" sz="2800" dirty="0" smtClean="0">
                <a:latin typeface="+mj-lt"/>
              </a:rPr>
              <a:t>Pipe Labeling Scheme</a:t>
            </a:r>
          </a:p>
          <a:p>
            <a:pPr marL="857250" lvl="1" indent="-457200">
              <a:buFont typeface="Wingdings" pitchFamily="2" charset="2"/>
              <a:buChar char="§"/>
            </a:pPr>
            <a:r>
              <a:rPr lang="en-US" sz="2600" dirty="0" smtClean="0">
                <a:latin typeface="+mj-lt"/>
              </a:rPr>
              <a:t>The color of the label will denote specific hazards associated with the material in the line</a:t>
            </a:r>
          </a:p>
          <a:p>
            <a:pPr marL="1257300" lvl="2" indent="-457200">
              <a:buFont typeface="Wingdings" pitchFamily="2" charset="2"/>
              <a:buChar char="§"/>
            </a:pPr>
            <a:r>
              <a:rPr lang="en-US" sz="2400" dirty="0" smtClean="0">
                <a:latin typeface="+mj-lt"/>
              </a:rPr>
              <a:t>Additional hazards may be present in the material and will be listed after the name of the material</a:t>
            </a:r>
          </a:p>
        </p:txBody>
      </p:sp>
      <p:sp>
        <p:nvSpPr>
          <p:cNvPr id="8" name="Slide Number Placeholder 7"/>
          <p:cNvSpPr>
            <a:spLocks noGrp="1"/>
          </p:cNvSpPr>
          <p:nvPr>
            <p:ph type="sldNum" sz="quarter" idx="12"/>
          </p:nvPr>
        </p:nvSpPr>
        <p:spPr/>
        <p:txBody>
          <a:bodyPr/>
          <a:lstStyle/>
          <a:p>
            <a:fld id="{5E70F810-056E-4B23-B13E-1B15C995C81C}" type="slidenum">
              <a:rPr lang="en-US" sz="1400" smtClean="0">
                <a:latin typeface="+mj-lt"/>
              </a:rPr>
              <a:pPr/>
              <a:t>35</a:t>
            </a:fld>
            <a:endParaRPr lang="en-US" sz="1400" dirty="0">
              <a:latin typeface="+mj-lt"/>
            </a:endParaRPr>
          </a:p>
        </p:txBody>
      </p:sp>
      <p:sp>
        <p:nvSpPr>
          <p:cNvPr id="9" name="Footer Placeholder 8"/>
          <p:cNvSpPr>
            <a:spLocks noGrp="1"/>
          </p:cNvSpPr>
          <p:nvPr>
            <p:ph type="ftr" sz="quarter" idx="11"/>
          </p:nvPr>
        </p:nvSpPr>
        <p:spPr/>
        <p:txBody>
          <a:bodyPr/>
          <a:lstStyle/>
          <a:p>
            <a:r>
              <a:rPr lang="en-US" sz="1400" dirty="0" smtClean="0">
                <a:latin typeface="+mj-lt"/>
              </a:rPr>
              <a:t>Employee Safety Training 2012</a:t>
            </a:r>
            <a:endParaRPr lang="en-US" sz="1400" dirty="0">
              <a:latin typeface="+mj-lt"/>
            </a:endParaRPr>
          </a:p>
        </p:txBody>
      </p:sp>
      <p:sp>
        <p:nvSpPr>
          <p:cNvPr id="3074" name="Text Box 2"/>
          <p:cNvSpPr txBox="1">
            <a:spLocks noChangeArrowheads="1"/>
          </p:cNvSpPr>
          <p:nvPr/>
        </p:nvSpPr>
        <p:spPr bwMode="auto">
          <a:xfrm>
            <a:off x="2362200" y="4495800"/>
            <a:ext cx="4267200" cy="1066800"/>
          </a:xfrm>
          <a:prstGeom prst="rect">
            <a:avLst/>
          </a:prstGeom>
          <a:solidFill>
            <a:srgbClr val="FF6600"/>
          </a:solidFill>
          <a:ln w="9525">
            <a:solidFill>
              <a:srgbClr val="000000"/>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200" b="1" i="0" u="none" strike="noStrike" cap="none" normalizeH="0" baseline="0" dirty="0" smtClean="0">
                <a:ln>
                  <a:noFill/>
                </a:ln>
                <a:solidFill>
                  <a:schemeClr val="tx1"/>
                </a:solidFill>
                <a:effectLst/>
                <a:latin typeface="Calibri" pitchFamily="34" charset="0"/>
                <a:cs typeface="Arial" pitchFamily="34" charset="0"/>
              </a:rPr>
              <a:t>SULFURIC ACID - HOT</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685800" y="0"/>
            <a:ext cx="7799294" cy="1461247"/>
          </a:xfrm>
        </p:spPr>
        <p:txBody>
          <a:bodyPr/>
          <a:lstStyle/>
          <a:p>
            <a:r>
              <a:rPr lang="en-US" sz="4800" dirty="0" smtClean="0"/>
              <a:t>AB Right-To-Know / </a:t>
            </a:r>
            <a:r>
              <a:rPr lang="en-US" sz="4800" dirty="0" err="1" smtClean="0"/>
              <a:t>HazCom</a:t>
            </a:r>
            <a:r>
              <a:rPr lang="en-US" sz="4800" dirty="0" smtClean="0"/>
              <a:t> Program</a:t>
            </a:r>
            <a:endParaRPr lang="en-US" sz="4800" dirty="0"/>
          </a:p>
        </p:txBody>
      </p:sp>
      <p:sp>
        <p:nvSpPr>
          <p:cNvPr id="5" name="Content Placeholder 2"/>
          <p:cNvSpPr>
            <a:spLocks noGrp="1"/>
          </p:cNvSpPr>
          <p:nvPr>
            <p:ph idx="1"/>
          </p:nvPr>
        </p:nvSpPr>
        <p:spPr>
          <a:xfrm>
            <a:off x="457200" y="1752600"/>
            <a:ext cx="7239000" cy="4038601"/>
          </a:xfrm>
        </p:spPr>
        <p:txBody>
          <a:bodyPr>
            <a:normAutofit fontScale="85000" lnSpcReduction="10000"/>
          </a:bodyPr>
          <a:lstStyle/>
          <a:p>
            <a:pPr marL="857250" lvl="1" indent="-457200">
              <a:buNone/>
            </a:pPr>
            <a:r>
              <a:rPr lang="en-US" sz="2800" dirty="0" smtClean="0">
                <a:latin typeface="+mj-lt"/>
              </a:rPr>
              <a:t>Detecting a Release or Leak of Hazardous Chemicals</a:t>
            </a:r>
          </a:p>
          <a:p>
            <a:pPr lvl="1">
              <a:buFont typeface="Wingdings" pitchFamily="2" charset="2"/>
              <a:buChar char="§"/>
            </a:pPr>
            <a:r>
              <a:rPr lang="en-US" sz="2600" dirty="0" smtClean="0">
                <a:latin typeface="+mj-lt"/>
              </a:rPr>
              <a:t>Alarms from pressure, temperature, and level indications on lines and tanks throughout the process may remotely signal a release or leak</a:t>
            </a:r>
          </a:p>
          <a:p>
            <a:pPr lvl="1">
              <a:buFont typeface="Wingdings" pitchFamily="2" charset="2"/>
              <a:buChar char="§"/>
            </a:pPr>
            <a:r>
              <a:rPr lang="en-US" sz="2600" dirty="0" smtClean="0">
                <a:latin typeface="+mj-lt"/>
              </a:rPr>
              <a:t>Pooling of material, or fluid dripping/spraying from pipes or valves will visually indicate a leak or release</a:t>
            </a:r>
          </a:p>
          <a:p>
            <a:pPr lvl="1">
              <a:buFont typeface="Wingdings" pitchFamily="2" charset="2"/>
              <a:buChar char="§"/>
            </a:pPr>
            <a:r>
              <a:rPr lang="en-US" sz="2600" dirty="0" smtClean="0">
                <a:latin typeface="+mj-lt"/>
              </a:rPr>
              <a:t>Leaks in pressurized systems may also be detected by sound.  Caution – Dangerous leaks may not be visible </a:t>
            </a:r>
          </a:p>
          <a:p>
            <a:pPr lvl="2">
              <a:buNone/>
            </a:pPr>
            <a:endParaRPr lang="en-US" sz="2400" dirty="0" smtClean="0">
              <a:latin typeface="+mj-lt"/>
            </a:endParaRPr>
          </a:p>
          <a:p>
            <a:pPr lvl="1">
              <a:buFont typeface="Wingdings" pitchFamily="2" charset="2"/>
              <a:buChar char="§"/>
            </a:pPr>
            <a:endParaRPr lang="en-US" sz="2600" dirty="0">
              <a:latin typeface="+mj-lt"/>
            </a:endParaRPr>
          </a:p>
        </p:txBody>
      </p:sp>
      <p:sp>
        <p:nvSpPr>
          <p:cNvPr id="8" name="Slide Number Placeholder 7"/>
          <p:cNvSpPr>
            <a:spLocks noGrp="1"/>
          </p:cNvSpPr>
          <p:nvPr>
            <p:ph type="sldNum" sz="quarter" idx="12"/>
          </p:nvPr>
        </p:nvSpPr>
        <p:spPr/>
        <p:txBody>
          <a:bodyPr/>
          <a:lstStyle/>
          <a:p>
            <a:fld id="{5E70F810-056E-4B23-B13E-1B15C995C81C}" type="slidenum">
              <a:rPr lang="en-US" sz="1400" smtClean="0">
                <a:latin typeface="+mj-lt"/>
              </a:rPr>
              <a:pPr/>
              <a:t>36</a:t>
            </a:fld>
            <a:endParaRPr lang="en-US" sz="1400" dirty="0">
              <a:latin typeface="+mj-lt"/>
            </a:endParaRPr>
          </a:p>
        </p:txBody>
      </p:sp>
      <p:sp>
        <p:nvSpPr>
          <p:cNvPr id="9" name="Footer Placeholder 8"/>
          <p:cNvSpPr>
            <a:spLocks noGrp="1"/>
          </p:cNvSpPr>
          <p:nvPr>
            <p:ph type="ftr" sz="quarter" idx="11"/>
          </p:nvPr>
        </p:nvSpPr>
        <p:spPr/>
        <p:txBody>
          <a:bodyPr/>
          <a:lstStyle/>
          <a:p>
            <a:r>
              <a:rPr lang="en-US" sz="1400" dirty="0" smtClean="0">
                <a:latin typeface="+mj-lt"/>
              </a:rPr>
              <a:t>Employee Safety Training 2012</a:t>
            </a:r>
            <a:endParaRPr lang="en-US" sz="1400" dirty="0">
              <a:latin typeface="+mj-lt"/>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685800" y="0"/>
            <a:ext cx="7799294" cy="1461247"/>
          </a:xfrm>
        </p:spPr>
        <p:txBody>
          <a:bodyPr/>
          <a:lstStyle/>
          <a:p>
            <a:r>
              <a:rPr lang="en-US" sz="4800" dirty="0" smtClean="0"/>
              <a:t>AB Right-To-Know / </a:t>
            </a:r>
            <a:r>
              <a:rPr lang="en-US" sz="4800" dirty="0" err="1" smtClean="0"/>
              <a:t>HazCom</a:t>
            </a:r>
            <a:r>
              <a:rPr lang="en-US" sz="4800" dirty="0" smtClean="0"/>
              <a:t> Program</a:t>
            </a:r>
            <a:endParaRPr lang="en-US" sz="4800" dirty="0"/>
          </a:p>
        </p:txBody>
      </p:sp>
      <p:sp>
        <p:nvSpPr>
          <p:cNvPr id="5" name="Content Placeholder 2"/>
          <p:cNvSpPr>
            <a:spLocks noGrp="1"/>
          </p:cNvSpPr>
          <p:nvPr>
            <p:ph idx="1"/>
          </p:nvPr>
        </p:nvSpPr>
        <p:spPr>
          <a:xfrm>
            <a:off x="533400" y="1752600"/>
            <a:ext cx="7239000" cy="4267200"/>
          </a:xfrm>
        </p:spPr>
        <p:txBody>
          <a:bodyPr>
            <a:normAutofit lnSpcReduction="10000"/>
          </a:bodyPr>
          <a:lstStyle/>
          <a:p>
            <a:pPr marL="857250" lvl="1" indent="-457200">
              <a:buNone/>
            </a:pPr>
            <a:r>
              <a:rPr lang="en-US" sz="2800" dirty="0" smtClean="0">
                <a:latin typeface="+mj-lt"/>
              </a:rPr>
              <a:t>Detecting a Release or Leak of Hazardous Chemicals</a:t>
            </a:r>
          </a:p>
          <a:p>
            <a:pPr lvl="2">
              <a:buFont typeface="Wingdings" pitchFamily="2" charset="2"/>
              <a:buChar char="§"/>
            </a:pPr>
            <a:r>
              <a:rPr lang="en-US" sz="2600" dirty="0" smtClean="0">
                <a:latin typeface="+mj-lt"/>
              </a:rPr>
              <a:t>If release or leak is encountered, the line must be shutdown remotely if possible</a:t>
            </a:r>
          </a:p>
          <a:p>
            <a:pPr lvl="2">
              <a:buFont typeface="Wingdings" pitchFamily="2" charset="2"/>
              <a:buChar char="§"/>
            </a:pPr>
            <a:r>
              <a:rPr lang="en-US" sz="2600" dirty="0" smtClean="0">
                <a:latin typeface="+mj-lt"/>
              </a:rPr>
              <a:t>Do not risk personal safety in investigating a release or leak</a:t>
            </a:r>
          </a:p>
          <a:p>
            <a:pPr lvl="2">
              <a:buFont typeface="Wingdings" pitchFamily="2" charset="2"/>
              <a:buChar char="§"/>
            </a:pPr>
            <a:r>
              <a:rPr lang="en-US" sz="2600" dirty="0" smtClean="0">
                <a:latin typeface="+mj-lt"/>
              </a:rPr>
              <a:t>If it must be done manually, additional PPE and caution will likely be required to avoid injury</a:t>
            </a:r>
          </a:p>
          <a:p>
            <a:pPr lvl="2">
              <a:buNone/>
            </a:pPr>
            <a:endParaRPr lang="en-US" sz="2400" dirty="0" smtClean="0">
              <a:latin typeface="+mj-lt"/>
            </a:endParaRPr>
          </a:p>
          <a:p>
            <a:pPr lvl="1">
              <a:buFont typeface="Wingdings" pitchFamily="2" charset="2"/>
              <a:buChar char="§"/>
            </a:pPr>
            <a:endParaRPr lang="en-US" sz="2600" dirty="0">
              <a:latin typeface="+mj-lt"/>
            </a:endParaRPr>
          </a:p>
        </p:txBody>
      </p:sp>
      <p:sp>
        <p:nvSpPr>
          <p:cNvPr id="8" name="Slide Number Placeholder 7"/>
          <p:cNvSpPr>
            <a:spLocks noGrp="1"/>
          </p:cNvSpPr>
          <p:nvPr>
            <p:ph type="sldNum" sz="quarter" idx="12"/>
          </p:nvPr>
        </p:nvSpPr>
        <p:spPr/>
        <p:txBody>
          <a:bodyPr/>
          <a:lstStyle/>
          <a:p>
            <a:fld id="{5E70F810-056E-4B23-B13E-1B15C995C81C}" type="slidenum">
              <a:rPr lang="en-US" sz="1400" smtClean="0">
                <a:latin typeface="+mj-lt"/>
              </a:rPr>
              <a:pPr/>
              <a:t>37</a:t>
            </a:fld>
            <a:endParaRPr lang="en-US" sz="1400" dirty="0">
              <a:latin typeface="+mj-lt"/>
            </a:endParaRPr>
          </a:p>
        </p:txBody>
      </p:sp>
      <p:sp>
        <p:nvSpPr>
          <p:cNvPr id="9" name="Footer Placeholder 8"/>
          <p:cNvSpPr>
            <a:spLocks noGrp="1"/>
          </p:cNvSpPr>
          <p:nvPr>
            <p:ph type="ftr" sz="quarter" idx="11"/>
          </p:nvPr>
        </p:nvSpPr>
        <p:spPr/>
        <p:txBody>
          <a:bodyPr/>
          <a:lstStyle/>
          <a:p>
            <a:r>
              <a:rPr lang="en-US" sz="1400" dirty="0" smtClean="0">
                <a:latin typeface="+mj-lt"/>
              </a:rPr>
              <a:t>Employee Safety Training 2012</a:t>
            </a:r>
            <a:endParaRPr lang="en-US" sz="1400" dirty="0">
              <a:latin typeface="+mj-lt"/>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609600" y="0"/>
            <a:ext cx="7799294" cy="1461247"/>
          </a:xfrm>
        </p:spPr>
        <p:txBody>
          <a:bodyPr/>
          <a:lstStyle/>
          <a:p>
            <a:r>
              <a:rPr lang="en-US" sz="4800" dirty="0" smtClean="0"/>
              <a:t>AB Right-To-Know / </a:t>
            </a:r>
            <a:r>
              <a:rPr lang="en-US" sz="4800" dirty="0" err="1" smtClean="0"/>
              <a:t>HazCom</a:t>
            </a:r>
            <a:r>
              <a:rPr lang="en-US" sz="4800" dirty="0" smtClean="0"/>
              <a:t> Program</a:t>
            </a:r>
            <a:endParaRPr lang="en-US" sz="4800" dirty="0"/>
          </a:p>
        </p:txBody>
      </p:sp>
      <p:sp>
        <p:nvSpPr>
          <p:cNvPr id="5" name="Content Placeholder 2"/>
          <p:cNvSpPr>
            <a:spLocks noGrp="1"/>
          </p:cNvSpPr>
          <p:nvPr>
            <p:ph idx="1"/>
          </p:nvPr>
        </p:nvSpPr>
        <p:spPr>
          <a:xfrm>
            <a:off x="952500" y="1752600"/>
            <a:ext cx="7239000" cy="4343400"/>
          </a:xfrm>
        </p:spPr>
        <p:txBody>
          <a:bodyPr>
            <a:normAutofit fontScale="92500" lnSpcReduction="20000"/>
          </a:bodyPr>
          <a:lstStyle/>
          <a:p>
            <a:pPr marL="342900" lvl="1" indent="-342900">
              <a:buNone/>
            </a:pPr>
            <a:r>
              <a:rPr lang="en-US" sz="2800" dirty="0" smtClean="0">
                <a:latin typeface="+mj-lt"/>
              </a:rPr>
              <a:t>Location of Documents Related to Right-To-Know / </a:t>
            </a:r>
            <a:r>
              <a:rPr lang="en-US" sz="2800" dirty="0" err="1" smtClean="0">
                <a:latin typeface="+mj-lt"/>
              </a:rPr>
              <a:t>HazCom</a:t>
            </a:r>
            <a:r>
              <a:rPr lang="en-US" sz="2800" dirty="0" smtClean="0">
                <a:latin typeface="+mj-lt"/>
              </a:rPr>
              <a:t> Program:</a:t>
            </a:r>
          </a:p>
          <a:p>
            <a:pPr marL="742950" lvl="2" indent="-342900">
              <a:buFont typeface="Wingdings" pitchFamily="2" charset="2"/>
              <a:buChar char="§"/>
            </a:pPr>
            <a:r>
              <a:rPr lang="en-US" sz="2600" dirty="0" smtClean="0">
                <a:latin typeface="+mj-lt"/>
              </a:rPr>
              <a:t>In the Control Room the following hard copies will be located: </a:t>
            </a:r>
          </a:p>
          <a:p>
            <a:pPr marL="1200150" lvl="3" indent="-342900">
              <a:buFont typeface="Wingdings" pitchFamily="2" charset="2"/>
              <a:buChar char="§"/>
            </a:pPr>
            <a:r>
              <a:rPr lang="en-US" sz="2600" dirty="0" smtClean="0">
                <a:latin typeface="+mj-lt"/>
              </a:rPr>
              <a:t>The Right-To-Know / </a:t>
            </a:r>
            <a:r>
              <a:rPr lang="en-US" sz="2600" dirty="0" err="1" smtClean="0">
                <a:latin typeface="+mj-lt"/>
              </a:rPr>
              <a:t>HazCom</a:t>
            </a:r>
            <a:r>
              <a:rPr lang="en-US" sz="2600" dirty="0" smtClean="0">
                <a:latin typeface="+mj-lt"/>
              </a:rPr>
              <a:t> Written Program </a:t>
            </a:r>
          </a:p>
          <a:p>
            <a:pPr marL="1200150" lvl="3" indent="-342900">
              <a:buFont typeface="Wingdings" pitchFamily="2" charset="2"/>
              <a:buChar char="§"/>
            </a:pPr>
            <a:r>
              <a:rPr lang="en-US" sz="2600" dirty="0" smtClean="0">
                <a:latin typeface="+mj-lt"/>
              </a:rPr>
              <a:t>MSDSs for all chemicals on-site</a:t>
            </a:r>
          </a:p>
          <a:p>
            <a:pPr marL="742950" lvl="2" indent="-342900">
              <a:buFont typeface="Wingdings" pitchFamily="2" charset="2"/>
              <a:buChar char="§"/>
            </a:pPr>
            <a:r>
              <a:rPr lang="en-US" sz="2600" dirty="0" smtClean="0">
                <a:latin typeface="+mj-lt"/>
              </a:rPr>
              <a:t>Both will also be electronically filed in the W: Drive </a:t>
            </a:r>
          </a:p>
          <a:p>
            <a:pPr marL="1200150" lvl="3" indent="-342900">
              <a:buFont typeface="Wingdings" pitchFamily="2" charset="2"/>
              <a:buChar char="§"/>
            </a:pPr>
            <a:r>
              <a:rPr lang="en-US" sz="2600" dirty="0" smtClean="0">
                <a:latin typeface="+mj-lt"/>
              </a:rPr>
              <a:t>Safety Folder</a:t>
            </a:r>
          </a:p>
          <a:p>
            <a:pPr marL="1657350" lvl="4" indent="-342900">
              <a:buFont typeface="Wingdings" pitchFamily="2" charset="2"/>
              <a:buChar char="§"/>
            </a:pPr>
            <a:r>
              <a:rPr lang="en-US" sz="2600" dirty="0" smtClean="0">
                <a:latin typeface="+mj-lt"/>
              </a:rPr>
              <a:t>RTK / </a:t>
            </a:r>
            <a:r>
              <a:rPr lang="en-US" sz="2600" dirty="0" err="1" smtClean="0">
                <a:latin typeface="+mj-lt"/>
              </a:rPr>
              <a:t>HazCom</a:t>
            </a:r>
            <a:r>
              <a:rPr lang="en-US" sz="2600" dirty="0" smtClean="0">
                <a:latin typeface="+mj-lt"/>
              </a:rPr>
              <a:t> Program</a:t>
            </a:r>
          </a:p>
          <a:p>
            <a:pPr>
              <a:buNone/>
            </a:pPr>
            <a:endParaRPr lang="en-US" sz="2800" dirty="0">
              <a:latin typeface="+mj-lt"/>
            </a:endParaRPr>
          </a:p>
        </p:txBody>
      </p:sp>
      <p:sp>
        <p:nvSpPr>
          <p:cNvPr id="8" name="Slide Number Placeholder 7"/>
          <p:cNvSpPr>
            <a:spLocks noGrp="1"/>
          </p:cNvSpPr>
          <p:nvPr>
            <p:ph type="sldNum" sz="quarter" idx="12"/>
          </p:nvPr>
        </p:nvSpPr>
        <p:spPr/>
        <p:txBody>
          <a:bodyPr/>
          <a:lstStyle/>
          <a:p>
            <a:fld id="{5E70F810-056E-4B23-B13E-1B15C995C81C}" type="slidenum">
              <a:rPr lang="en-US" sz="1400" smtClean="0">
                <a:latin typeface="+mj-lt"/>
              </a:rPr>
              <a:pPr/>
              <a:t>38</a:t>
            </a:fld>
            <a:endParaRPr lang="en-US" sz="1400" dirty="0">
              <a:latin typeface="+mj-lt"/>
            </a:endParaRPr>
          </a:p>
        </p:txBody>
      </p:sp>
      <p:sp>
        <p:nvSpPr>
          <p:cNvPr id="9" name="Footer Placeholder 8"/>
          <p:cNvSpPr>
            <a:spLocks noGrp="1"/>
          </p:cNvSpPr>
          <p:nvPr>
            <p:ph type="ftr" sz="quarter" idx="11"/>
          </p:nvPr>
        </p:nvSpPr>
        <p:spPr/>
        <p:txBody>
          <a:bodyPr/>
          <a:lstStyle/>
          <a:p>
            <a:r>
              <a:rPr lang="en-US" sz="1400" dirty="0" smtClean="0">
                <a:latin typeface="+mj-lt"/>
              </a:rPr>
              <a:t>Employee Safety Training 2012</a:t>
            </a:r>
            <a:endParaRPr lang="en-US" sz="1400" dirty="0">
              <a:latin typeface="+mj-l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lstStyle/>
          <a:p>
            <a:r>
              <a:rPr lang="en-US" sz="4800" dirty="0" smtClean="0"/>
              <a:t>OSHA Hazard Communication Standard</a:t>
            </a:r>
            <a:endParaRPr lang="en-US" sz="4800" dirty="0"/>
          </a:p>
        </p:txBody>
      </p:sp>
      <p:sp>
        <p:nvSpPr>
          <p:cNvPr id="5" name="Content Placeholder 2"/>
          <p:cNvSpPr>
            <a:spLocks noGrp="1"/>
          </p:cNvSpPr>
          <p:nvPr>
            <p:ph idx="1"/>
          </p:nvPr>
        </p:nvSpPr>
        <p:spPr>
          <a:xfrm>
            <a:off x="990600" y="1752600"/>
            <a:ext cx="7239000" cy="3733800"/>
          </a:xfrm>
        </p:spPr>
        <p:txBody>
          <a:bodyPr>
            <a:normAutofit fontScale="92500"/>
          </a:bodyPr>
          <a:lstStyle/>
          <a:p>
            <a:pPr>
              <a:buNone/>
            </a:pPr>
            <a:r>
              <a:rPr lang="en-US" sz="3000" dirty="0" smtClean="0">
                <a:latin typeface="+mj-lt"/>
              </a:rPr>
              <a:t>Basic Employer Requirements</a:t>
            </a:r>
          </a:p>
          <a:p>
            <a:pPr>
              <a:buFont typeface="Wingdings" pitchFamily="2" charset="2"/>
              <a:buChar char="§"/>
            </a:pPr>
            <a:r>
              <a:rPr lang="en-US" sz="2400" dirty="0" smtClean="0">
                <a:latin typeface="+mj-lt"/>
              </a:rPr>
              <a:t>Identify and list hazardous chemicals in their workplaces</a:t>
            </a:r>
          </a:p>
          <a:p>
            <a:pPr>
              <a:buFont typeface="Wingdings" pitchFamily="2" charset="2"/>
              <a:buChar char="§"/>
            </a:pPr>
            <a:r>
              <a:rPr lang="en-US" sz="2400" dirty="0" smtClean="0">
                <a:latin typeface="+mj-lt"/>
              </a:rPr>
              <a:t>Proper labeling of hazardous chemicals in workplaces</a:t>
            </a:r>
          </a:p>
          <a:p>
            <a:pPr>
              <a:buFont typeface="Wingdings" pitchFamily="2" charset="2"/>
              <a:buChar char="§"/>
            </a:pPr>
            <a:r>
              <a:rPr lang="en-US" sz="2400" dirty="0" smtClean="0">
                <a:latin typeface="+mj-lt"/>
              </a:rPr>
              <a:t>Maintain current Material Safety Data Sheets (MSDSs) </a:t>
            </a:r>
          </a:p>
          <a:p>
            <a:pPr>
              <a:buFont typeface="Wingdings" pitchFamily="2" charset="2"/>
              <a:buChar char="§"/>
            </a:pPr>
            <a:r>
              <a:rPr lang="en-US" sz="2400" dirty="0" smtClean="0">
                <a:latin typeface="+mj-lt"/>
              </a:rPr>
              <a:t>Develop a written hazard communication program</a:t>
            </a:r>
          </a:p>
          <a:p>
            <a:pPr>
              <a:buFont typeface="Wingdings" pitchFamily="2" charset="2"/>
              <a:buChar char="§"/>
            </a:pPr>
            <a:r>
              <a:rPr lang="en-US" sz="2400" dirty="0" smtClean="0">
                <a:latin typeface="+mj-lt"/>
              </a:rPr>
              <a:t>Implement employee hazardous chemical awareness training</a:t>
            </a:r>
          </a:p>
          <a:p>
            <a:pPr>
              <a:buNone/>
            </a:pPr>
            <a:endParaRPr lang="en-US" sz="2400" dirty="0" smtClean="0">
              <a:latin typeface="+mj-lt"/>
            </a:endParaRPr>
          </a:p>
        </p:txBody>
      </p:sp>
      <p:sp>
        <p:nvSpPr>
          <p:cNvPr id="8" name="Slide Number Placeholder 7"/>
          <p:cNvSpPr>
            <a:spLocks noGrp="1"/>
          </p:cNvSpPr>
          <p:nvPr>
            <p:ph type="sldNum" sz="quarter" idx="12"/>
          </p:nvPr>
        </p:nvSpPr>
        <p:spPr/>
        <p:txBody>
          <a:bodyPr/>
          <a:lstStyle/>
          <a:p>
            <a:fld id="{5E70F810-056E-4B23-B13E-1B15C995C81C}" type="slidenum">
              <a:rPr lang="en-US" sz="1400" smtClean="0">
                <a:latin typeface="+mj-lt"/>
              </a:rPr>
              <a:pPr/>
              <a:t>4</a:t>
            </a:fld>
            <a:endParaRPr lang="en-US" sz="1400" dirty="0">
              <a:latin typeface="+mj-lt"/>
            </a:endParaRPr>
          </a:p>
        </p:txBody>
      </p:sp>
      <p:sp>
        <p:nvSpPr>
          <p:cNvPr id="9" name="Footer Placeholder 8"/>
          <p:cNvSpPr>
            <a:spLocks noGrp="1"/>
          </p:cNvSpPr>
          <p:nvPr>
            <p:ph type="ftr" sz="quarter" idx="11"/>
          </p:nvPr>
        </p:nvSpPr>
        <p:spPr/>
        <p:txBody>
          <a:bodyPr/>
          <a:lstStyle/>
          <a:p>
            <a:r>
              <a:rPr lang="en-US" sz="1400" dirty="0" smtClean="0">
                <a:latin typeface="+mj-lt"/>
              </a:rPr>
              <a:t>Employee Safety Training 2012</a:t>
            </a:r>
            <a:endParaRPr lang="en-US" sz="1400" dirty="0">
              <a:latin typeface="+mj-lt"/>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685800" y="0"/>
            <a:ext cx="7799294" cy="1461247"/>
          </a:xfrm>
        </p:spPr>
        <p:txBody>
          <a:bodyPr/>
          <a:lstStyle/>
          <a:p>
            <a:r>
              <a:rPr lang="en-US" sz="4800" dirty="0" smtClean="0"/>
              <a:t>MIOSHA Right-To-Know Program</a:t>
            </a:r>
            <a:endParaRPr lang="en-US" sz="4800" dirty="0"/>
          </a:p>
        </p:txBody>
      </p:sp>
      <p:sp>
        <p:nvSpPr>
          <p:cNvPr id="5" name="Content Placeholder 2"/>
          <p:cNvSpPr>
            <a:spLocks noGrp="1"/>
          </p:cNvSpPr>
          <p:nvPr>
            <p:ph idx="1"/>
          </p:nvPr>
        </p:nvSpPr>
        <p:spPr>
          <a:xfrm>
            <a:off x="952500" y="1752600"/>
            <a:ext cx="7239000" cy="4038601"/>
          </a:xfrm>
        </p:spPr>
        <p:txBody>
          <a:bodyPr>
            <a:normAutofit/>
          </a:bodyPr>
          <a:lstStyle/>
          <a:p>
            <a:pPr>
              <a:buNone/>
            </a:pPr>
            <a:r>
              <a:rPr lang="en-US" sz="2800" dirty="0" smtClean="0">
                <a:latin typeface="+mj-lt"/>
              </a:rPr>
              <a:t>	The state of Michigan passed Right-To-Know Law that enhances the Federal OSHA Federal Hazard Communication Standard  </a:t>
            </a:r>
          </a:p>
          <a:p>
            <a:pPr>
              <a:buNone/>
            </a:pPr>
            <a:r>
              <a:rPr lang="en-US" sz="2800" dirty="0" smtClean="0">
                <a:latin typeface="+mj-lt"/>
              </a:rPr>
              <a:t>	Compliance based on previous five requirements of Federal Standard with additional provisions</a:t>
            </a:r>
            <a:endParaRPr lang="en-US" sz="2800" dirty="0">
              <a:latin typeface="+mj-lt"/>
            </a:endParaRPr>
          </a:p>
        </p:txBody>
      </p:sp>
      <p:sp>
        <p:nvSpPr>
          <p:cNvPr id="8" name="Slide Number Placeholder 7"/>
          <p:cNvSpPr>
            <a:spLocks noGrp="1"/>
          </p:cNvSpPr>
          <p:nvPr>
            <p:ph type="sldNum" sz="quarter" idx="12"/>
          </p:nvPr>
        </p:nvSpPr>
        <p:spPr/>
        <p:txBody>
          <a:bodyPr/>
          <a:lstStyle/>
          <a:p>
            <a:fld id="{5E70F810-056E-4B23-B13E-1B15C995C81C}" type="slidenum">
              <a:rPr lang="en-US" sz="1400" smtClean="0">
                <a:latin typeface="+mj-lt"/>
              </a:rPr>
              <a:pPr/>
              <a:t>5</a:t>
            </a:fld>
            <a:endParaRPr lang="en-US" sz="1400" dirty="0">
              <a:latin typeface="+mj-lt"/>
            </a:endParaRPr>
          </a:p>
        </p:txBody>
      </p:sp>
      <p:sp>
        <p:nvSpPr>
          <p:cNvPr id="9" name="Footer Placeholder 8"/>
          <p:cNvSpPr>
            <a:spLocks noGrp="1"/>
          </p:cNvSpPr>
          <p:nvPr>
            <p:ph type="ftr" sz="quarter" idx="11"/>
          </p:nvPr>
        </p:nvSpPr>
        <p:spPr/>
        <p:txBody>
          <a:bodyPr/>
          <a:lstStyle/>
          <a:p>
            <a:r>
              <a:rPr lang="en-US" sz="1400" dirty="0" smtClean="0">
                <a:latin typeface="+mj-lt"/>
              </a:rPr>
              <a:t>Employee Safety Training 2012</a:t>
            </a:r>
            <a:endParaRPr lang="en-US" sz="1400" dirty="0">
              <a:latin typeface="+mj-lt"/>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533400" y="0"/>
            <a:ext cx="7799294" cy="1461247"/>
          </a:xfrm>
        </p:spPr>
        <p:txBody>
          <a:bodyPr/>
          <a:lstStyle/>
          <a:p>
            <a:r>
              <a:rPr lang="en-US" sz="4800" dirty="0" smtClean="0"/>
              <a:t>MIOSHA Right-To-Know Program</a:t>
            </a:r>
            <a:endParaRPr lang="en-US" sz="4800" dirty="0"/>
          </a:p>
        </p:txBody>
      </p:sp>
      <p:sp>
        <p:nvSpPr>
          <p:cNvPr id="5" name="Content Placeholder 2"/>
          <p:cNvSpPr>
            <a:spLocks noGrp="1"/>
          </p:cNvSpPr>
          <p:nvPr>
            <p:ph idx="1"/>
          </p:nvPr>
        </p:nvSpPr>
        <p:spPr>
          <a:xfrm>
            <a:off x="990600" y="1524000"/>
            <a:ext cx="7239000" cy="4724400"/>
          </a:xfrm>
        </p:spPr>
        <p:txBody>
          <a:bodyPr>
            <a:normAutofit fontScale="70000" lnSpcReduction="20000"/>
          </a:bodyPr>
          <a:lstStyle/>
          <a:p>
            <a:pPr>
              <a:buNone/>
            </a:pPr>
            <a:r>
              <a:rPr lang="en-US" sz="3700" dirty="0" smtClean="0">
                <a:latin typeface="+mj-lt"/>
              </a:rPr>
              <a:t>Employer Requirements</a:t>
            </a:r>
          </a:p>
          <a:p>
            <a:pPr>
              <a:buFont typeface="Wingdings" pitchFamily="2" charset="2"/>
              <a:buChar char="§"/>
            </a:pPr>
            <a:r>
              <a:rPr lang="en-US" sz="2800" dirty="0" smtClean="0">
                <a:latin typeface="+mj-lt"/>
              </a:rPr>
              <a:t>Identify and list hazardous chemicals in their workplaces, </a:t>
            </a:r>
            <a:r>
              <a:rPr lang="en-US" sz="2800" dirty="0" smtClean="0">
                <a:solidFill>
                  <a:schemeClr val="accent3">
                    <a:lumMod val="50000"/>
                  </a:schemeClr>
                </a:solidFill>
                <a:latin typeface="+mj-lt"/>
              </a:rPr>
              <a:t>including commonly used industrial products</a:t>
            </a:r>
          </a:p>
          <a:p>
            <a:pPr>
              <a:buFont typeface="Wingdings" pitchFamily="2" charset="2"/>
              <a:buChar char="§"/>
            </a:pPr>
            <a:r>
              <a:rPr lang="en-US" sz="2800" dirty="0" smtClean="0">
                <a:latin typeface="+mj-lt"/>
              </a:rPr>
              <a:t>Proper labeling of hazardous chemicals in workplaces</a:t>
            </a:r>
          </a:p>
          <a:p>
            <a:pPr>
              <a:buFont typeface="Wingdings" pitchFamily="2" charset="2"/>
              <a:buChar char="§"/>
            </a:pPr>
            <a:r>
              <a:rPr lang="en-US" sz="2800" dirty="0" smtClean="0">
                <a:solidFill>
                  <a:schemeClr val="accent3">
                    <a:lumMod val="50000"/>
                  </a:schemeClr>
                </a:solidFill>
                <a:latin typeface="+mj-lt"/>
              </a:rPr>
              <a:t>Proper labeling of pipe and piping systems</a:t>
            </a:r>
          </a:p>
          <a:p>
            <a:pPr>
              <a:buFont typeface="Wingdings" pitchFamily="2" charset="2"/>
              <a:buChar char="§"/>
            </a:pPr>
            <a:r>
              <a:rPr lang="en-US" sz="2800" dirty="0" smtClean="0">
                <a:latin typeface="+mj-lt"/>
              </a:rPr>
              <a:t>Maintain current Material Safety Data Sheets (MSDSs) </a:t>
            </a:r>
          </a:p>
          <a:p>
            <a:pPr>
              <a:buFont typeface="Wingdings" pitchFamily="2" charset="2"/>
              <a:buChar char="§"/>
            </a:pPr>
            <a:r>
              <a:rPr lang="en-US" sz="2800" dirty="0" smtClean="0">
                <a:latin typeface="+mj-lt"/>
              </a:rPr>
              <a:t>Develop a written hazard communication program</a:t>
            </a:r>
          </a:p>
          <a:p>
            <a:pPr>
              <a:buFont typeface="Wingdings" pitchFamily="2" charset="2"/>
              <a:buChar char="§"/>
            </a:pPr>
            <a:r>
              <a:rPr lang="en-US" sz="2800" dirty="0" smtClean="0">
                <a:latin typeface="+mj-lt"/>
              </a:rPr>
              <a:t>Implement employee hazardous chemical awareness training</a:t>
            </a:r>
          </a:p>
          <a:p>
            <a:pPr>
              <a:buFont typeface="Wingdings" pitchFamily="2" charset="2"/>
              <a:buChar char="§"/>
            </a:pPr>
            <a:r>
              <a:rPr lang="en-US" sz="2800" dirty="0" smtClean="0">
                <a:solidFill>
                  <a:schemeClr val="accent3">
                    <a:lumMod val="50000"/>
                  </a:schemeClr>
                </a:solidFill>
                <a:latin typeface="+mj-lt"/>
              </a:rPr>
              <a:t>Fire-Fighter Right-To-Know Law</a:t>
            </a:r>
          </a:p>
          <a:p>
            <a:pPr>
              <a:buFont typeface="Wingdings" pitchFamily="2" charset="2"/>
              <a:buChar char="§"/>
            </a:pPr>
            <a:r>
              <a:rPr lang="en-US" sz="2800" dirty="0" smtClean="0">
                <a:solidFill>
                  <a:schemeClr val="accent3">
                    <a:lumMod val="50000"/>
                  </a:schemeClr>
                </a:solidFill>
                <a:latin typeface="+mj-lt"/>
              </a:rPr>
              <a:t>Post the Right-To-Know Law</a:t>
            </a:r>
          </a:p>
          <a:p>
            <a:pPr>
              <a:buNone/>
            </a:pPr>
            <a:endParaRPr lang="en-US" sz="2400" dirty="0" smtClean="0">
              <a:latin typeface="+mj-lt"/>
            </a:endParaRPr>
          </a:p>
        </p:txBody>
      </p:sp>
      <p:sp>
        <p:nvSpPr>
          <p:cNvPr id="8" name="Slide Number Placeholder 7"/>
          <p:cNvSpPr>
            <a:spLocks noGrp="1"/>
          </p:cNvSpPr>
          <p:nvPr>
            <p:ph type="sldNum" sz="quarter" idx="12"/>
          </p:nvPr>
        </p:nvSpPr>
        <p:spPr/>
        <p:txBody>
          <a:bodyPr/>
          <a:lstStyle/>
          <a:p>
            <a:fld id="{5E70F810-056E-4B23-B13E-1B15C995C81C}" type="slidenum">
              <a:rPr lang="en-US" sz="1400" smtClean="0">
                <a:latin typeface="+mj-lt"/>
              </a:rPr>
              <a:pPr/>
              <a:t>6</a:t>
            </a:fld>
            <a:endParaRPr lang="en-US" sz="1400" dirty="0">
              <a:latin typeface="+mj-lt"/>
            </a:endParaRPr>
          </a:p>
        </p:txBody>
      </p:sp>
      <p:sp>
        <p:nvSpPr>
          <p:cNvPr id="9" name="Footer Placeholder 8"/>
          <p:cNvSpPr>
            <a:spLocks noGrp="1"/>
          </p:cNvSpPr>
          <p:nvPr>
            <p:ph type="ftr" sz="quarter" idx="11"/>
          </p:nvPr>
        </p:nvSpPr>
        <p:spPr/>
        <p:txBody>
          <a:bodyPr/>
          <a:lstStyle/>
          <a:p>
            <a:r>
              <a:rPr lang="en-US" sz="1400" dirty="0" smtClean="0">
                <a:latin typeface="+mj-lt"/>
              </a:rPr>
              <a:t>Employee Safety Training 2012</a:t>
            </a:r>
            <a:endParaRPr lang="en-US" sz="1400" dirty="0">
              <a:latin typeface="+mj-lt"/>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None/>
            </a:pPr>
            <a:r>
              <a:rPr lang="en-US" sz="2800" dirty="0" smtClean="0">
                <a:latin typeface="+mj-lt"/>
              </a:rPr>
              <a:t>Identify and List Hazardous Chemicals</a:t>
            </a:r>
          </a:p>
          <a:p>
            <a:pPr>
              <a:buFont typeface="Wingdings" pitchFamily="2" charset="2"/>
              <a:buChar char="§"/>
            </a:pPr>
            <a:r>
              <a:rPr lang="en-US" sz="2600" dirty="0" smtClean="0">
                <a:latin typeface="+mj-lt"/>
              </a:rPr>
              <a:t>Determination of hazardous nature done from Material Safety Data Sheets (MSDSs)</a:t>
            </a:r>
          </a:p>
          <a:p>
            <a:pPr>
              <a:buFont typeface="Wingdings" pitchFamily="2" charset="2"/>
              <a:buChar char="§"/>
            </a:pPr>
            <a:r>
              <a:rPr lang="en-US" sz="2600" dirty="0" smtClean="0">
                <a:latin typeface="+mj-lt"/>
              </a:rPr>
              <a:t>Inventory List must be developed, reviewed and updated periodically and available for employees</a:t>
            </a:r>
          </a:p>
          <a:p>
            <a:pPr>
              <a:buFont typeface="Wingdings" pitchFamily="2" charset="2"/>
              <a:buChar char="§"/>
            </a:pPr>
            <a:endParaRPr lang="en-US" sz="2600" dirty="0" smtClean="0">
              <a:latin typeface="+mj-lt"/>
            </a:endParaRPr>
          </a:p>
        </p:txBody>
      </p:sp>
      <p:sp>
        <p:nvSpPr>
          <p:cNvPr id="4" name="Title 1"/>
          <p:cNvSpPr>
            <a:spLocks noGrp="1"/>
          </p:cNvSpPr>
          <p:nvPr>
            <p:ph type="title"/>
          </p:nvPr>
        </p:nvSpPr>
        <p:spPr/>
        <p:txBody>
          <a:bodyPr/>
          <a:lstStyle/>
          <a:p>
            <a:r>
              <a:rPr lang="en-US" sz="4800" dirty="0" smtClean="0"/>
              <a:t>MIOSHA Right-To-Know Program</a:t>
            </a:r>
            <a:endParaRPr lang="en-US" sz="4800" dirty="0"/>
          </a:p>
        </p:txBody>
      </p:sp>
      <p:sp>
        <p:nvSpPr>
          <p:cNvPr id="7" name="Slide Number Placeholder 6"/>
          <p:cNvSpPr>
            <a:spLocks noGrp="1"/>
          </p:cNvSpPr>
          <p:nvPr>
            <p:ph type="sldNum" sz="quarter" idx="12"/>
          </p:nvPr>
        </p:nvSpPr>
        <p:spPr/>
        <p:txBody>
          <a:bodyPr/>
          <a:lstStyle/>
          <a:p>
            <a:fld id="{5E70F810-056E-4B23-B13E-1B15C995C81C}" type="slidenum">
              <a:rPr lang="en-US" sz="1400" smtClean="0">
                <a:latin typeface="+mj-lt"/>
              </a:rPr>
              <a:pPr/>
              <a:t>7</a:t>
            </a:fld>
            <a:endParaRPr lang="en-US" sz="1400" dirty="0">
              <a:latin typeface="+mj-lt"/>
            </a:endParaRPr>
          </a:p>
        </p:txBody>
      </p:sp>
      <p:sp>
        <p:nvSpPr>
          <p:cNvPr id="8" name="Footer Placeholder 7"/>
          <p:cNvSpPr>
            <a:spLocks noGrp="1"/>
          </p:cNvSpPr>
          <p:nvPr>
            <p:ph type="ftr" sz="quarter" idx="11"/>
          </p:nvPr>
        </p:nvSpPr>
        <p:spPr/>
        <p:txBody>
          <a:bodyPr/>
          <a:lstStyle/>
          <a:p>
            <a:r>
              <a:rPr lang="en-US" sz="1400" dirty="0" smtClean="0">
                <a:latin typeface="+mj-lt"/>
              </a:rPr>
              <a:t>Employee Safety Training 2012</a:t>
            </a:r>
            <a:endParaRPr lang="en-US" sz="1400" dirty="0">
              <a:latin typeface="+mj-lt"/>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lstStyle/>
          <a:p>
            <a:r>
              <a:rPr lang="en-US" sz="4800" dirty="0" smtClean="0"/>
              <a:t>MIOSHA Right-To-Know Program</a:t>
            </a:r>
            <a:endParaRPr lang="en-US" sz="4800" dirty="0"/>
          </a:p>
        </p:txBody>
      </p:sp>
      <p:sp>
        <p:nvSpPr>
          <p:cNvPr id="5" name="Content Placeholder 2"/>
          <p:cNvSpPr>
            <a:spLocks noGrp="1"/>
          </p:cNvSpPr>
          <p:nvPr>
            <p:ph idx="1"/>
          </p:nvPr>
        </p:nvSpPr>
        <p:spPr>
          <a:xfrm>
            <a:off x="990600" y="1752600"/>
            <a:ext cx="7239000" cy="1600200"/>
          </a:xfrm>
        </p:spPr>
        <p:txBody>
          <a:bodyPr>
            <a:normAutofit/>
          </a:bodyPr>
          <a:lstStyle/>
          <a:p>
            <a:pPr>
              <a:buNone/>
            </a:pPr>
            <a:r>
              <a:rPr lang="en-US" sz="2800" dirty="0" smtClean="0">
                <a:latin typeface="+mj-lt"/>
              </a:rPr>
              <a:t>Must also include commonly used and stored materials such as:</a:t>
            </a:r>
          </a:p>
        </p:txBody>
      </p:sp>
      <p:sp>
        <p:nvSpPr>
          <p:cNvPr id="8" name="Slide Number Placeholder 7"/>
          <p:cNvSpPr>
            <a:spLocks noGrp="1"/>
          </p:cNvSpPr>
          <p:nvPr>
            <p:ph type="sldNum" sz="quarter" idx="12"/>
          </p:nvPr>
        </p:nvSpPr>
        <p:spPr/>
        <p:txBody>
          <a:bodyPr/>
          <a:lstStyle/>
          <a:p>
            <a:fld id="{5E70F810-056E-4B23-B13E-1B15C995C81C}" type="slidenum">
              <a:rPr lang="en-US" sz="1400" smtClean="0">
                <a:latin typeface="+mj-lt"/>
              </a:rPr>
              <a:pPr/>
              <a:t>8</a:t>
            </a:fld>
            <a:endParaRPr lang="en-US" sz="1400" dirty="0">
              <a:latin typeface="+mj-lt"/>
            </a:endParaRPr>
          </a:p>
        </p:txBody>
      </p:sp>
      <p:sp>
        <p:nvSpPr>
          <p:cNvPr id="9" name="Footer Placeholder 8"/>
          <p:cNvSpPr>
            <a:spLocks noGrp="1"/>
          </p:cNvSpPr>
          <p:nvPr>
            <p:ph type="ftr" sz="quarter" idx="11"/>
          </p:nvPr>
        </p:nvSpPr>
        <p:spPr/>
        <p:txBody>
          <a:bodyPr/>
          <a:lstStyle/>
          <a:p>
            <a:r>
              <a:rPr lang="en-US" sz="1400" dirty="0" smtClean="0">
                <a:latin typeface="+mj-lt"/>
              </a:rPr>
              <a:t>Employee Safety Training 2012</a:t>
            </a:r>
            <a:endParaRPr lang="en-US" sz="1400" dirty="0">
              <a:latin typeface="+mj-lt"/>
            </a:endParaRPr>
          </a:p>
        </p:txBody>
      </p:sp>
      <p:sp>
        <p:nvSpPr>
          <p:cNvPr id="6" name="Content Placeholder 2"/>
          <p:cNvSpPr txBox="1">
            <a:spLocks/>
          </p:cNvSpPr>
          <p:nvPr/>
        </p:nvSpPr>
        <p:spPr>
          <a:xfrm>
            <a:off x="1143000" y="2667000"/>
            <a:ext cx="7239000" cy="3048000"/>
          </a:xfrm>
          <a:prstGeom prst="rect">
            <a:avLst/>
          </a:prstGeom>
        </p:spPr>
        <p:txBody>
          <a:bodyPr vert="horz" lIns="91440" tIns="45720" rIns="91440" bIns="45720" numCol="2" rtlCol="0">
            <a:normAutofit/>
          </a:bodyPr>
          <a:lstStyle/>
          <a:p>
            <a:pPr marL="742950" marR="0" lvl="1" indent="-285750" algn="l" defTabSz="914400" rtl="0" eaLnBrk="1" fontAlgn="auto" latinLnBrk="0" hangingPunct="1">
              <a:lnSpc>
                <a:spcPct val="100000"/>
              </a:lnSpc>
              <a:spcBef>
                <a:spcPts val="1800"/>
              </a:spcBef>
              <a:spcAft>
                <a:spcPts val="0"/>
              </a:spcAft>
              <a:buClrTx/>
              <a:buSzTx/>
              <a:buFont typeface="Wingdings" pitchFamily="2" charset="2"/>
              <a:buChar char="§"/>
              <a:tabLst/>
              <a:defRPr/>
            </a:pPr>
            <a:r>
              <a:rPr kumimoji="0" lang="en-US" sz="2400" b="0" i="0" u="none" strike="noStrike" kern="1200" cap="none" spc="0" normalizeH="0" baseline="0" noProof="0" dirty="0" smtClean="0">
                <a:ln>
                  <a:noFill/>
                </a:ln>
                <a:solidFill>
                  <a:schemeClr val="tx1"/>
                </a:solidFill>
                <a:effectLst/>
                <a:uLnTx/>
                <a:uFillTx/>
                <a:latin typeface="+mj-lt"/>
                <a:ea typeface="+mn-ea"/>
                <a:cs typeface="+mn-cs"/>
              </a:rPr>
              <a:t>Gasoline</a:t>
            </a:r>
          </a:p>
          <a:p>
            <a:pPr marL="742950" marR="0" lvl="1" indent="-285750" algn="l" defTabSz="914400" rtl="0" eaLnBrk="1" fontAlgn="auto" latinLnBrk="0" hangingPunct="1">
              <a:lnSpc>
                <a:spcPct val="100000"/>
              </a:lnSpc>
              <a:spcBef>
                <a:spcPts val="1800"/>
              </a:spcBef>
              <a:spcAft>
                <a:spcPts val="0"/>
              </a:spcAft>
              <a:buClrTx/>
              <a:buSzTx/>
              <a:buFont typeface="Wingdings" pitchFamily="2" charset="2"/>
              <a:buChar char="§"/>
              <a:tabLst/>
              <a:defRPr/>
            </a:pPr>
            <a:r>
              <a:rPr kumimoji="0" lang="en-US" sz="2400" b="0" i="0" u="none" strike="noStrike" kern="1200" cap="none" spc="0" normalizeH="0" baseline="0" noProof="0" dirty="0" smtClean="0">
                <a:ln>
                  <a:noFill/>
                </a:ln>
                <a:solidFill>
                  <a:schemeClr val="tx1"/>
                </a:solidFill>
                <a:effectLst/>
                <a:uLnTx/>
                <a:uFillTx/>
                <a:latin typeface="+mj-lt"/>
                <a:ea typeface="+mn-ea"/>
                <a:cs typeface="+mn-cs"/>
              </a:rPr>
              <a:t>Diesel Fuel</a:t>
            </a:r>
          </a:p>
          <a:p>
            <a:pPr marL="742950" marR="0" lvl="1" indent="-285750" algn="l" defTabSz="914400" rtl="0" eaLnBrk="1" fontAlgn="auto" latinLnBrk="0" hangingPunct="1">
              <a:lnSpc>
                <a:spcPct val="100000"/>
              </a:lnSpc>
              <a:spcBef>
                <a:spcPts val="1800"/>
              </a:spcBef>
              <a:spcAft>
                <a:spcPts val="0"/>
              </a:spcAft>
              <a:buClrTx/>
              <a:buSzTx/>
              <a:buFont typeface="Wingdings" pitchFamily="2" charset="2"/>
              <a:buChar char="§"/>
              <a:tabLst/>
              <a:defRPr/>
            </a:pPr>
            <a:r>
              <a:rPr kumimoji="0" lang="en-US" sz="2400" b="0" i="0" u="none" strike="noStrike" kern="1200" cap="none" spc="0" normalizeH="0" baseline="0" noProof="0" dirty="0" smtClean="0">
                <a:ln>
                  <a:noFill/>
                </a:ln>
                <a:solidFill>
                  <a:schemeClr val="tx1"/>
                </a:solidFill>
                <a:effectLst/>
                <a:uLnTx/>
                <a:uFillTx/>
                <a:latin typeface="+mj-lt"/>
                <a:ea typeface="+mn-ea"/>
                <a:cs typeface="+mn-cs"/>
              </a:rPr>
              <a:t>Motor Oil</a:t>
            </a:r>
          </a:p>
          <a:p>
            <a:pPr marL="742950" marR="0" lvl="1" indent="-285750" algn="l" defTabSz="914400" rtl="0" eaLnBrk="1" fontAlgn="auto" latinLnBrk="0" hangingPunct="1">
              <a:lnSpc>
                <a:spcPct val="100000"/>
              </a:lnSpc>
              <a:spcBef>
                <a:spcPts val="1800"/>
              </a:spcBef>
              <a:spcAft>
                <a:spcPts val="0"/>
              </a:spcAft>
              <a:buClrTx/>
              <a:buSzTx/>
              <a:buFont typeface="Wingdings" pitchFamily="2" charset="2"/>
              <a:buChar char="§"/>
              <a:tabLst/>
              <a:defRPr/>
            </a:pPr>
            <a:r>
              <a:rPr kumimoji="0" lang="en-US" sz="2400" b="0" i="0" u="none" strike="noStrike" kern="1200" cap="none" spc="0" normalizeH="0" baseline="0" noProof="0" dirty="0" smtClean="0">
                <a:ln>
                  <a:noFill/>
                </a:ln>
                <a:solidFill>
                  <a:schemeClr val="tx1"/>
                </a:solidFill>
                <a:effectLst/>
                <a:uLnTx/>
                <a:uFillTx/>
                <a:latin typeface="+mj-lt"/>
                <a:ea typeface="+mn-ea"/>
                <a:cs typeface="+mn-cs"/>
              </a:rPr>
              <a:t>Lubricants</a:t>
            </a:r>
          </a:p>
          <a:p>
            <a:pPr marL="742950" marR="0" lvl="1" indent="-285750" algn="l" defTabSz="914400" rtl="0" eaLnBrk="1" fontAlgn="auto" latinLnBrk="0" hangingPunct="1">
              <a:lnSpc>
                <a:spcPct val="100000"/>
              </a:lnSpc>
              <a:spcBef>
                <a:spcPts val="1800"/>
              </a:spcBef>
              <a:spcAft>
                <a:spcPts val="0"/>
              </a:spcAft>
              <a:buClrTx/>
              <a:buSzTx/>
              <a:buFont typeface="Wingdings" pitchFamily="2" charset="2"/>
              <a:buChar char="§"/>
              <a:tabLst/>
              <a:defRPr/>
            </a:pPr>
            <a:r>
              <a:rPr kumimoji="0" lang="en-US" sz="2400" b="0" i="0" u="none" strike="noStrike" kern="1200" cap="none" spc="0" normalizeH="0" baseline="0" noProof="0" dirty="0" smtClean="0">
                <a:ln>
                  <a:noFill/>
                </a:ln>
                <a:solidFill>
                  <a:schemeClr val="tx1"/>
                </a:solidFill>
                <a:effectLst/>
                <a:uLnTx/>
                <a:uFillTx/>
                <a:latin typeface="+mj-lt"/>
                <a:ea typeface="+mn-ea"/>
                <a:cs typeface="+mn-cs"/>
              </a:rPr>
              <a:t>Hydraulic Fluids</a:t>
            </a:r>
          </a:p>
          <a:p>
            <a:pPr marL="742950" marR="0" lvl="1" indent="-285750" algn="l" defTabSz="914400" rtl="0" eaLnBrk="1" fontAlgn="auto" latinLnBrk="0" hangingPunct="1">
              <a:lnSpc>
                <a:spcPct val="100000"/>
              </a:lnSpc>
              <a:spcBef>
                <a:spcPts val="1800"/>
              </a:spcBef>
              <a:spcAft>
                <a:spcPts val="0"/>
              </a:spcAft>
              <a:buClrTx/>
              <a:buSzTx/>
              <a:buFont typeface="Wingdings" pitchFamily="2" charset="2"/>
              <a:buChar char="§"/>
              <a:tabLst/>
              <a:defRPr/>
            </a:pPr>
            <a:r>
              <a:rPr lang="en-US" sz="2400" dirty="0" smtClean="0">
                <a:latin typeface="+mj-lt"/>
              </a:rPr>
              <a:t>Solvents</a:t>
            </a:r>
          </a:p>
          <a:p>
            <a:pPr marL="742950" marR="0" lvl="1" indent="-285750" algn="l" defTabSz="914400" rtl="0" eaLnBrk="1" fontAlgn="auto" latinLnBrk="0" hangingPunct="1">
              <a:lnSpc>
                <a:spcPct val="100000"/>
              </a:lnSpc>
              <a:spcBef>
                <a:spcPts val="1800"/>
              </a:spcBef>
              <a:spcAft>
                <a:spcPts val="0"/>
              </a:spcAft>
              <a:buClrTx/>
              <a:buSzTx/>
              <a:buFont typeface="Wingdings" pitchFamily="2" charset="2"/>
              <a:buChar char="§"/>
              <a:tabLst/>
              <a:defRPr/>
            </a:pPr>
            <a:r>
              <a:rPr kumimoji="0" lang="en-US" sz="2400" b="0" i="0" u="none" strike="noStrike" kern="1200" cap="none" spc="0" normalizeH="0" baseline="0" noProof="0" dirty="0" smtClean="0">
                <a:ln>
                  <a:noFill/>
                </a:ln>
                <a:solidFill>
                  <a:schemeClr val="tx1"/>
                </a:solidFill>
                <a:effectLst/>
                <a:uLnTx/>
                <a:uFillTx/>
                <a:latin typeface="+mj-lt"/>
                <a:ea typeface="+mn-ea"/>
                <a:cs typeface="+mn-cs"/>
              </a:rPr>
              <a:t>Parts</a:t>
            </a:r>
            <a:r>
              <a:rPr kumimoji="0" lang="en-US" sz="2400" b="0" i="0" u="none" strike="noStrike" kern="1200" cap="none" spc="0" normalizeH="0" noProof="0" dirty="0" smtClean="0">
                <a:ln>
                  <a:noFill/>
                </a:ln>
                <a:solidFill>
                  <a:schemeClr val="tx1"/>
                </a:solidFill>
                <a:effectLst/>
                <a:uLnTx/>
                <a:uFillTx/>
                <a:latin typeface="+mj-lt"/>
                <a:ea typeface="+mn-ea"/>
                <a:cs typeface="+mn-cs"/>
              </a:rPr>
              <a:t> Cleaners</a:t>
            </a:r>
          </a:p>
          <a:p>
            <a:pPr marL="742950" marR="0" lvl="1" indent="-285750" algn="l" defTabSz="914400" rtl="0" eaLnBrk="1" fontAlgn="auto" latinLnBrk="0" hangingPunct="1">
              <a:lnSpc>
                <a:spcPct val="100000"/>
              </a:lnSpc>
              <a:spcBef>
                <a:spcPts val="1800"/>
              </a:spcBef>
              <a:spcAft>
                <a:spcPts val="0"/>
              </a:spcAft>
              <a:buClrTx/>
              <a:buSzTx/>
              <a:buFont typeface="Wingdings" pitchFamily="2" charset="2"/>
              <a:buChar char="§"/>
              <a:tabLst/>
              <a:defRPr/>
            </a:pPr>
            <a:r>
              <a:rPr lang="en-US" sz="2400" noProof="0" dirty="0" smtClean="0">
                <a:latin typeface="+mj-lt"/>
              </a:rPr>
              <a:t>Some Hand Cleaners</a:t>
            </a:r>
            <a:endParaRPr kumimoji="0" lang="en-US" sz="2400" b="0" i="0" u="none" strike="noStrike" kern="1200" cap="none" spc="0" normalizeH="0" baseline="0" noProof="0" dirty="0" smtClean="0">
              <a:ln>
                <a:noFill/>
              </a:ln>
              <a:solidFill>
                <a:schemeClr val="tx1"/>
              </a:solidFill>
              <a:effectLst/>
              <a:uLnTx/>
              <a:uFillTx/>
              <a:latin typeface="+mj-lt"/>
              <a:ea typeface="+mn-ea"/>
              <a:cs typeface="+mn-cs"/>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lstStyle/>
          <a:p>
            <a:r>
              <a:rPr lang="en-US" sz="4800" dirty="0" smtClean="0"/>
              <a:t>MIOSHA Right-To-Know Program</a:t>
            </a:r>
            <a:endParaRPr lang="en-US" sz="4800" dirty="0"/>
          </a:p>
        </p:txBody>
      </p:sp>
      <p:sp>
        <p:nvSpPr>
          <p:cNvPr id="5" name="Content Placeholder 2"/>
          <p:cNvSpPr>
            <a:spLocks noGrp="1"/>
          </p:cNvSpPr>
          <p:nvPr>
            <p:ph idx="1"/>
          </p:nvPr>
        </p:nvSpPr>
        <p:spPr>
          <a:xfrm>
            <a:off x="838200" y="1752600"/>
            <a:ext cx="7239000" cy="4419600"/>
          </a:xfrm>
        </p:spPr>
        <p:txBody>
          <a:bodyPr>
            <a:normAutofit lnSpcReduction="10000"/>
          </a:bodyPr>
          <a:lstStyle/>
          <a:p>
            <a:pPr>
              <a:buNone/>
            </a:pPr>
            <a:r>
              <a:rPr lang="en-US" sz="2600" dirty="0" smtClean="0">
                <a:latin typeface="+mj-lt"/>
              </a:rPr>
              <a:t>Labeling Requirements for Containers</a:t>
            </a:r>
          </a:p>
          <a:p>
            <a:pPr lvl="1">
              <a:buNone/>
            </a:pPr>
            <a:r>
              <a:rPr lang="en-US" sz="2400" dirty="0" smtClean="0">
                <a:latin typeface="+mj-lt"/>
              </a:rPr>
              <a:t>Each container of hazardous chemicals entering the workplace must be marked with:</a:t>
            </a:r>
          </a:p>
          <a:p>
            <a:pPr lvl="2">
              <a:buFont typeface="Wingdings" pitchFamily="2" charset="2"/>
              <a:buChar char="§"/>
            </a:pPr>
            <a:r>
              <a:rPr lang="en-US" sz="2200" dirty="0" smtClean="0">
                <a:latin typeface="+mj-lt"/>
              </a:rPr>
              <a:t>The identity of the chemical</a:t>
            </a:r>
          </a:p>
          <a:p>
            <a:pPr lvl="2">
              <a:buFont typeface="Wingdings" pitchFamily="2" charset="2"/>
              <a:buChar char="§"/>
            </a:pPr>
            <a:r>
              <a:rPr lang="en-US" sz="2200" dirty="0" smtClean="0">
                <a:latin typeface="+mj-lt"/>
              </a:rPr>
              <a:t>Appropriate hazard warning</a:t>
            </a:r>
          </a:p>
          <a:p>
            <a:pPr lvl="2">
              <a:buFont typeface="Wingdings" pitchFamily="2" charset="2"/>
              <a:buChar char="§"/>
            </a:pPr>
            <a:r>
              <a:rPr lang="en-US" sz="2200" dirty="0" smtClean="0">
                <a:latin typeface="+mj-lt"/>
              </a:rPr>
              <a:t>Name and address of manufacturer, importer or other responsible party</a:t>
            </a:r>
          </a:p>
          <a:p>
            <a:pPr lvl="2">
              <a:buNone/>
            </a:pPr>
            <a:r>
              <a:rPr lang="en-US" dirty="0" smtClean="0">
                <a:latin typeface="+mj-lt"/>
              </a:rPr>
              <a:t>Consumer products and other chemical products subject to labeling laws of other federal agencies are exempt from labeling requirements of this standard</a:t>
            </a:r>
            <a:endParaRPr lang="en-US" dirty="0">
              <a:latin typeface="+mj-lt"/>
            </a:endParaRPr>
          </a:p>
        </p:txBody>
      </p:sp>
      <p:sp>
        <p:nvSpPr>
          <p:cNvPr id="8" name="Slide Number Placeholder 7"/>
          <p:cNvSpPr>
            <a:spLocks noGrp="1"/>
          </p:cNvSpPr>
          <p:nvPr>
            <p:ph type="sldNum" sz="quarter" idx="12"/>
          </p:nvPr>
        </p:nvSpPr>
        <p:spPr/>
        <p:txBody>
          <a:bodyPr/>
          <a:lstStyle/>
          <a:p>
            <a:fld id="{5E70F810-056E-4B23-B13E-1B15C995C81C}" type="slidenum">
              <a:rPr lang="en-US" sz="1400" smtClean="0">
                <a:latin typeface="+mj-lt"/>
              </a:rPr>
              <a:pPr/>
              <a:t>9</a:t>
            </a:fld>
            <a:endParaRPr lang="en-US" sz="1400" dirty="0">
              <a:latin typeface="+mj-lt"/>
            </a:endParaRPr>
          </a:p>
        </p:txBody>
      </p:sp>
      <p:sp>
        <p:nvSpPr>
          <p:cNvPr id="9" name="Footer Placeholder 8"/>
          <p:cNvSpPr>
            <a:spLocks noGrp="1"/>
          </p:cNvSpPr>
          <p:nvPr>
            <p:ph type="ftr" sz="quarter" idx="11"/>
          </p:nvPr>
        </p:nvSpPr>
        <p:spPr/>
        <p:txBody>
          <a:bodyPr/>
          <a:lstStyle/>
          <a:p>
            <a:r>
              <a:rPr lang="en-US" sz="1400" dirty="0" smtClean="0">
                <a:latin typeface="+mj-lt"/>
              </a:rPr>
              <a:t>Employee Safety Training 2012</a:t>
            </a:r>
            <a:endParaRPr lang="en-US" sz="1400" dirty="0">
              <a:latin typeface="+mj-lt"/>
            </a:endParaRPr>
          </a:p>
        </p:txBody>
      </p:sp>
    </p:spTree>
  </p:cSld>
  <p:clrMapOvr>
    <a:masterClrMapping/>
  </p:clrMapOvr>
</p:sld>
</file>

<file path=ppt/theme/theme1.xml><?xml version="1.0" encoding="utf-8"?>
<a:theme xmlns:a="http://schemas.openxmlformats.org/drawingml/2006/main" name="Fresh">
  <a:themeElements>
    <a:clrScheme name="Custom 2">
      <a:dk1>
        <a:sysClr val="windowText" lastClr="000000"/>
      </a:dk1>
      <a:lt1>
        <a:srgbClr val="000000"/>
      </a:lt1>
      <a:dk2>
        <a:srgbClr val="B8DC8C"/>
      </a:dk2>
      <a:lt2>
        <a:srgbClr val="F0E5B6"/>
      </a:lt2>
      <a:accent1>
        <a:srgbClr val="3B4F18"/>
      </a:accent1>
      <a:accent2>
        <a:srgbClr val="CCC834"/>
      </a:accent2>
      <a:accent3>
        <a:srgbClr val="F49AE1"/>
      </a:accent3>
      <a:accent4>
        <a:srgbClr val="2AC9DE"/>
      </a:accent4>
      <a:accent5>
        <a:srgbClr val="927B74"/>
      </a:accent5>
      <a:accent6>
        <a:srgbClr val="769F11"/>
      </a:accent6>
      <a:hlink>
        <a:srgbClr val="0A6A21"/>
      </a:hlink>
      <a:folHlink>
        <a:srgbClr val="406EA5"/>
      </a:folHlink>
    </a:clrScheme>
    <a:fontScheme name="Fresh">
      <a:majorFont>
        <a:latin typeface="Calibri"/>
        <a:ea typeface=""/>
        <a:cs typeface=""/>
        <a:font script="Jpan" typeface="HGｺﾞｼｯｸM"/>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resh">
      <a:fillStyleLst>
        <a:solidFill>
          <a:schemeClr val="phClr"/>
        </a:solidFill>
        <a:solidFill>
          <a:schemeClr val="phClr">
            <a:tint val="70000"/>
            <a:satMod val="115000"/>
          </a:schemeClr>
        </a:solidFill>
        <a:solidFill>
          <a:schemeClr val="phClr">
            <a:shade val="80000"/>
            <a:satMod val="115000"/>
          </a:schemeClr>
        </a:solidFill>
      </a:fillStyleLst>
      <a:lnStyleLst>
        <a:ln w="25400" cap="flat" cmpd="sng" algn="ctr">
          <a:solidFill>
            <a:schemeClr val="phClr">
              <a:shade val="95000"/>
              <a:satMod val="105000"/>
            </a:schemeClr>
          </a:solidFill>
          <a:prstDash val="solid"/>
          <a:miter/>
        </a:ln>
        <a:ln w="50800" cap="flat" cmpd="sng" algn="ctr">
          <a:solidFill>
            <a:schemeClr val="phClr"/>
          </a:solidFill>
          <a:prstDash val="solid"/>
          <a:miter/>
        </a:ln>
        <a:ln w="76200" cap="flat" cmpd="thickThin" algn="ctr">
          <a:solidFill>
            <a:schemeClr val="phClr">
              <a:alpha val="80000"/>
            </a:schemeClr>
          </a:solidFill>
          <a:prstDash val="solid"/>
          <a:miter/>
        </a:ln>
      </a:lnStyleLst>
      <a:effectStyleLst>
        <a:effectStyle>
          <a:effectLst/>
        </a:effectStyle>
        <a:effectStyle>
          <a:effectLst>
            <a:outerShdw blurRad="63500" sx="101000" sy="101000" rotWithShape="0">
              <a:srgbClr val="FFFFFF">
                <a:alpha val="50000"/>
              </a:srgbClr>
            </a:outerShdw>
          </a:effectLst>
        </a:effectStyle>
        <a:effectStyle>
          <a:effectLst>
            <a:innerShdw blurRad="101600">
              <a:srgbClr val="FFFFFF">
                <a:alpha val="75000"/>
              </a:srgbClr>
            </a:innerShdw>
            <a:outerShdw blurRad="63500" sx="101000" sy="101000" rotWithShape="0">
              <a:srgbClr val="FFFFFF">
                <a:alpha val="50000"/>
              </a:srgbClr>
            </a:outerShdw>
            <a:reflection blurRad="12700" stA="30000" endPos="35000" dist="38100" dir="5400000" sy="-100000" rotWithShape="0"/>
          </a:effectLst>
          <a:scene3d>
            <a:camera prst="orthographicFront">
              <a:rot lat="0" lon="0" rev="0"/>
            </a:camera>
            <a:lightRig rig="balanced" dir="t">
              <a:rot lat="0" lon="0" rev="3000000"/>
            </a:lightRig>
          </a:scene3d>
          <a:sp3d>
            <a:bevelT w="0" h="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Fresh</Template>
  <TotalTime>2171</TotalTime>
  <Words>2005</Words>
  <Application>Microsoft Office PowerPoint</Application>
  <PresentationFormat>On-screen Show (4:3)</PresentationFormat>
  <Paragraphs>353</Paragraphs>
  <Slides>38</Slides>
  <Notes>2</Notes>
  <HiddenSlides>0</HiddenSlides>
  <MMClips>0</MMClips>
  <ScaleCrop>false</ScaleCrop>
  <HeadingPairs>
    <vt:vector size="4" baseType="variant">
      <vt:variant>
        <vt:lpstr>Theme</vt:lpstr>
      </vt:variant>
      <vt:variant>
        <vt:i4>1</vt:i4>
      </vt:variant>
      <vt:variant>
        <vt:lpstr>Slide Titles</vt:lpstr>
      </vt:variant>
      <vt:variant>
        <vt:i4>38</vt:i4>
      </vt:variant>
    </vt:vector>
  </HeadingPairs>
  <TitlesOfParts>
    <vt:vector size="39" baseType="lpstr">
      <vt:lpstr>Fresh</vt:lpstr>
      <vt:lpstr>Alpena Biorefinery Right-To-Know / HazCom Program</vt:lpstr>
      <vt:lpstr>Agenda</vt:lpstr>
      <vt:lpstr>OSHA Hazard Communication Standard</vt:lpstr>
      <vt:lpstr>OSHA Hazard Communication Standard</vt:lpstr>
      <vt:lpstr>MIOSHA Right-To-Know Program</vt:lpstr>
      <vt:lpstr>MIOSHA Right-To-Know Program</vt:lpstr>
      <vt:lpstr>MIOSHA Right-To-Know Program</vt:lpstr>
      <vt:lpstr>MIOSHA Right-To-Know Program</vt:lpstr>
      <vt:lpstr>MIOSHA Right-To-Know Program</vt:lpstr>
      <vt:lpstr>MIOSHA Right-To-Know Program</vt:lpstr>
      <vt:lpstr>MIOSHA Right-To-Know Program</vt:lpstr>
      <vt:lpstr>MIOSHA Right-To-Know Program</vt:lpstr>
      <vt:lpstr>MIOSHA Right-To-Know Program</vt:lpstr>
      <vt:lpstr>MIOSHA Right-To-Know Program</vt:lpstr>
      <vt:lpstr>MIOSHA Right-To-Know Program</vt:lpstr>
      <vt:lpstr>MIOSHA Right-To-Know Program</vt:lpstr>
      <vt:lpstr>MIOSHA Right-To-Know Program</vt:lpstr>
      <vt:lpstr>MIOSHA Right-To-Know Program</vt:lpstr>
      <vt:lpstr>MIOSHA Right-To-Know Program</vt:lpstr>
      <vt:lpstr>MIOSHA Right-To-Know Program</vt:lpstr>
      <vt:lpstr>AB Right-To-Know / HazCom Program</vt:lpstr>
      <vt:lpstr>AB Right-To-Know / HazCom Program</vt:lpstr>
      <vt:lpstr>AB Right-To-Know / HazCom Program</vt:lpstr>
      <vt:lpstr>AB Right-To-Know / HazCom Program</vt:lpstr>
      <vt:lpstr>AB Right-To-Know / HazCom Program</vt:lpstr>
      <vt:lpstr>AB Right-To-Know / HazCom Program</vt:lpstr>
      <vt:lpstr>AB Right-To-Know / HazCom Program</vt:lpstr>
      <vt:lpstr>AB Right-To-Know / HazCom Program</vt:lpstr>
      <vt:lpstr>AB Right-To-Know / HazCom Program</vt:lpstr>
      <vt:lpstr>AB Right-To-Know / HazCom Program</vt:lpstr>
      <vt:lpstr>AB Right-To-Know / HazCom Program</vt:lpstr>
      <vt:lpstr>AB Right-To-Know / HazCom Program</vt:lpstr>
      <vt:lpstr>AB Right-To-Know / HazCom Program</vt:lpstr>
      <vt:lpstr>AB Right-To-Know / HazCom Program</vt:lpstr>
      <vt:lpstr>AB Right-To-Know / HazCom Program</vt:lpstr>
      <vt:lpstr>AB Right-To-Know / HazCom Program</vt:lpstr>
      <vt:lpstr>AB Right-To-Know / HazCom Program</vt:lpstr>
      <vt:lpstr>AB Right-To-Know / HazCom Program</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Jacey Radel</dc:creator>
  <cp:lastModifiedBy>acclocal</cp:lastModifiedBy>
  <cp:revision>201</cp:revision>
  <dcterms:created xsi:type="dcterms:W3CDTF">2012-02-16T16:32:51Z</dcterms:created>
  <dcterms:modified xsi:type="dcterms:W3CDTF">2014-09-16T17:14:16Z</dcterms:modified>
</cp:coreProperties>
</file>