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21" r:id="rId1"/>
  </p:sldMasterIdLst>
  <p:notesMasterIdLst>
    <p:notesMasterId r:id="rId17"/>
  </p:notesMasterIdLst>
  <p:sldIdLst>
    <p:sldId id="293" r:id="rId2"/>
    <p:sldId id="260" r:id="rId3"/>
    <p:sldId id="265" r:id="rId4"/>
    <p:sldId id="266" r:id="rId5"/>
    <p:sldId id="264" r:id="rId6"/>
    <p:sldId id="274" r:id="rId7"/>
    <p:sldId id="273" r:id="rId8"/>
    <p:sldId id="272" r:id="rId9"/>
    <p:sldId id="297" r:id="rId10"/>
    <p:sldId id="298" r:id="rId11"/>
    <p:sldId id="301" r:id="rId12"/>
    <p:sldId id="300" r:id="rId13"/>
    <p:sldId id="292" r:id="rId14"/>
    <p:sldId id="285" r:id="rId15"/>
    <p:sldId id="299"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CACE"/>
    <a:srgbClr val="C8CECA"/>
    <a:srgbClr val="ABE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2868B89-FD45-43DD-A6AA-19F68F5ABD37}" type="datetimeFigureOut">
              <a:rPr lang="en-US"/>
              <a:pPr>
                <a:defRPr/>
              </a:pPr>
              <a:t>3/25/2017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9647C9C-90EE-4E54-8FDA-9D910B94397D}" type="slidenum">
              <a:rPr lang="en-US" altLang="en-US"/>
              <a:pPr/>
              <a:t>‹#›</a:t>
            </a:fld>
            <a:endParaRPr lang="en-US" altLang="en-US"/>
          </a:p>
        </p:txBody>
      </p:sp>
    </p:spTree>
    <p:extLst>
      <p:ext uri="{BB962C8B-B14F-4D97-AF65-F5344CB8AC3E}">
        <p14:creationId xmlns:p14="http://schemas.microsoft.com/office/powerpoint/2010/main" val="29828680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B2CA2316-5FED-41A5-81B9-EA70DD5D1056}" type="datetimeFigureOut">
              <a:rPr lang="en-US" smtClean="0"/>
              <a:pPr>
                <a:defRPr/>
              </a:pPr>
              <a:t>3/25/2017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19EC661-496F-4FC1-ABCD-7D1E36DAAE32}" type="slidenum">
              <a:rPr lang="en-US" altLang="en-US" smtClean="0"/>
              <a:pPr/>
              <a:t>‹#›</a:t>
            </a:fld>
            <a:endParaRPr lang="en-US" altLang="en-US"/>
          </a:p>
        </p:txBody>
      </p:sp>
    </p:spTree>
    <p:extLst>
      <p:ext uri="{BB962C8B-B14F-4D97-AF65-F5344CB8AC3E}">
        <p14:creationId xmlns:p14="http://schemas.microsoft.com/office/powerpoint/2010/main" val="3334665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CD1C67B-9D52-4C4A-BD25-6A1353DF8B6C}" type="datetimeFigureOut">
              <a:rPr lang="en-US" smtClean="0"/>
              <a:pPr>
                <a:defRPr/>
              </a:pPr>
              <a:t>3/25/2017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2BB4504-78C6-49D1-80E9-8B01B1B73D90}" type="slidenum">
              <a:rPr lang="en-US" altLang="en-US" smtClean="0"/>
              <a:pPr/>
              <a:t>‹#›</a:t>
            </a:fld>
            <a:endParaRPr lang="en-US" altLang="en-US"/>
          </a:p>
        </p:txBody>
      </p:sp>
    </p:spTree>
    <p:extLst>
      <p:ext uri="{BB962C8B-B14F-4D97-AF65-F5344CB8AC3E}">
        <p14:creationId xmlns:p14="http://schemas.microsoft.com/office/powerpoint/2010/main" val="103960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1815BF4-C55E-4AEB-93BE-288DE6FE693B}" type="datetimeFigureOut">
              <a:rPr lang="en-US" smtClean="0"/>
              <a:pPr>
                <a:defRPr/>
              </a:pPr>
              <a:t>3/25/2017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6B74E72-0572-432C-9C51-371DEC57167E}" type="slidenum">
              <a:rPr lang="en-US" altLang="en-US" smtClean="0"/>
              <a:pPr/>
              <a:t>‹#›</a:t>
            </a:fld>
            <a:endParaRPr lang="en-US" altLang="en-US"/>
          </a:p>
        </p:txBody>
      </p:sp>
    </p:spTree>
    <p:extLst>
      <p:ext uri="{BB962C8B-B14F-4D97-AF65-F5344CB8AC3E}">
        <p14:creationId xmlns:p14="http://schemas.microsoft.com/office/powerpoint/2010/main" val="1321199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ssion (No Sub Sessions)">
    <p:spTree>
      <p:nvGrpSpPr>
        <p:cNvPr id="1" name=""/>
        <p:cNvGrpSpPr/>
        <p:nvPr/>
      </p:nvGrpSpPr>
      <p:grpSpPr>
        <a:xfrm>
          <a:off x="0" y="0"/>
          <a:ext cx="0" cy="0"/>
          <a:chOff x="0" y="0"/>
          <a:chExt cx="0" cy="0"/>
        </a:xfrm>
      </p:grpSpPr>
      <p:sp>
        <p:nvSpPr>
          <p:cNvPr id="4" name="Title 1"/>
          <p:cNvSpPr txBox="1">
            <a:spLocks/>
          </p:cNvSpPr>
          <p:nvPr userDrawn="1"/>
        </p:nvSpPr>
        <p:spPr>
          <a:xfrm>
            <a:off x="442913" y="5562600"/>
            <a:ext cx="8229600" cy="685800"/>
          </a:xfrm>
          <a:prstGeom prst="rect">
            <a:avLst/>
          </a:prstGeom>
        </p:spPr>
        <p:txBody>
          <a:bodyPr anchor="ctr">
            <a:normAutofit/>
          </a:bodyPr>
          <a:lstStyle>
            <a:lvl1pPr algn="ctr" defTabSz="914400" rtl="0" eaLnBrk="1" latinLnBrk="0" hangingPunct="1">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fontAlgn="auto">
              <a:spcAft>
                <a:spcPts val="0"/>
              </a:spcAft>
              <a:defRPr/>
            </a:pPr>
            <a:endParaRPr lang="en-US" sz="2800" i="1"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752600"/>
            <a:ext cx="8229600" cy="289330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71032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ssion Slide">
    <p:spTree>
      <p:nvGrpSpPr>
        <p:cNvPr id="1" name=""/>
        <p:cNvGrpSpPr/>
        <p:nvPr/>
      </p:nvGrpSpPr>
      <p:grpSpPr>
        <a:xfrm>
          <a:off x="0" y="0"/>
          <a:ext cx="0" cy="0"/>
          <a:chOff x="0" y="0"/>
          <a:chExt cx="0" cy="0"/>
        </a:xfrm>
      </p:grpSpPr>
      <p:sp>
        <p:nvSpPr>
          <p:cNvPr id="5" name="Title 1"/>
          <p:cNvSpPr txBox="1">
            <a:spLocks/>
          </p:cNvSpPr>
          <p:nvPr userDrawn="1"/>
        </p:nvSpPr>
        <p:spPr>
          <a:xfrm>
            <a:off x="442913" y="5562600"/>
            <a:ext cx="8229600" cy="685800"/>
          </a:xfrm>
          <a:prstGeom prst="rect">
            <a:avLst/>
          </a:prstGeom>
        </p:spPr>
        <p:txBody>
          <a:bodyPr anchor="ctr">
            <a:normAutofit/>
          </a:bodyPr>
          <a:lstStyle>
            <a:lvl1pPr algn="ctr" defTabSz="914400" rtl="0" eaLnBrk="1" latinLnBrk="0" hangingPunct="1">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fontAlgn="auto">
              <a:spcAft>
                <a:spcPts val="0"/>
              </a:spcAft>
              <a:defRPr/>
            </a:pPr>
            <a:endParaRPr lang="en-US" sz="2800" i="1"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362200"/>
            <a:ext cx="8229600" cy="228370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0"/>
          </p:nvPr>
        </p:nvSpPr>
        <p:spPr>
          <a:xfrm>
            <a:off x="442913" y="1600200"/>
            <a:ext cx="8229600" cy="609600"/>
          </a:xfrm>
        </p:spPr>
        <p:txBody>
          <a:bodyPr>
            <a:normAutofit/>
          </a:bodyPr>
          <a:lstStyle>
            <a:lvl1pPr marL="0" indent="0">
              <a:buNone/>
              <a:defRPr lang="en-US" sz="2800" i="1" dirty="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1561820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6" descr="excelstrip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4340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8"/>
          <p:cNvGrpSpPr>
            <a:grpSpLocks/>
          </p:cNvGrpSpPr>
          <p:nvPr/>
        </p:nvGrpSpPr>
        <p:grpSpPr bwMode="auto">
          <a:xfrm>
            <a:off x="7083425" y="73025"/>
            <a:ext cx="1984375" cy="644525"/>
            <a:chOff x="7160285" y="129977"/>
            <a:chExt cx="1983715" cy="644857"/>
          </a:xfrm>
        </p:grpSpPr>
        <p:pic>
          <p:nvPicPr>
            <p:cNvPr id="6" name="Picture 9" descr="v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0285" y="129977"/>
              <a:ext cx="1982913" cy="36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p:cNvSpPr txBox="1">
              <a:spLocks noChangeArrowheads="1"/>
            </p:cNvSpPr>
            <p:nvPr/>
          </p:nvSpPr>
          <p:spPr bwMode="auto">
            <a:xfrm>
              <a:off x="7201546" y="533410"/>
              <a:ext cx="1942454" cy="24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pitchFamily="34" charset="0"/>
                </a:defRPr>
              </a:lvl1pPr>
              <a:lvl2pPr marL="742950" indent="-285750" eaLnBrk="0" hangingPunct="0">
                <a:defRPr sz="2300">
                  <a:solidFill>
                    <a:schemeClr val="tx1"/>
                  </a:solidFill>
                  <a:latin typeface="Arial" pitchFamily="34" charset="0"/>
                </a:defRPr>
              </a:lvl2pPr>
              <a:lvl3pPr marL="1143000" indent="-228600" eaLnBrk="0" hangingPunct="0">
                <a:defRPr sz="2300">
                  <a:solidFill>
                    <a:schemeClr val="tx1"/>
                  </a:solidFill>
                  <a:latin typeface="Arial" pitchFamily="34" charset="0"/>
                </a:defRPr>
              </a:lvl3pPr>
              <a:lvl4pPr marL="1600200" indent="-228600" eaLnBrk="0" hangingPunct="0">
                <a:defRPr sz="2300">
                  <a:solidFill>
                    <a:schemeClr val="tx1"/>
                  </a:solidFill>
                  <a:latin typeface="Arial" pitchFamily="34" charset="0"/>
                </a:defRPr>
              </a:lvl4pPr>
              <a:lvl5pPr marL="2057400" indent="-228600" eaLnBrk="0" hangingPunct="0">
                <a:defRPr sz="2300">
                  <a:solidFill>
                    <a:schemeClr val="tx1"/>
                  </a:solidFill>
                  <a:latin typeface="Arial" pitchFamily="34" charset="0"/>
                </a:defRPr>
              </a:lvl5pPr>
              <a:lvl6pPr marL="2514600" indent="-228600" eaLnBrk="0" fontAlgn="base" hangingPunct="0">
                <a:spcBef>
                  <a:spcPct val="0"/>
                </a:spcBef>
                <a:spcAft>
                  <a:spcPct val="0"/>
                </a:spcAft>
                <a:defRPr sz="2300">
                  <a:solidFill>
                    <a:schemeClr val="tx1"/>
                  </a:solidFill>
                  <a:latin typeface="Arial" pitchFamily="34" charset="0"/>
                </a:defRPr>
              </a:lvl6pPr>
              <a:lvl7pPr marL="2971800" indent="-228600" eaLnBrk="0" fontAlgn="base" hangingPunct="0">
                <a:spcBef>
                  <a:spcPct val="0"/>
                </a:spcBef>
                <a:spcAft>
                  <a:spcPct val="0"/>
                </a:spcAft>
                <a:defRPr sz="2300">
                  <a:solidFill>
                    <a:schemeClr val="tx1"/>
                  </a:solidFill>
                  <a:latin typeface="Arial" pitchFamily="34" charset="0"/>
                </a:defRPr>
              </a:lvl7pPr>
              <a:lvl8pPr marL="3429000" indent="-228600" eaLnBrk="0" fontAlgn="base" hangingPunct="0">
                <a:spcBef>
                  <a:spcPct val="0"/>
                </a:spcBef>
                <a:spcAft>
                  <a:spcPct val="0"/>
                </a:spcAft>
                <a:defRPr sz="2300">
                  <a:solidFill>
                    <a:schemeClr val="tx1"/>
                  </a:solidFill>
                  <a:latin typeface="Arial" pitchFamily="34" charset="0"/>
                </a:defRPr>
              </a:lvl8pPr>
              <a:lvl9pPr marL="3886200" indent="-228600" eaLnBrk="0" fontAlgn="base" hangingPunct="0">
                <a:spcBef>
                  <a:spcPct val="0"/>
                </a:spcBef>
                <a:spcAft>
                  <a:spcPct val="0"/>
                </a:spcAft>
                <a:defRPr sz="2300">
                  <a:solidFill>
                    <a:schemeClr val="tx1"/>
                  </a:solidFill>
                  <a:latin typeface="Arial" pitchFamily="34" charset="0"/>
                </a:defRPr>
              </a:lvl9pPr>
            </a:lstStyle>
            <a:p>
              <a:pPr algn="r" eaLnBrk="1" fontAlgn="auto" hangingPunct="1">
                <a:spcBef>
                  <a:spcPts val="0"/>
                </a:spcBef>
                <a:spcAft>
                  <a:spcPts val="1000"/>
                </a:spcAft>
                <a:defRPr/>
              </a:pPr>
              <a:r>
                <a:rPr lang="en-US" sz="1000" noProof="1" smtClean="0">
                  <a:solidFill>
                    <a:srgbClr val="FFC323"/>
                  </a:solidFill>
                  <a:latin typeface="MicrogrammaDMedExt" charset="0"/>
                  <a:cs typeface="+mn-cs"/>
                </a:rPr>
                <a:t>customizable courseware</a:t>
              </a:r>
              <a:endParaRPr lang="en-US" smtClean="0">
                <a:cs typeface="+mn-cs"/>
              </a:endParaRPr>
            </a:p>
          </p:txBody>
        </p:sp>
      </p:grpSp>
      <p:sp>
        <p:nvSpPr>
          <p:cNvPr id="7" name="Text Placeholder 6"/>
          <p:cNvSpPr>
            <a:spLocks noGrp="1"/>
          </p:cNvSpPr>
          <p:nvPr>
            <p:ph type="body" sz="quarter" idx="10"/>
          </p:nvPr>
        </p:nvSpPr>
        <p:spPr>
          <a:xfrm>
            <a:off x="1828800" y="1828800"/>
            <a:ext cx="5257800" cy="609600"/>
          </a:xfrm>
        </p:spPr>
        <p:txBody>
          <a:bodyPr>
            <a:normAutofit/>
          </a:bodyPr>
          <a:lstStyle>
            <a:lvl1pPr marL="0" indent="0">
              <a:buNone/>
              <a:defRPr lang="en-US" sz="3600" kern="1200" dirty="0">
                <a:solidFill>
                  <a:schemeClr val="tx1">
                    <a:lumMod val="65000"/>
                    <a:lumOff val="35000"/>
                  </a:schemeClr>
                </a:solidFill>
                <a:latin typeface="Arial" pitchFamily="34" charset="0"/>
                <a:ea typeface="+mn-ea"/>
                <a:cs typeface="+mn-cs"/>
              </a:defRPr>
            </a:lvl1pPr>
          </a:lstStyle>
          <a:p>
            <a:pPr lvl="0"/>
            <a:r>
              <a:rPr lang="en-US" smtClean="0"/>
              <a:t>Click to edit Master text styles</a:t>
            </a:r>
          </a:p>
        </p:txBody>
      </p:sp>
      <p:sp>
        <p:nvSpPr>
          <p:cNvPr id="8" name="Text Placeholder 6"/>
          <p:cNvSpPr>
            <a:spLocks noGrp="1"/>
          </p:cNvSpPr>
          <p:nvPr>
            <p:ph type="body" sz="quarter" idx="11"/>
          </p:nvPr>
        </p:nvSpPr>
        <p:spPr>
          <a:xfrm>
            <a:off x="1825625" y="2438400"/>
            <a:ext cx="5257800" cy="533400"/>
          </a:xfrm>
        </p:spPr>
        <p:txBody>
          <a:bodyPr>
            <a:normAutofit/>
          </a:bodyPr>
          <a:lstStyle>
            <a:lvl1pPr marL="0" indent="0">
              <a:buNone/>
              <a:defRPr lang="en-US" sz="2600" kern="1200" dirty="0">
                <a:solidFill>
                  <a:schemeClr val="tx1">
                    <a:lumMod val="65000"/>
                    <a:lumOff val="35000"/>
                  </a:schemeClr>
                </a:solidFill>
                <a:latin typeface="Arial" pitchFamily="34" charset="0"/>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2003836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Title 1"/>
          <p:cNvSpPr txBox="1">
            <a:spLocks/>
          </p:cNvSpPr>
          <p:nvPr userDrawn="1"/>
        </p:nvSpPr>
        <p:spPr>
          <a:xfrm>
            <a:off x="442913" y="5562600"/>
            <a:ext cx="8229600" cy="685800"/>
          </a:xfrm>
          <a:prstGeom prst="rect">
            <a:avLst/>
          </a:prstGeom>
        </p:spPr>
        <p:txBody>
          <a:bodyPr anchor="ctr">
            <a:normAutofit/>
          </a:bodyPr>
          <a:lstStyle>
            <a:lvl1pPr algn="ctr" defTabSz="914400" rtl="0" eaLnBrk="1" latinLnBrk="0" hangingPunct="1">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fontAlgn="auto">
              <a:spcAft>
                <a:spcPts val="0"/>
              </a:spcAft>
              <a:defRPr/>
            </a:pPr>
            <a:endParaRPr lang="en-US" sz="2800" i="1" dirty="0"/>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Tree>
    <p:extLst>
      <p:ext uri="{BB962C8B-B14F-4D97-AF65-F5344CB8AC3E}">
        <p14:creationId xmlns:p14="http://schemas.microsoft.com/office/powerpoint/2010/main" val="531326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ternate Session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1907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30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1907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30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dirty="0"/>
          </a:p>
        </p:txBody>
      </p:sp>
      <p:sp>
        <p:nvSpPr>
          <p:cNvPr id="11" name="Text Placeholder 10"/>
          <p:cNvSpPr>
            <a:spLocks noGrp="1"/>
          </p:cNvSpPr>
          <p:nvPr>
            <p:ph type="body" sz="quarter" idx="10"/>
          </p:nvPr>
        </p:nvSpPr>
        <p:spPr>
          <a:xfrm>
            <a:off x="442913" y="1600200"/>
            <a:ext cx="8229600" cy="609600"/>
          </a:xfrm>
        </p:spPr>
        <p:txBody>
          <a:bodyPr>
            <a:normAutofit/>
          </a:bodyPr>
          <a:lstStyle>
            <a:lvl1pPr marL="0" indent="0">
              <a:buNone/>
              <a:defRPr lang="en-US" sz="2800" i="1" dirty="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99771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2D63535-A3C5-4679-9597-06D773C3AC37}" type="datetimeFigureOut">
              <a:rPr lang="en-US" smtClean="0"/>
              <a:pPr>
                <a:defRPr/>
              </a:pPr>
              <a:t>3/25/2017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0171F73-F311-4915-A27C-DC4E173F1605}" type="slidenum">
              <a:rPr lang="en-US" altLang="en-US" smtClean="0"/>
              <a:pPr/>
              <a:t>‹#›</a:t>
            </a:fld>
            <a:endParaRPr lang="en-US" altLang="en-US"/>
          </a:p>
        </p:txBody>
      </p:sp>
    </p:spTree>
    <p:extLst>
      <p:ext uri="{BB962C8B-B14F-4D97-AF65-F5344CB8AC3E}">
        <p14:creationId xmlns:p14="http://schemas.microsoft.com/office/powerpoint/2010/main" val="1006457181"/>
      </p:ext>
    </p:extLst>
  </p:cSld>
  <p:clrMapOvr>
    <a:masterClrMapping/>
  </p:clrMapOvr>
  <p:transition spd="slow">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E582D757-B0D9-4C5C-B344-7ECBEF8CF52B}" type="datetimeFigureOut">
              <a:rPr lang="en-US" smtClean="0"/>
              <a:pPr>
                <a:defRPr/>
              </a:pPr>
              <a:t>3/25/2017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53D32F3-A2CC-4E40-837D-CC38E5D49B71}" type="slidenum">
              <a:rPr lang="en-US" altLang="en-US" smtClean="0"/>
              <a:pPr/>
              <a:t>‹#›</a:t>
            </a:fld>
            <a:endParaRPr lang="en-US" altLang="en-US"/>
          </a:p>
        </p:txBody>
      </p:sp>
    </p:spTree>
    <p:extLst>
      <p:ext uri="{BB962C8B-B14F-4D97-AF65-F5344CB8AC3E}">
        <p14:creationId xmlns:p14="http://schemas.microsoft.com/office/powerpoint/2010/main" val="3201354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0D101E98-EE98-4155-8840-D599064DC05E}" type="datetimeFigureOut">
              <a:rPr lang="en-US" smtClean="0"/>
              <a:pPr>
                <a:defRPr/>
              </a:pPr>
              <a:t>3/25/2017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75E4BA3-8D83-40AE-913C-E500D808059F}" type="slidenum">
              <a:rPr lang="en-US" altLang="en-US" smtClean="0"/>
              <a:pPr/>
              <a:t>‹#›</a:t>
            </a:fld>
            <a:endParaRPr lang="en-US" altLang="en-US"/>
          </a:p>
        </p:txBody>
      </p:sp>
    </p:spTree>
    <p:extLst>
      <p:ext uri="{BB962C8B-B14F-4D97-AF65-F5344CB8AC3E}">
        <p14:creationId xmlns:p14="http://schemas.microsoft.com/office/powerpoint/2010/main" val="2274486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7785FC07-AD62-49BA-9C16-70CC17BEFC7E}" type="datetimeFigureOut">
              <a:rPr lang="en-US" smtClean="0"/>
              <a:pPr>
                <a:defRPr/>
              </a:pPr>
              <a:t>3/25/2017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0D8259A8-ACBC-402B-8D6A-441639FDA252}" type="slidenum">
              <a:rPr lang="en-US" altLang="en-US" smtClean="0"/>
              <a:pPr/>
              <a:t>‹#›</a:t>
            </a:fld>
            <a:endParaRPr lang="en-US" altLang="en-US"/>
          </a:p>
        </p:txBody>
      </p:sp>
    </p:spTree>
    <p:extLst>
      <p:ext uri="{BB962C8B-B14F-4D97-AF65-F5344CB8AC3E}">
        <p14:creationId xmlns:p14="http://schemas.microsoft.com/office/powerpoint/2010/main" val="2357124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CDA155D1-D542-4B77-BE58-36A67CDDB0E1}" type="datetimeFigureOut">
              <a:rPr lang="en-US" smtClean="0"/>
              <a:pPr>
                <a:defRPr/>
              </a:pPr>
              <a:t>3/25/2017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97B73862-A37D-4AFA-BDB1-614B9075E630}" type="slidenum">
              <a:rPr lang="en-US" altLang="en-US" smtClean="0"/>
              <a:pPr/>
              <a:t>‹#›</a:t>
            </a:fld>
            <a:endParaRPr lang="en-US" altLang="en-US"/>
          </a:p>
        </p:txBody>
      </p:sp>
    </p:spTree>
    <p:extLst>
      <p:ext uri="{BB962C8B-B14F-4D97-AF65-F5344CB8AC3E}">
        <p14:creationId xmlns:p14="http://schemas.microsoft.com/office/powerpoint/2010/main" val="1483902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E3EC3ED-7435-49F9-84C8-03CCA2F8DEDB}" type="datetime4">
              <a:rPr lang="en-US" smtClean="0"/>
              <a:pPr>
                <a:defRPr/>
              </a:pPr>
              <a:t>March 25, 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C34D103B-9A0A-4A25-97A7-393DE72F50DC}" type="slidenum">
              <a:rPr lang="en-US" altLang="en-US" smtClean="0"/>
              <a:pPr/>
              <a:t>‹#›</a:t>
            </a:fld>
            <a:endParaRPr lang="en-US" altLang="en-US"/>
          </a:p>
        </p:txBody>
      </p:sp>
    </p:spTree>
    <p:extLst>
      <p:ext uri="{BB962C8B-B14F-4D97-AF65-F5344CB8AC3E}">
        <p14:creationId xmlns:p14="http://schemas.microsoft.com/office/powerpoint/2010/main" val="2323445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3D39045-AD03-4265-9DB6-7F24C121BBB3}" type="datetimeFigureOut">
              <a:rPr lang="en-US" smtClean="0"/>
              <a:pPr>
                <a:defRPr/>
              </a:pPr>
              <a:t>3/25/2017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8248619-82FE-4CDD-8538-2CD3212B717A}" type="slidenum">
              <a:rPr lang="en-US" altLang="en-US" smtClean="0"/>
              <a:pPr/>
              <a:t>‹#›</a:t>
            </a:fld>
            <a:endParaRPr lang="en-US" altLang="en-US"/>
          </a:p>
        </p:txBody>
      </p:sp>
    </p:spTree>
    <p:extLst>
      <p:ext uri="{BB962C8B-B14F-4D97-AF65-F5344CB8AC3E}">
        <p14:creationId xmlns:p14="http://schemas.microsoft.com/office/powerpoint/2010/main" val="1918131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729E176-A685-4958-8188-7EFE3C5DC773}" type="datetimeFigureOut">
              <a:rPr lang="en-US" smtClean="0"/>
              <a:pPr>
                <a:defRPr/>
              </a:pPr>
              <a:t>3/25/2017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C113A1C-90C9-4DEE-A4F2-56FB6988A77D}" type="slidenum">
              <a:rPr lang="en-US" altLang="en-US" smtClean="0"/>
              <a:pPr/>
              <a:t>‹#›</a:t>
            </a:fld>
            <a:endParaRPr lang="en-US" altLang="en-US"/>
          </a:p>
        </p:txBody>
      </p:sp>
    </p:spTree>
    <p:extLst>
      <p:ext uri="{BB962C8B-B14F-4D97-AF65-F5344CB8AC3E}">
        <p14:creationId xmlns:p14="http://schemas.microsoft.com/office/powerpoint/2010/main" val="192484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03E0724C-DB27-481C-ACF5-0BD2F9EC915B}" type="datetimeFigureOut">
              <a:rPr lang="en-US" smtClean="0"/>
              <a:pPr>
                <a:defRPr/>
              </a:pPr>
              <a:t>3/25/2017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B01ACD2-1120-461C-80A1-AD7DA2DFFC7E}" type="slidenum">
              <a:rPr lang="en-US" altLang="en-US" smtClean="0"/>
              <a:pPr/>
              <a:t>‹#›</a:t>
            </a:fld>
            <a:endParaRPr lang="en-US" altLang="en-US"/>
          </a:p>
        </p:txBody>
      </p:sp>
    </p:spTree>
    <p:extLst>
      <p:ext uri="{BB962C8B-B14F-4D97-AF65-F5344CB8AC3E}">
        <p14:creationId xmlns:p14="http://schemas.microsoft.com/office/powerpoint/2010/main" val="319495949"/>
      </p:ext>
    </p:extLst>
  </p:cSld>
  <p:clrMap bg1="lt1" tx1="dk1" bg2="lt2" tx2="dk2" accent1="accent1" accent2="accent2" accent3="accent3" accent4="accent4" accent5="accent5" accent6="accent6" hlink="hlink" folHlink="folHlink"/>
  <p:sldLayoutIdLst>
    <p:sldLayoutId id="2147484422" r:id="rId1"/>
    <p:sldLayoutId id="2147484423" r:id="rId2"/>
    <p:sldLayoutId id="2147484424" r:id="rId3"/>
    <p:sldLayoutId id="2147484425" r:id="rId4"/>
    <p:sldLayoutId id="2147484426" r:id="rId5"/>
    <p:sldLayoutId id="2147484427" r:id="rId6"/>
    <p:sldLayoutId id="2147484428" r:id="rId7"/>
    <p:sldLayoutId id="2147484429" r:id="rId8"/>
    <p:sldLayoutId id="2147484430" r:id="rId9"/>
    <p:sldLayoutId id="2147484431" r:id="rId10"/>
    <p:sldLayoutId id="2147484432" r:id="rId11"/>
    <p:sldLayoutId id="2147484433" r:id="rId12"/>
    <p:sldLayoutId id="2147484434" r:id="rId13"/>
    <p:sldLayoutId id="2147484418" r:id="rId14"/>
    <p:sldLayoutId id="2147484419" r:id="rId15"/>
    <p:sldLayoutId id="2147484420"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ebmail.edc.org/owa/redir.aspx?C=PNCdeC3lN0qucRNHeDCTum6tb4ww79FIxtjv16wi1-AN_aP9kXsgDmrYs6eX5H4wQgRGEpNuzAk.&amp;URL=http://creativecommons.org/licenses/by/3.0" TargetMode="Externa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hyperlink" Target="http://www.youtube.com/watch?feature=player_embedded&amp;v=NUslk3jiooU"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smtClean="0"/>
              <a:t>Goal Setting</a:t>
            </a:r>
            <a:endParaRPr/>
          </a:p>
        </p:txBody>
      </p:sp>
      <p:sp>
        <p:nvSpPr>
          <p:cNvPr id="4" name="Text Placeholder 3"/>
          <p:cNvSpPr>
            <a:spLocks noGrp="1"/>
          </p:cNvSpPr>
          <p:nvPr>
            <p:ph type="body" idx="1"/>
          </p:nvPr>
        </p:nvSpPr>
        <p:spPr/>
        <p:txBody>
          <a:bodyPr rtlCol="0"/>
          <a:lstStyle/>
          <a:p>
            <a:pPr eaLnBrk="1" fontAlgn="auto" hangingPunct="1">
              <a:spcAft>
                <a:spcPts val="0"/>
              </a:spcAft>
              <a:defRPr/>
            </a:pPr>
            <a:endParaRPr lang="en-US"/>
          </a:p>
        </p:txBody>
      </p:sp>
      <p:sp>
        <p:nvSpPr>
          <p:cNvPr id="14340" name="Rectangle 4"/>
          <p:cNvSpPr>
            <a:spLocks noChangeArrowheads="1"/>
          </p:cNvSpPr>
          <p:nvPr/>
        </p:nvSpPr>
        <p:spPr bwMode="auto">
          <a:xfrm>
            <a:off x="304800" y="5565775"/>
            <a:ext cx="86550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eaLnBrk="0" hangingPunct="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eaLnBrk="0" hangingPunct="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eaLnBrk="0" hangingPunct="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eaLnBrk="0" hangingPunct="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a:spcBef>
                <a:spcPct val="0"/>
              </a:spcBef>
              <a:buClrTx/>
              <a:buFontTx/>
              <a:buNone/>
            </a:pPr>
            <a:r>
              <a:rPr lang="en-US" altLang="en-US" sz="1000">
                <a:solidFill>
                  <a:schemeClr val="tx1"/>
                </a:solidFill>
                <a:latin typeface="Calibri" panose="020F0502020204030204" pitchFamily="34" charset="0"/>
              </a:rPr>
              <a:t>This project is sponsored by a $15.9 million grant from the U.S. Department of Labor, Employment and Training Administration.</a:t>
            </a:r>
          </a:p>
          <a:p>
            <a:pPr>
              <a:spcBef>
                <a:spcPct val="0"/>
              </a:spcBef>
              <a:buClrTx/>
              <a:buFontTx/>
              <a:buNone/>
            </a:pPr>
            <a:r>
              <a:rPr lang="en-US" altLang="en-US" sz="1000">
                <a:solidFill>
                  <a:schemeClr val="tx1"/>
                </a:solidFill>
                <a:latin typeface="Calibri" panose="020F0502020204030204" pitchFamily="34" charset="0"/>
              </a:rPr>
              <a:t>The AMMQC program is an Equal Opportunity program. Adaptive equipment is available upon request for individuals with disabilities. This workforce product was funded by a grant awarded by the U.S. Department of Labor’s Employment and Training Administration. The product was created by the grantee and does not necessarily reflect the official position of the U.S. Department of Labor. The U.S. Department of Labor makes no guarantees, warranties, or assurances of any kind, express or implied, with respect to such information, including any information on linked sites and including, but not limited to, accuracy of the information or its completeness, timeliness, usefulness, adequacy, continued availability, or ownership.</a:t>
            </a:r>
          </a:p>
          <a:p>
            <a:pPr>
              <a:spcBef>
                <a:spcPct val="0"/>
              </a:spcBef>
              <a:buClrTx/>
              <a:buFont typeface="Arial" panose="020B0604020202020204" pitchFamily="34" charset="0"/>
              <a:buNone/>
            </a:pPr>
            <a:r>
              <a:rPr lang="en-US" altLang="en-US" sz="1000">
                <a:solidFill>
                  <a:schemeClr val="tx1"/>
                </a:solidFill>
                <a:latin typeface="Calibri" panose="020F0502020204030204" pitchFamily="34" charset="0"/>
              </a:rPr>
              <a:t> </a:t>
            </a:r>
            <a:r>
              <a:rPr lang="en-US" altLang="en-US" sz="1000">
                <a:solidFill>
                  <a:schemeClr val="tx1"/>
                </a:solidFill>
                <a:latin typeface="Calibri" panose="020F0502020204030204" pitchFamily="34" charset="0"/>
                <a:cs typeface="Times New Roman" panose="02020603050405020304" pitchFamily="18" charset="0"/>
              </a:rPr>
              <a:t>This work is licensed under a Creative Commons Attribution 3.0 Unported License [</a:t>
            </a:r>
            <a:r>
              <a:rPr lang="en-US" altLang="en-US" sz="1000" u="sng">
                <a:solidFill>
                  <a:schemeClr val="tx1"/>
                </a:solidFill>
                <a:latin typeface="Calibri" panose="020F0502020204030204" pitchFamily="34" charset="0"/>
                <a:cs typeface="Times New Roman" panose="02020603050405020304" pitchFamily="18" charset="0"/>
                <a:hlinkClick r:id="rId2"/>
              </a:rPr>
              <a:t>http://creativecommons.org/licenses/by/3.0</a:t>
            </a:r>
            <a:r>
              <a:rPr lang="en-US" altLang="en-US" sz="1000">
                <a:solidFill>
                  <a:schemeClr val="tx1"/>
                </a:solidFill>
                <a:latin typeface="Calibri" panose="020F0502020204030204" pitchFamily="34" charset="0"/>
                <a:cs typeface="Times New Roman" panose="02020603050405020304" pitchFamily="18" charset="0"/>
              </a:rPr>
              <a:t>]</a:t>
            </a:r>
          </a:p>
          <a:p>
            <a:pPr>
              <a:spcBef>
                <a:spcPct val="0"/>
              </a:spcBef>
              <a:buClrTx/>
              <a:buFontTx/>
              <a:buNone/>
            </a:pPr>
            <a:endParaRPr lang="en-US" altLang="en-US" sz="1000">
              <a:solidFill>
                <a:schemeClr val="tx1"/>
              </a:solidFill>
              <a:latin typeface="Calibri" panose="020F0502020204030204" pitchFamily="34" charset="0"/>
            </a:endParaRPr>
          </a:p>
        </p:txBody>
      </p:sp>
      <p:pic>
        <p:nvPicPr>
          <p:cNvPr id="14341" name="Picture 7" descr="AMMQC icon" title="AMMQC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501650"/>
            <a:ext cx="3038475"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AutoShape 7" descr="https://outlook.office365.com/owa/service.svc/s/GetFileAttachment?id=AAMkAGUwNjA5YjU3LTU2MzMtNDU4Yi1hMjUwLTJhNDM4MmZkMGFkYQBGAAAAAACs5eRjbmjQTog3GE04H%2FuWBwDC3PWwMV%2FJTIPZJmD9fY8hAAAArNV9AAARwtfdYzFPQJflGe2cb%2FsEAADnw3S2AAABEgAQAEb3PYR5jahNlnFvLyJ7gW8%3D&amp;X-OWA-CANARY=R7nuXaJ_BkaKGI845bT9MkhOz1_MINIIC7lMfysL3j2GJUHHsul7BZMl7OahtnhS-NjVJF0FaXM."/>
          <p:cNvSpPr>
            <a:spLocks noChangeAspect="1" noChangeArrowheads="1"/>
          </p:cNvSpPr>
          <p:nvPr/>
        </p:nvSpPr>
        <p:spPr bwMode="auto">
          <a:xfrm>
            <a:off x="144463" y="-433388"/>
            <a:ext cx="3448050"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eaLnBrk="0" hangingPunct="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eaLnBrk="0" hangingPunct="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eaLnBrk="0" hangingPunct="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eaLnBrk="0" hangingPunct="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endParaRPr lang="en-US" altLang="en-US" sz="1800">
              <a:solidFill>
                <a:schemeClr val="tx1"/>
              </a:solidFill>
              <a:latin typeface="Calibri" panose="020F0502020204030204" pitchFamily="34" charset="0"/>
            </a:endParaRPr>
          </a:p>
        </p:txBody>
      </p:sp>
      <p:pic>
        <p:nvPicPr>
          <p:cNvPr id="14343" name="Picture 8" descr="MWCC icon" title="MWCC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81013"/>
            <a:ext cx="3962400" cy="105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SMART Example</a:t>
            </a:r>
            <a:endParaRPr lang="en-US" dirty="0"/>
          </a:p>
        </p:txBody>
      </p:sp>
      <p:sp>
        <p:nvSpPr>
          <p:cNvPr id="23555" name="Content Placeholder 2"/>
          <p:cNvSpPr>
            <a:spLocks noGrp="1"/>
          </p:cNvSpPr>
          <p:nvPr>
            <p:ph idx="1"/>
          </p:nvPr>
        </p:nvSpPr>
        <p:spPr>
          <a:xfrm>
            <a:off x="457200" y="1905000"/>
            <a:ext cx="8229600" cy="3810000"/>
          </a:xfrm>
        </p:spPr>
        <p:txBody>
          <a:bodyPr/>
          <a:lstStyle/>
          <a:p>
            <a:pPr marL="114300" indent="0">
              <a:buFont typeface="Arial" panose="020B0604020202020204" pitchFamily="34" charset="0"/>
              <a:buNone/>
            </a:pPr>
            <a:r>
              <a:rPr lang="en-US" altLang="en-US" smtClean="0"/>
              <a:t>	Jed would like to lose weight.  His doctor told him that he is 30 pounds overweight and that losing weight would help to increase his energy level and decrease his asthma.  He is willing to make changes, but hates to run on a treadmill.</a:t>
            </a:r>
          </a:p>
          <a:p>
            <a:pPr marL="114300" indent="0">
              <a:buFont typeface="Arial" panose="020B0604020202020204" pitchFamily="34" charset="0"/>
              <a:buNone/>
            </a:pPr>
            <a:endParaRPr lang="en-US" altLang="en-US" smtClean="0"/>
          </a:p>
          <a:p>
            <a:pPr marL="114300" indent="0">
              <a:buFont typeface="Arial" panose="020B0604020202020204" pitchFamily="34" charset="0"/>
              <a:buNone/>
            </a:pPr>
            <a:endParaRPr lang="en-US" altLang="en-US" smtClean="0"/>
          </a:p>
          <a:p>
            <a:pPr marL="114300" indent="0">
              <a:buFont typeface="Arial" panose="020B0604020202020204" pitchFamily="34" charset="0"/>
              <a:buNone/>
            </a:pPr>
            <a:r>
              <a:rPr lang="en-US" altLang="en-US" smtClean="0"/>
              <a:t>	How would Jed create a SMART goal?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SMART Example #2</a:t>
            </a:r>
            <a:endParaRPr lang="en-US" dirty="0"/>
          </a:p>
        </p:txBody>
      </p:sp>
      <p:sp>
        <p:nvSpPr>
          <p:cNvPr id="24579" name="Content Placeholder 2"/>
          <p:cNvSpPr>
            <a:spLocks noGrp="1"/>
          </p:cNvSpPr>
          <p:nvPr>
            <p:ph idx="1"/>
          </p:nvPr>
        </p:nvSpPr>
        <p:spPr>
          <a:xfrm>
            <a:off x="457200" y="2362200"/>
            <a:ext cx="8229600" cy="3886200"/>
          </a:xfrm>
        </p:spPr>
        <p:txBody>
          <a:bodyPr/>
          <a:lstStyle/>
          <a:p>
            <a:pPr marL="114300" indent="0">
              <a:buFont typeface="Arial" panose="020B0604020202020204" pitchFamily="34" charset="0"/>
              <a:buNone/>
            </a:pPr>
            <a:r>
              <a:rPr lang="en-US" altLang="en-US" smtClean="0"/>
              <a:t>	Martha wants to work in manufacturing.  She has had a job for 5 years as a retail assistant at a sporting goods store, but is ready for a change.  She likes to work with her hands and is a quick learner.</a:t>
            </a:r>
          </a:p>
          <a:p>
            <a:pPr marL="114300" indent="0">
              <a:buFont typeface="Arial" panose="020B0604020202020204" pitchFamily="34" charset="0"/>
              <a:buNone/>
            </a:pPr>
            <a:endParaRPr lang="en-US" altLang="en-US" smtClean="0"/>
          </a:p>
          <a:p>
            <a:pPr marL="114300" indent="0">
              <a:buFont typeface="Arial" panose="020B0604020202020204" pitchFamily="34" charset="0"/>
              <a:buNone/>
            </a:pPr>
            <a:r>
              <a:rPr lang="en-US" altLang="en-US" smtClean="0"/>
              <a:t>	How would Martha create a SMART goal?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Creating your own goal</a:t>
            </a:r>
            <a:endParaRPr lang="en-US" dirty="0"/>
          </a:p>
        </p:txBody>
      </p:sp>
      <p:sp>
        <p:nvSpPr>
          <p:cNvPr id="25603" name="Content Placeholder 2"/>
          <p:cNvSpPr>
            <a:spLocks noGrp="1"/>
          </p:cNvSpPr>
          <p:nvPr>
            <p:ph idx="1"/>
          </p:nvPr>
        </p:nvSpPr>
        <p:spPr>
          <a:xfrm>
            <a:off x="457200" y="2133600"/>
            <a:ext cx="8229600" cy="3581400"/>
          </a:xfrm>
        </p:spPr>
        <p:txBody>
          <a:bodyPr/>
          <a:lstStyle/>
          <a:p>
            <a:r>
              <a:rPr lang="en-US" altLang="en-US" sz="3200" b="1" smtClean="0"/>
              <a:t>Specific</a:t>
            </a:r>
          </a:p>
          <a:p>
            <a:r>
              <a:rPr lang="en-US" altLang="en-US" sz="3200" b="1" smtClean="0"/>
              <a:t>Measureable</a:t>
            </a:r>
          </a:p>
          <a:p>
            <a:r>
              <a:rPr lang="en-US" altLang="en-US" sz="3200" b="1" smtClean="0"/>
              <a:t>Attainable</a:t>
            </a:r>
            <a:endParaRPr lang="en-US" altLang="en-US" sz="3200" smtClean="0"/>
          </a:p>
          <a:p>
            <a:r>
              <a:rPr lang="en-US" altLang="en-US" sz="3200" b="1" smtClean="0"/>
              <a:t>Relevant</a:t>
            </a:r>
          </a:p>
          <a:p>
            <a:r>
              <a:rPr lang="en-US" altLang="en-US" sz="3200" b="1" smtClean="0"/>
              <a:t>Timely</a:t>
            </a:r>
            <a:endParaRPr lang="en-US" altLang="en-US" sz="32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Implementing </a:t>
            </a:r>
            <a:r>
              <a:rPr lang="en-US" dirty="0" smtClean="0"/>
              <a:t>Goals</a:t>
            </a:r>
            <a:endParaRPr lang="en-US" dirty="0"/>
          </a:p>
        </p:txBody>
      </p:sp>
      <p:sp>
        <p:nvSpPr>
          <p:cNvPr id="26627" name="Content Placeholder 8"/>
          <p:cNvSpPr>
            <a:spLocks noGrp="1"/>
          </p:cNvSpPr>
          <p:nvPr>
            <p:ph idx="1"/>
          </p:nvPr>
        </p:nvSpPr>
        <p:spPr>
          <a:xfrm>
            <a:off x="457200" y="1828800"/>
            <a:ext cx="8229600" cy="4724400"/>
          </a:xfrm>
        </p:spPr>
        <p:txBody>
          <a:bodyPr/>
          <a:lstStyle/>
          <a:p>
            <a:pPr eaLnBrk="1" hangingPunct="1"/>
            <a:r>
              <a:rPr lang="en-US" altLang="en-US" sz="2800" smtClean="0"/>
              <a:t>Attitude and beliefs.</a:t>
            </a:r>
          </a:p>
          <a:p>
            <a:pPr eaLnBrk="1" hangingPunct="1"/>
            <a:r>
              <a:rPr lang="en-US" altLang="en-US" sz="2800" smtClean="0"/>
              <a:t>Start small.</a:t>
            </a:r>
          </a:p>
          <a:p>
            <a:pPr eaLnBrk="1" hangingPunct="1"/>
            <a:r>
              <a:rPr lang="en-US" altLang="en-US" sz="2800" smtClean="0"/>
              <a:t>Daily habits. </a:t>
            </a:r>
          </a:p>
          <a:p>
            <a:pPr eaLnBrk="1" hangingPunct="1"/>
            <a:r>
              <a:rPr lang="en-US" altLang="en-US" sz="2800" smtClean="0"/>
              <a:t>New routines and systems.</a:t>
            </a:r>
          </a:p>
          <a:p>
            <a:pPr eaLnBrk="1" hangingPunct="1"/>
            <a:r>
              <a:rPr lang="en-US" altLang="en-US" sz="2800" smtClean="0"/>
              <a:t>Build upon successes.</a:t>
            </a:r>
          </a:p>
          <a:p>
            <a:pPr eaLnBrk="1" hangingPunct="1"/>
            <a:r>
              <a:rPr lang="en-US" altLang="en-US" sz="2800" smtClean="0"/>
              <a:t>Visualize. </a:t>
            </a:r>
          </a:p>
          <a:p>
            <a:pPr eaLnBrk="1" hangingPunct="1"/>
            <a:r>
              <a:rPr lang="en-US" altLang="en-US" sz="2800" smtClean="0"/>
              <a:t>Focus on the feeling and benefits. </a:t>
            </a:r>
          </a:p>
          <a:p>
            <a:pPr eaLnBrk="1" hangingPunct="1"/>
            <a:endParaRPr lang="en-US" alt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Dealing </a:t>
            </a:r>
            <a:r>
              <a:rPr lang="en-US" dirty="0"/>
              <a:t>with Setbacks </a:t>
            </a:r>
          </a:p>
        </p:txBody>
      </p:sp>
      <p:sp>
        <p:nvSpPr>
          <p:cNvPr id="27651" name="Content Placeholder 2"/>
          <p:cNvSpPr>
            <a:spLocks noGrp="1"/>
          </p:cNvSpPr>
          <p:nvPr>
            <p:ph idx="1"/>
          </p:nvPr>
        </p:nvSpPr>
        <p:spPr>
          <a:xfrm>
            <a:off x="457200" y="2438400"/>
            <a:ext cx="8229600" cy="3886200"/>
          </a:xfrm>
        </p:spPr>
        <p:txBody>
          <a:bodyPr/>
          <a:lstStyle/>
          <a:p>
            <a:pPr eaLnBrk="1" hangingPunct="1"/>
            <a:r>
              <a:rPr lang="en-US" altLang="en-US" smtClean="0"/>
              <a:t>Everyone has setbacks. </a:t>
            </a:r>
          </a:p>
          <a:p>
            <a:pPr eaLnBrk="1" hangingPunct="1"/>
            <a:r>
              <a:rPr lang="en-US" altLang="en-US" smtClean="0"/>
              <a:t>Don’t allow them to permanently derail success. </a:t>
            </a:r>
          </a:p>
          <a:p>
            <a:pPr eaLnBrk="1" hangingPunct="1"/>
            <a:r>
              <a:rPr lang="en-US" altLang="en-US" smtClean="0"/>
              <a:t>Failure is a prelude to success.</a:t>
            </a:r>
          </a:p>
          <a:p>
            <a:pPr eaLnBrk="1" hangingPunct="1"/>
            <a:r>
              <a:rPr lang="en-US" altLang="en-US" smtClean="0"/>
              <a:t>Evaluate your actions and adjust as needed.</a:t>
            </a:r>
          </a:p>
          <a:p>
            <a:pPr eaLnBrk="1" hangingPunct="1"/>
            <a:endParaRPr lang="en-US" altLang="en-US" smtClean="0"/>
          </a:p>
        </p:txBody>
      </p:sp>
      <p:sp>
        <p:nvSpPr>
          <p:cNvPr id="27652" name="Text Placeholder 3"/>
          <p:cNvSpPr>
            <a:spLocks noGrp="1"/>
          </p:cNvSpPr>
          <p:nvPr>
            <p:ph type="body" sz="quarter" idx="10"/>
          </p:nvPr>
        </p:nvSpPr>
        <p:spPr/>
        <p:txBody>
          <a:bodyPr/>
          <a:lstStyle/>
          <a:p>
            <a:pPr eaLnBrk="1" hangingPunct="1"/>
            <a:r>
              <a:rPr altLang="en-US" dirty="0" smtClean="0">
                <a:solidFill>
                  <a:schemeClr val="tx1"/>
                </a:solidFill>
              </a:rPr>
              <a:t>Coping Strategies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Rewarding </a:t>
            </a:r>
            <a:r>
              <a:rPr lang="en-US" dirty="0" smtClean="0"/>
              <a:t>Accomplishments</a:t>
            </a:r>
            <a:endParaRPr lang="en-US" dirty="0"/>
          </a:p>
        </p:txBody>
      </p:sp>
      <p:sp>
        <p:nvSpPr>
          <p:cNvPr id="28675" name="Content Placeholder 2"/>
          <p:cNvSpPr>
            <a:spLocks noGrp="1"/>
          </p:cNvSpPr>
          <p:nvPr>
            <p:ph idx="1"/>
          </p:nvPr>
        </p:nvSpPr>
        <p:spPr>
          <a:xfrm>
            <a:off x="457200" y="1905000"/>
            <a:ext cx="8229600" cy="4038600"/>
          </a:xfrm>
        </p:spPr>
        <p:txBody>
          <a:bodyPr/>
          <a:lstStyle/>
          <a:p>
            <a:r>
              <a:rPr lang="en-US" altLang="en-US" smtClean="0"/>
              <a:t>Motivate yourself and positively promote your goal. </a:t>
            </a:r>
          </a:p>
          <a:p>
            <a:r>
              <a:rPr lang="en-US" altLang="en-US" smtClean="0"/>
              <a:t>Pick a reward ahead of time.</a:t>
            </a:r>
          </a:p>
          <a:p>
            <a:r>
              <a:rPr lang="en-US" altLang="en-US" smtClean="0"/>
              <a:t>Immediately reward yourself.</a:t>
            </a:r>
          </a:p>
          <a:p>
            <a:r>
              <a:rPr lang="en-US" altLang="en-US" smtClean="0"/>
              <a:t>Small rewards. </a:t>
            </a:r>
          </a:p>
          <a:p>
            <a:r>
              <a:rPr lang="en-US" altLang="en-US" smtClean="0"/>
              <a:t>Don’t use a reward that goes against your goal/values.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Thinking about Goals</a:t>
            </a:r>
            <a:endParaRPr lang="en-US" dirty="0"/>
          </a:p>
        </p:txBody>
      </p:sp>
      <p:sp>
        <p:nvSpPr>
          <p:cNvPr id="15363" name="Content Placeholder 2"/>
          <p:cNvSpPr>
            <a:spLocks noGrp="1"/>
          </p:cNvSpPr>
          <p:nvPr>
            <p:ph idx="1"/>
          </p:nvPr>
        </p:nvSpPr>
        <p:spPr>
          <a:xfrm>
            <a:off x="457200" y="1752600"/>
            <a:ext cx="8229600" cy="4419600"/>
          </a:xfrm>
        </p:spPr>
        <p:txBody>
          <a:bodyPr/>
          <a:lstStyle/>
          <a:p>
            <a:pPr eaLnBrk="1" hangingPunct="1"/>
            <a:r>
              <a:rPr lang="en-US" altLang="en-US" sz="2800" smtClean="0"/>
              <a:t>Why do/don’t you set goals for yourself? </a:t>
            </a:r>
          </a:p>
          <a:p>
            <a:pPr eaLnBrk="1" hangingPunct="1"/>
            <a:r>
              <a:rPr lang="en-US" altLang="en-US" sz="2800" smtClean="0"/>
              <a:t>What are some goals you have set for yourself?</a:t>
            </a:r>
          </a:p>
          <a:p>
            <a:pPr eaLnBrk="1" hangingPunct="1"/>
            <a:r>
              <a:rPr lang="en-US" altLang="en-US" sz="2800" smtClean="0"/>
              <a:t>How often do you review your goals? </a:t>
            </a:r>
          </a:p>
          <a:p>
            <a:pPr eaLnBrk="1" hangingPunct="1"/>
            <a:r>
              <a:rPr lang="en-US" altLang="en-US" sz="2800" smtClean="0"/>
              <a:t>How do you reward yourself for meeting your goals?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3600" dirty="0" smtClean="0"/>
              <a:t>Choosing </a:t>
            </a:r>
            <a:r>
              <a:rPr lang="en-US" sz="3600" dirty="0" smtClean="0"/>
              <a:t>Your Values</a:t>
            </a:r>
            <a:endParaRPr lang="en-US" sz="3600" dirty="0"/>
          </a:p>
        </p:txBody>
      </p:sp>
      <p:pic>
        <p:nvPicPr>
          <p:cNvPr id="16387" name="Picture 2" descr="components of your personal vision statement" title="components of your personal vision stat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3" y="2667000"/>
            <a:ext cx="837247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3200" dirty="0" smtClean="0"/>
              <a:t>Reflecting on </a:t>
            </a:r>
            <a:r>
              <a:rPr lang="en-US" sz="3200" dirty="0"/>
              <a:t>your </a:t>
            </a:r>
            <a:r>
              <a:rPr lang="en-US" sz="3200" dirty="0" smtClean="0"/>
              <a:t/>
            </a:r>
            <a:br>
              <a:rPr lang="en-US" sz="3200" dirty="0" smtClean="0"/>
            </a:br>
            <a:r>
              <a:rPr lang="en-US" sz="3200" dirty="0" smtClean="0"/>
              <a:t>personal </a:t>
            </a:r>
            <a:r>
              <a:rPr lang="en-US" sz="3200" dirty="0"/>
              <a:t>vision statement</a:t>
            </a:r>
          </a:p>
        </p:txBody>
      </p:sp>
      <p:sp>
        <p:nvSpPr>
          <p:cNvPr id="17411" name="Content Placeholder 6"/>
          <p:cNvSpPr>
            <a:spLocks noGrp="1"/>
          </p:cNvSpPr>
          <p:nvPr>
            <p:ph idx="1"/>
          </p:nvPr>
        </p:nvSpPr>
        <p:spPr>
          <a:xfrm>
            <a:off x="457200" y="1981200"/>
            <a:ext cx="8229600" cy="4572000"/>
          </a:xfrm>
        </p:spPr>
        <p:txBody>
          <a:bodyPr/>
          <a:lstStyle/>
          <a:p>
            <a:pPr eaLnBrk="1" hangingPunct="1"/>
            <a:r>
              <a:rPr lang="en-US" altLang="en-US" sz="2600" smtClean="0"/>
              <a:t>How do you live your life according to your core values?</a:t>
            </a:r>
          </a:p>
          <a:p>
            <a:pPr eaLnBrk="1" hangingPunct="1"/>
            <a:r>
              <a:rPr lang="en-US" altLang="en-US" sz="2600" smtClean="0"/>
              <a:t>How are your goals based on your values?</a:t>
            </a:r>
          </a:p>
          <a:p>
            <a:pPr eaLnBrk="1" hangingPunct="1"/>
            <a:r>
              <a:rPr lang="en-US" altLang="en-US" sz="2600" smtClean="0"/>
              <a:t>How do your friends and co-workers share similar values? </a:t>
            </a:r>
          </a:p>
          <a:p>
            <a:pPr eaLnBrk="1" hangingPunct="1"/>
            <a:r>
              <a:rPr lang="en-US" altLang="en-US" sz="2600" smtClean="0"/>
              <a:t>How do your family and friends know what your values are?</a:t>
            </a:r>
          </a:p>
          <a:p>
            <a:pPr eaLnBrk="1" hangingPunct="1"/>
            <a:endParaRPr lang="en-US" alt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2800" dirty="0"/>
              <a:t>P</a:t>
            </a:r>
            <a:r>
              <a:rPr lang="en-US" sz="2800" dirty="0" smtClean="0"/>
              <a:t>ersonal Vision </a:t>
            </a:r>
            <a:r>
              <a:rPr lang="en-US" sz="2800" dirty="0" smtClean="0"/>
              <a:t>as the Foundation</a:t>
            </a:r>
            <a:endParaRPr lang="en-US" sz="2800" dirty="0"/>
          </a:p>
        </p:txBody>
      </p:sp>
      <p:pic>
        <p:nvPicPr>
          <p:cNvPr id="18435" name="Diagram 1" descr="personal vision to daily task list" title="personal vision to daily task list"/>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1709738"/>
            <a:ext cx="8601075" cy="489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C</a:t>
            </a:r>
            <a:r>
              <a:rPr lang="en-US" dirty="0" smtClean="0"/>
              <a:t>reating Goals</a:t>
            </a:r>
            <a:endParaRPr lang="en-US" dirty="0"/>
          </a:p>
        </p:txBody>
      </p:sp>
      <p:sp>
        <p:nvSpPr>
          <p:cNvPr id="19459" name="Rectangle 2" descr="steps for creating goals" title="steps for creating goals"/>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eaLnBrk="0" hangingPunct="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eaLnBrk="0" hangingPunct="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eaLnBrk="0" hangingPunct="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eaLnBrk="0" hangingPunct="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endParaRPr lang="en-US" altLang="en-US" sz="1800">
              <a:solidFill>
                <a:schemeClr val="tx1"/>
              </a:solidFill>
              <a:latin typeface="Calibri" panose="020F0502020204030204" pitchFamily="34" charset="0"/>
            </a:endParaRPr>
          </a:p>
        </p:txBody>
      </p:sp>
      <p:sp>
        <p:nvSpPr>
          <p:cNvPr id="6" name="Text Box 2"/>
          <p:cNvSpPr txBox="1">
            <a:spLocks noChangeArrowheads="1"/>
          </p:cNvSpPr>
          <p:nvPr/>
        </p:nvSpPr>
        <p:spPr bwMode="auto">
          <a:xfrm>
            <a:off x="2290763" y="1801813"/>
            <a:ext cx="4495800" cy="485298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nchorCtr="1"/>
          <a:lstStyle/>
          <a:p>
            <a:pPr algn="ctr">
              <a:defRPr/>
            </a:pPr>
            <a:r>
              <a:rPr lang="en-US" sz="3200" b="1" dirty="0">
                <a:solidFill>
                  <a:schemeClr val="tx1"/>
                </a:solidFill>
                <a:ea typeface="Times New Roman" pitchFamily="18" charset="0"/>
                <a:cs typeface="Calibri" pitchFamily="34" charset="0"/>
              </a:rPr>
              <a:t>Big Picture Stuff</a:t>
            </a:r>
            <a:endParaRPr lang="en-US" sz="3200" dirty="0">
              <a:solidFill>
                <a:schemeClr val="tx1"/>
              </a:solidFill>
              <a:latin typeface="Arial" pitchFamily="34" charset="0"/>
              <a:cs typeface="Arial" pitchFamily="34" charset="0"/>
            </a:endParaRPr>
          </a:p>
          <a:p>
            <a:pPr algn="ctr" eaLnBrk="0" hangingPunct="0">
              <a:defRPr/>
            </a:pPr>
            <a:r>
              <a:rPr lang="en-US" sz="3200" b="1" dirty="0">
                <a:solidFill>
                  <a:schemeClr val="tx1"/>
                </a:solidFill>
                <a:ea typeface="Times New Roman" pitchFamily="18" charset="0"/>
                <a:cs typeface="Calibri" pitchFamily="34" charset="0"/>
                <a:sym typeface="Symbol" pitchFamily="18" charset="2"/>
              </a:rPr>
              <a:t></a:t>
            </a:r>
            <a:endParaRPr lang="en-US" sz="3200" dirty="0">
              <a:solidFill>
                <a:schemeClr val="tx1"/>
              </a:solidFill>
              <a:latin typeface="Arial" pitchFamily="34" charset="0"/>
              <a:cs typeface="Arial" pitchFamily="34" charset="0"/>
            </a:endParaRPr>
          </a:p>
          <a:p>
            <a:pPr algn="ctr" eaLnBrk="0" hangingPunct="0">
              <a:defRPr/>
            </a:pPr>
            <a:r>
              <a:rPr lang="en-US" sz="3200" b="1" dirty="0">
                <a:solidFill>
                  <a:schemeClr val="tx1"/>
                </a:solidFill>
                <a:ea typeface="Times New Roman" pitchFamily="18" charset="0"/>
                <a:cs typeface="Calibri" pitchFamily="34" charset="0"/>
                <a:sym typeface="Symbol" pitchFamily="18" charset="2"/>
              </a:rPr>
              <a:t>10 Year Plan</a:t>
            </a:r>
            <a:endParaRPr lang="en-US" sz="3200" dirty="0">
              <a:solidFill>
                <a:schemeClr val="tx1"/>
              </a:solidFill>
              <a:latin typeface="Arial" pitchFamily="34" charset="0"/>
              <a:cs typeface="Arial" pitchFamily="34" charset="0"/>
              <a:sym typeface="Symbol" pitchFamily="18" charset="2"/>
            </a:endParaRPr>
          </a:p>
          <a:p>
            <a:pPr algn="ctr" eaLnBrk="0" hangingPunct="0">
              <a:defRPr/>
            </a:pPr>
            <a:r>
              <a:rPr lang="en-US" sz="3200" b="1" dirty="0">
                <a:solidFill>
                  <a:schemeClr val="tx1"/>
                </a:solidFill>
                <a:ea typeface="Times New Roman" pitchFamily="18" charset="0"/>
                <a:cs typeface="Calibri" pitchFamily="34" charset="0"/>
                <a:sym typeface="Symbol" pitchFamily="18" charset="2"/>
              </a:rPr>
              <a:t></a:t>
            </a:r>
            <a:endParaRPr lang="en-US" sz="3200" dirty="0">
              <a:solidFill>
                <a:schemeClr val="tx1"/>
              </a:solidFill>
              <a:latin typeface="Arial" pitchFamily="34" charset="0"/>
              <a:cs typeface="Arial" pitchFamily="34" charset="0"/>
            </a:endParaRPr>
          </a:p>
          <a:p>
            <a:pPr algn="ctr" eaLnBrk="0" hangingPunct="0">
              <a:defRPr/>
            </a:pPr>
            <a:r>
              <a:rPr lang="en-US" sz="3200" b="1" dirty="0">
                <a:solidFill>
                  <a:schemeClr val="tx1"/>
                </a:solidFill>
                <a:ea typeface="Times New Roman" pitchFamily="18" charset="0"/>
                <a:cs typeface="Calibri" pitchFamily="34" charset="0"/>
                <a:sym typeface="Symbol" pitchFamily="18" charset="2"/>
              </a:rPr>
              <a:t>5 Year Plan</a:t>
            </a:r>
            <a:endParaRPr lang="en-US" sz="3200" dirty="0">
              <a:solidFill>
                <a:schemeClr val="tx1"/>
              </a:solidFill>
              <a:latin typeface="Arial" pitchFamily="34" charset="0"/>
              <a:cs typeface="Arial" pitchFamily="34" charset="0"/>
              <a:sym typeface="Symbol" pitchFamily="18" charset="2"/>
            </a:endParaRPr>
          </a:p>
          <a:p>
            <a:pPr algn="ctr" eaLnBrk="0" hangingPunct="0">
              <a:defRPr/>
            </a:pPr>
            <a:r>
              <a:rPr lang="en-US" sz="3200" b="1" dirty="0">
                <a:solidFill>
                  <a:schemeClr val="tx1"/>
                </a:solidFill>
                <a:ea typeface="Times New Roman" pitchFamily="18" charset="0"/>
                <a:cs typeface="Calibri" pitchFamily="34" charset="0"/>
                <a:sym typeface="Symbol" pitchFamily="18" charset="2"/>
              </a:rPr>
              <a:t></a:t>
            </a:r>
            <a:endParaRPr lang="en-US" sz="3200" dirty="0">
              <a:solidFill>
                <a:schemeClr val="tx1"/>
              </a:solidFill>
              <a:latin typeface="Arial" pitchFamily="34" charset="0"/>
              <a:cs typeface="Arial" pitchFamily="34" charset="0"/>
            </a:endParaRPr>
          </a:p>
          <a:p>
            <a:pPr algn="ctr" eaLnBrk="0" hangingPunct="0">
              <a:defRPr/>
            </a:pPr>
            <a:r>
              <a:rPr lang="en-US" sz="3200" b="1" dirty="0">
                <a:solidFill>
                  <a:schemeClr val="tx1"/>
                </a:solidFill>
                <a:ea typeface="Times New Roman" pitchFamily="18" charset="0"/>
                <a:cs typeface="Calibri" pitchFamily="34" charset="0"/>
                <a:sym typeface="Symbol" pitchFamily="18" charset="2"/>
              </a:rPr>
              <a:t>2 Year Plan</a:t>
            </a:r>
            <a:endParaRPr lang="en-US" sz="3200" dirty="0">
              <a:solidFill>
                <a:schemeClr val="tx1"/>
              </a:solidFill>
              <a:latin typeface="Arial" pitchFamily="34" charset="0"/>
              <a:cs typeface="Arial" pitchFamily="34" charset="0"/>
              <a:sym typeface="Symbol" pitchFamily="18" charset="2"/>
            </a:endParaRPr>
          </a:p>
          <a:p>
            <a:pPr algn="ctr" eaLnBrk="0" hangingPunct="0">
              <a:defRPr/>
            </a:pPr>
            <a:r>
              <a:rPr lang="en-US" sz="3200" b="1" dirty="0">
                <a:solidFill>
                  <a:schemeClr val="tx1"/>
                </a:solidFill>
                <a:ea typeface="Times New Roman" pitchFamily="18" charset="0"/>
                <a:cs typeface="Calibri" pitchFamily="34" charset="0"/>
                <a:sym typeface="Symbol" pitchFamily="18" charset="2"/>
              </a:rPr>
              <a:t></a:t>
            </a:r>
            <a:endParaRPr lang="en-US" sz="3200" dirty="0">
              <a:solidFill>
                <a:schemeClr val="tx1"/>
              </a:solidFill>
              <a:latin typeface="Arial" pitchFamily="34" charset="0"/>
              <a:cs typeface="Arial" pitchFamily="34" charset="0"/>
            </a:endParaRPr>
          </a:p>
          <a:p>
            <a:pPr algn="ctr" eaLnBrk="0" hangingPunct="0">
              <a:defRPr/>
            </a:pPr>
            <a:r>
              <a:rPr lang="en-US" sz="3200" b="1" dirty="0">
                <a:solidFill>
                  <a:schemeClr val="tx1"/>
                </a:solidFill>
                <a:ea typeface="Times New Roman" pitchFamily="18" charset="0"/>
                <a:cs typeface="Calibri" pitchFamily="34" charset="0"/>
                <a:sym typeface="Symbol" pitchFamily="18" charset="2"/>
              </a:rPr>
              <a:t>Short Term</a:t>
            </a:r>
            <a:endParaRPr lang="en-US" sz="3200" dirty="0">
              <a:solidFill>
                <a:schemeClr val="tx1"/>
              </a:solidFill>
              <a:latin typeface="Arial" pitchFamily="34" charset="0"/>
              <a:cs typeface="Arial" pitchFamily="34" charset="0"/>
              <a:sym typeface="Symbol" pitchFamily="18" charset="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Creating Goals </a:t>
            </a:r>
            <a:r>
              <a:rPr lang="en-US" dirty="0" smtClean="0"/>
              <a:t>#2</a:t>
            </a:r>
            <a:endParaRPr lang="en-US" dirty="0"/>
          </a:p>
        </p:txBody>
      </p:sp>
      <p:sp>
        <p:nvSpPr>
          <p:cNvPr id="20483" name="Content Placeholder 2"/>
          <p:cNvSpPr>
            <a:spLocks noGrp="1"/>
          </p:cNvSpPr>
          <p:nvPr>
            <p:ph idx="1"/>
          </p:nvPr>
        </p:nvSpPr>
        <p:spPr>
          <a:xfrm>
            <a:off x="457200" y="1981200"/>
            <a:ext cx="8229600" cy="4495800"/>
          </a:xfrm>
        </p:spPr>
        <p:txBody>
          <a:bodyPr/>
          <a:lstStyle/>
          <a:p>
            <a:pPr eaLnBrk="1" hangingPunct="1"/>
            <a:r>
              <a:rPr lang="en-US" altLang="en-US" sz="2800" smtClean="0"/>
              <a:t>Take risks!</a:t>
            </a:r>
          </a:p>
          <a:p>
            <a:pPr eaLnBrk="1" hangingPunct="1"/>
            <a:r>
              <a:rPr lang="en-US" altLang="en-US" sz="2800" smtClean="0"/>
              <a:t>Select goals that motivate you and make you stretch out of your comfort zone. </a:t>
            </a:r>
          </a:p>
          <a:p>
            <a:pPr eaLnBrk="1" hangingPunct="1"/>
            <a:r>
              <a:rPr lang="en-US" altLang="en-US" sz="2800" smtClean="0"/>
              <a:t>Easy goals might not excite or motivate you.</a:t>
            </a:r>
          </a:p>
          <a:p>
            <a:pPr eaLnBrk="1" hangingPunct="1"/>
            <a:r>
              <a:rPr lang="en-US" altLang="en-US" sz="2800" smtClean="0"/>
              <a:t>You can use more attainable goals to build upon success.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Writing </a:t>
            </a:r>
            <a:r>
              <a:rPr lang="en-US" dirty="0" smtClean="0"/>
              <a:t>About Goals</a:t>
            </a:r>
            <a:endParaRPr lang="en-US" dirty="0"/>
          </a:p>
        </p:txBody>
      </p:sp>
      <p:sp>
        <p:nvSpPr>
          <p:cNvPr id="26627" name="Content Placeholder 2"/>
          <p:cNvSpPr>
            <a:spLocks noGrp="1"/>
          </p:cNvSpPr>
          <p:nvPr>
            <p:ph idx="1"/>
          </p:nvPr>
        </p:nvSpPr>
        <p:spPr>
          <a:xfrm>
            <a:off x="457200" y="1981200"/>
            <a:ext cx="8229600" cy="3657600"/>
          </a:xfrm>
        </p:spPr>
        <p:txBody>
          <a:bodyPr rtlCol="0"/>
          <a:lstStyle/>
          <a:p>
            <a:pPr eaLnBrk="1" fontAlgn="auto" hangingPunct="1">
              <a:spcAft>
                <a:spcPts val="0"/>
              </a:spcAft>
              <a:defRPr/>
            </a:pPr>
            <a:r>
              <a:rPr lang="en-US" altLang="en-US" dirty="0" smtClean="0"/>
              <a:t>What areas of your life do you want to set goals in?</a:t>
            </a:r>
          </a:p>
          <a:p>
            <a:pPr marL="114300" indent="0" eaLnBrk="1" fontAlgn="auto" hangingPunct="1">
              <a:spcAft>
                <a:spcPts val="0"/>
              </a:spcAft>
              <a:buFont typeface="Arial" panose="020B0604020202020204" pitchFamily="34" charset="0"/>
              <a:buNone/>
              <a:defRPr/>
            </a:pPr>
            <a:endParaRPr lang="en-US" altLang="en-US" dirty="0" smtClean="0"/>
          </a:p>
          <a:p>
            <a:pPr eaLnBrk="1" fontAlgn="auto" hangingPunct="1">
              <a:spcAft>
                <a:spcPts val="0"/>
              </a:spcAft>
              <a:defRPr/>
            </a:pPr>
            <a:r>
              <a:rPr lang="en-US" altLang="en-US" dirty="0" smtClean="0"/>
              <a:t>Do these tie in with your vision statement and your core values?</a:t>
            </a:r>
          </a:p>
          <a:p>
            <a:pPr marL="114300" indent="0" eaLnBrk="1" fontAlgn="auto" hangingPunct="1">
              <a:spcAft>
                <a:spcPts val="0"/>
              </a:spcAft>
              <a:buFont typeface="Arial" panose="020B0604020202020204" pitchFamily="34" charset="0"/>
              <a:buNone/>
              <a:defRPr/>
            </a:pPr>
            <a:endParaRPr lang="en-US" altLang="en-US" dirty="0" smtClean="0"/>
          </a:p>
          <a:p>
            <a:pPr eaLnBrk="1" fontAlgn="auto" hangingPunct="1">
              <a:spcAft>
                <a:spcPts val="0"/>
              </a:spcAft>
              <a:defRPr/>
            </a:pPr>
            <a:r>
              <a:rPr lang="en-US" altLang="en-US" dirty="0" smtClean="0"/>
              <a:t>Do they really reflect who you are?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Setting </a:t>
            </a:r>
            <a:r>
              <a:rPr lang="en-US" dirty="0" smtClean="0"/>
              <a:t>SMART Goals</a:t>
            </a:r>
            <a:endParaRPr lang="en-US" dirty="0"/>
          </a:p>
        </p:txBody>
      </p:sp>
      <p:sp>
        <p:nvSpPr>
          <p:cNvPr id="3" name="Content Placeholder 2"/>
          <p:cNvSpPr>
            <a:spLocks noGrp="1"/>
          </p:cNvSpPr>
          <p:nvPr>
            <p:ph idx="1"/>
          </p:nvPr>
        </p:nvSpPr>
        <p:spPr>
          <a:xfrm>
            <a:off x="457200" y="1828800"/>
            <a:ext cx="8229600" cy="4876800"/>
          </a:xfrm>
        </p:spPr>
        <p:txBody>
          <a:bodyPr/>
          <a:lstStyle/>
          <a:p>
            <a:pPr>
              <a:defRPr/>
            </a:pPr>
            <a:r>
              <a:rPr lang="en-US" sz="3000" b="1" dirty="0" smtClean="0"/>
              <a:t>Specific</a:t>
            </a:r>
            <a:endParaRPr lang="en-US" sz="3000" dirty="0" smtClean="0"/>
          </a:p>
          <a:p>
            <a:pPr>
              <a:defRPr/>
            </a:pPr>
            <a:r>
              <a:rPr lang="en-US" sz="3000" b="1" dirty="0" smtClean="0"/>
              <a:t>Measureable</a:t>
            </a:r>
          </a:p>
          <a:p>
            <a:pPr>
              <a:defRPr/>
            </a:pPr>
            <a:r>
              <a:rPr lang="en-US" sz="3000" b="1" dirty="0" smtClean="0"/>
              <a:t>Attainable</a:t>
            </a:r>
          </a:p>
          <a:p>
            <a:pPr>
              <a:defRPr/>
            </a:pPr>
            <a:r>
              <a:rPr lang="en-US" sz="3000" b="1" dirty="0" smtClean="0"/>
              <a:t>Relevant</a:t>
            </a:r>
          </a:p>
          <a:p>
            <a:pPr>
              <a:defRPr/>
            </a:pPr>
            <a:r>
              <a:rPr lang="en-US" sz="3000" b="1" dirty="0" smtClean="0"/>
              <a:t>Timely</a:t>
            </a:r>
            <a:endParaRPr lang="en-US" dirty="0" smtClean="0"/>
          </a:p>
          <a:p>
            <a:pPr>
              <a:defRPr/>
            </a:pPr>
            <a:endParaRPr lang="en-US" dirty="0" smtClean="0"/>
          </a:p>
          <a:p>
            <a:pPr marL="114300" indent="0">
              <a:buFont typeface="Arial" panose="020B0604020202020204" pitchFamily="34" charset="0"/>
              <a:buNone/>
              <a:defRPr/>
            </a:pPr>
            <a:r>
              <a:rPr lang="en-US" altLang="en-US" sz="1900" dirty="0" smtClean="0">
                <a:hlinkClick r:id="rId2"/>
              </a:rPr>
              <a:t>Mind Tools: http://www.youtube.com/watch?feature=player_embedded&amp;v=NUslk3jiooU</a:t>
            </a:r>
            <a:endParaRPr lang="en-US" sz="19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1931</TotalTime>
  <Words>468</Words>
  <Application>Microsoft Office PowerPoint</Application>
  <PresentationFormat>On-screen Show (4:3)</PresentationFormat>
  <Paragraphs>80</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MicrogrammaDMedExt</vt:lpstr>
      <vt:lpstr>Symbol</vt:lpstr>
      <vt:lpstr>Times New Roman</vt:lpstr>
      <vt:lpstr>Office Theme</vt:lpstr>
      <vt:lpstr>Goal Setting</vt:lpstr>
      <vt:lpstr>Thinking about Goals</vt:lpstr>
      <vt:lpstr>Choosing Your Values</vt:lpstr>
      <vt:lpstr>Reflecting on your  personal vision statement</vt:lpstr>
      <vt:lpstr>Personal Vision as the Foundation</vt:lpstr>
      <vt:lpstr>Creating Goals</vt:lpstr>
      <vt:lpstr>Creating Goals #2</vt:lpstr>
      <vt:lpstr>Writing About Goals</vt:lpstr>
      <vt:lpstr>Setting SMART Goals</vt:lpstr>
      <vt:lpstr>SMART Example</vt:lpstr>
      <vt:lpstr>SMART Example #2</vt:lpstr>
      <vt:lpstr>Creating your own goal</vt:lpstr>
      <vt:lpstr>Implementing Goals</vt:lpstr>
      <vt:lpstr>Dealing with Setbacks </vt:lpstr>
      <vt:lpstr>Rewarding Accomplishments</vt:lpstr>
    </vt:vector>
  </TitlesOfParts>
  <Company>Velsoft Training Materials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Goal Setting</dc:title>
  <dc:creator>Velsoft SoftSkills</dc:creator>
  <dc:description>PowerPoint Slides</dc:description>
  <cp:lastModifiedBy>RISD</cp:lastModifiedBy>
  <cp:revision>72</cp:revision>
  <dcterms:created xsi:type="dcterms:W3CDTF">2011-11-15T18:43:17Z</dcterms:created>
  <dcterms:modified xsi:type="dcterms:W3CDTF">2017-03-25T16:53:51Z</dcterms:modified>
</cp:coreProperties>
</file>