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38" r:id="rId1"/>
  </p:sldMasterIdLst>
  <p:notesMasterIdLst>
    <p:notesMasterId r:id="rId20"/>
  </p:notesMasterIdLst>
  <p:sldIdLst>
    <p:sldId id="383" r:id="rId2"/>
    <p:sldId id="384" r:id="rId3"/>
    <p:sldId id="268" r:id="rId4"/>
    <p:sldId id="396" r:id="rId5"/>
    <p:sldId id="269" r:id="rId6"/>
    <p:sldId id="387" r:id="rId7"/>
    <p:sldId id="272" r:id="rId8"/>
    <p:sldId id="385" r:id="rId9"/>
    <p:sldId id="386" r:id="rId10"/>
    <p:sldId id="388" r:id="rId11"/>
    <p:sldId id="394" r:id="rId12"/>
    <p:sldId id="277" r:id="rId13"/>
    <p:sldId id="282" r:id="rId14"/>
    <p:sldId id="283" r:id="rId15"/>
    <p:sldId id="372" r:id="rId16"/>
    <p:sldId id="391" r:id="rId17"/>
    <p:sldId id="395" r:id="rId18"/>
    <p:sldId id="390"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97387" autoAdjust="0"/>
  </p:normalViewPr>
  <p:slideViewPr>
    <p:cSldViewPr>
      <p:cViewPr varScale="1">
        <p:scale>
          <a:sx n="70" d="100"/>
          <a:sy n="70" d="100"/>
        </p:scale>
        <p:origin x="140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AC3EA9-0F77-42ED-AE48-E8B92A0AF289}" type="doc">
      <dgm:prSet loTypeId="urn:microsoft.com/office/officeart/2009/3/layout/StepUpProcess" loCatId="process" qsTypeId="urn:microsoft.com/office/officeart/2005/8/quickstyle/simple5" qsCatId="simple" csTypeId="urn:microsoft.com/office/officeart/2005/8/colors/accent1_2" csCatId="accent1" phldr="1"/>
      <dgm:spPr/>
      <dgm:t>
        <a:bodyPr/>
        <a:lstStyle/>
        <a:p>
          <a:endParaRPr lang="en-US"/>
        </a:p>
      </dgm:t>
    </dgm:pt>
    <dgm:pt modelId="{743D8E66-A56A-4CBA-9931-4FF25A0A05D7}">
      <dgm:prSet phldrT="[Text]"/>
      <dgm:spPr/>
      <dgm:t>
        <a:bodyPr/>
        <a:lstStyle/>
        <a:p>
          <a:r>
            <a:rPr lang="en-US" b="1" smtClean="0"/>
            <a:t>Forming</a:t>
          </a:r>
          <a:endParaRPr lang="en-US"/>
        </a:p>
      </dgm:t>
    </dgm:pt>
    <dgm:pt modelId="{2DC4FB99-7180-48E4-9903-EDE21192B269}" type="parTrans" cxnId="{8F04D8A5-60F0-4B54-BA1C-8030AD4C5A8C}">
      <dgm:prSet/>
      <dgm:spPr/>
      <dgm:t>
        <a:bodyPr/>
        <a:lstStyle/>
        <a:p>
          <a:endParaRPr lang="en-US"/>
        </a:p>
      </dgm:t>
    </dgm:pt>
    <dgm:pt modelId="{2162B7CC-6C0F-4D96-B9E8-6CC2E25A0467}" type="sibTrans" cxnId="{8F04D8A5-60F0-4B54-BA1C-8030AD4C5A8C}">
      <dgm:prSet/>
      <dgm:spPr/>
      <dgm:t>
        <a:bodyPr/>
        <a:lstStyle/>
        <a:p>
          <a:endParaRPr lang="en-US"/>
        </a:p>
      </dgm:t>
    </dgm:pt>
    <dgm:pt modelId="{9B5CE8AD-8B4F-4AF7-BBC2-FA6E44E24397}">
      <dgm:prSet/>
      <dgm:spPr/>
      <dgm:t>
        <a:bodyPr/>
        <a:lstStyle/>
        <a:p>
          <a:r>
            <a:rPr lang="en-US" b="1" dirty="0" smtClean="0"/>
            <a:t>Storming</a:t>
          </a:r>
          <a:endParaRPr lang="en-US" b="1" dirty="0"/>
        </a:p>
      </dgm:t>
    </dgm:pt>
    <dgm:pt modelId="{77B10D04-3A75-4405-99C0-6A835FB63A06}" type="parTrans" cxnId="{5BC8F3AE-BB3E-4B83-A60F-0ADC968C66BC}">
      <dgm:prSet/>
      <dgm:spPr/>
      <dgm:t>
        <a:bodyPr/>
        <a:lstStyle/>
        <a:p>
          <a:endParaRPr lang="en-US"/>
        </a:p>
      </dgm:t>
    </dgm:pt>
    <dgm:pt modelId="{07742F8D-B5C0-476D-8283-F7BFA1A8C1DD}" type="sibTrans" cxnId="{5BC8F3AE-BB3E-4B83-A60F-0ADC968C66BC}">
      <dgm:prSet/>
      <dgm:spPr/>
      <dgm:t>
        <a:bodyPr/>
        <a:lstStyle/>
        <a:p>
          <a:endParaRPr lang="en-US"/>
        </a:p>
      </dgm:t>
    </dgm:pt>
    <dgm:pt modelId="{9650DBC0-94AE-4D66-A70E-193194A9F02D}">
      <dgm:prSet/>
      <dgm:spPr/>
      <dgm:t>
        <a:bodyPr/>
        <a:lstStyle/>
        <a:p>
          <a:r>
            <a:rPr lang="en-US" b="1" smtClean="0"/>
            <a:t>Norming</a:t>
          </a:r>
          <a:endParaRPr lang="en-US" b="1"/>
        </a:p>
      </dgm:t>
    </dgm:pt>
    <dgm:pt modelId="{01B11839-4AEB-4B4D-A9B2-99123BCB3452}" type="parTrans" cxnId="{4E13F6E1-68D8-40D7-8CC7-488A070985DB}">
      <dgm:prSet/>
      <dgm:spPr/>
      <dgm:t>
        <a:bodyPr/>
        <a:lstStyle/>
        <a:p>
          <a:endParaRPr lang="en-US"/>
        </a:p>
      </dgm:t>
    </dgm:pt>
    <dgm:pt modelId="{CEA190B9-EDEA-4E64-88FE-5F78E3E7F546}" type="sibTrans" cxnId="{4E13F6E1-68D8-40D7-8CC7-488A070985DB}">
      <dgm:prSet/>
      <dgm:spPr/>
      <dgm:t>
        <a:bodyPr/>
        <a:lstStyle/>
        <a:p>
          <a:endParaRPr lang="en-US"/>
        </a:p>
      </dgm:t>
    </dgm:pt>
    <dgm:pt modelId="{FC817E3A-C965-4D23-805B-913EA7FD198A}">
      <dgm:prSet/>
      <dgm:spPr/>
      <dgm:t>
        <a:bodyPr/>
        <a:lstStyle/>
        <a:p>
          <a:r>
            <a:rPr lang="en-US" b="1" smtClean="0"/>
            <a:t>Performing</a:t>
          </a:r>
          <a:endParaRPr lang="en-US" b="1"/>
        </a:p>
      </dgm:t>
    </dgm:pt>
    <dgm:pt modelId="{BA6DF529-469C-4992-82F7-7AE2535CC66D}" type="parTrans" cxnId="{74A4E11D-2498-4F26-9F58-6D8B45CE0A80}">
      <dgm:prSet/>
      <dgm:spPr/>
      <dgm:t>
        <a:bodyPr/>
        <a:lstStyle/>
        <a:p>
          <a:endParaRPr lang="en-US"/>
        </a:p>
      </dgm:t>
    </dgm:pt>
    <dgm:pt modelId="{912AF085-195D-4862-990B-67C78085A57B}" type="sibTrans" cxnId="{74A4E11D-2498-4F26-9F58-6D8B45CE0A80}">
      <dgm:prSet/>
      <dgm:spPr/>
      <dgm:t>
        <a:bodyPr/>
        <a:lstStyle/>
        <a:p>
          <a:endParaRPr lang="en-US"/>
        </a:p>
      </dgm:t>
    </dgm:pt>
    <dgm:pt modelId="{7E121E9A-E849-43BD-AC1A-4C69C14D2CCC}">
      <dgm:prSet/>
      <dgm:spPr/>
      <dgm:t>
        <a:bodyPr/>
        <a:lstStyle/>
        <a:p>
          <a:r>
            <a:rPr lang="en-US" b="1" smtClean="0"/>
            <a:t>Adjourning</a:t>
          </a:r>
          <a:endParaRPr lang="en-US" b="1"/>
        </a:p>
      </dgm:t>
    </dgm:pt>
    <dgm:pt modelId="{28A63726-19D1-4459-80F8-763E4FB0E6A6}" type="parTrans" cxnId="{F8B39251-E754-402B-A6A4-14417DDBDCCE}">
      <dgm:prSet/>
      <dgm:spPr/>
      <dgm:t>
        <a:bodyPr/>
        <a:lstStyle/>
        <a:p>
          <a:endParaRPr lang="en-US"/>
        </a:p>
      </dgm:t>
    </dgm:pt>
    <dgm:pt modelId="{FAE062F6-CAA6-4AD1-B19F-268CB749A44B}" type="sibTrans" cxnId="{F8B39251-E754-402B-A6A4-14417DDBDCCE}">
      <dgm:prSet/>
      <dgm:spPr/>
      <dgm:t>
        <a:bodyPr/>
        <a:lstStyle/>
        <a:p>
          <a:endParaRPr lang="en-US"/>
        </a:p>
      </dgm:t>
    </dgm:pt>
    <dgm:pt modelId="{71620909-767E-425E-9102-1C9C54E805C7}" type="pres">
      <dgm:prSet presAssocID="{C7AC3EA9-0F77-42ED-AE48-E8B92A0AF289}" presName="rootnode" presStyleCnt="0">
        <dgm:presLayoutVars>
          <dgm:chMax/>
          <dgm:chPref/>
          <dgm:dir/>
          <dgm:animLvl val="lvl"/>
        </dgm:presLayoutVars>
      </dgm:prSet>
      <dgm:spPr/>
      <dgm:t>
        <a:bodyPr/>
        <a:lstStyle/>
        <a:p>
          <a:endParaRPr lang="en-US"/>
        </a:p>
      </dgm:t>
    </dgm:pt>
    <dgm:pt modelId="{D6040C7F-FE3D-4886-A6C6-31628AAC1F5D}" type="pres">
      <dgm:prSet presAssocID="{743D8E66-A56A-4CBA-9931-4FF25A0A05D7}" presName="composite" presStyleCnt="0"/>
      <dgm:spPr/>
    </dgm:pt>
    <dgm:pt modelId="{BEB992DE-237E-4C5C-879F-8033A3FBB056}" type="pres">
      <dgm:prSet presAssocID="{743D8E66-A56A-4CBA-9931-4FF25A0A05D7}" presName="LShape" presStyleLbl="alignNode1" presStyleIdx="0" presStyleCnt="9"/>
      <dgm:spPr/>
    </dgm:pt>
    <dgm:pt modelId="{2366C801-E314-4A98-8933-EB29A7E69D9F}" type="pres">
      <dgm:prSet presAssocID="{743D8E66-A56A-4CBA-9931-4FF25A0A05D7}" presName="ParentText" presStyleLbl="revTx" presStyleIdx="0" presStyleCnt="5">
        <dgm:presLayoutVars>
          <dgm:chMax val="0"/>
          <dgm:chPref val="0"/>
          <dgm:bulletEnabled val="1"/>
        </dgm:presLayoutVars>
      </dgm:prSet>
      <dgm:spPr/>
      <dgm:t>
        <a:bodyPr/>
        <a:lstStyle/>
        <a:p>
          <a:endParaRPr lang="en-US"/>
        </a:p>
      </dgm:t>
    </dgm:pt>
    <dgm:pt modelId="{D54FDEE3-35BF-4B63-8BC4-2BCCD3A68472}" type="pres">
      <dgm:prSet presAssocID="{743D8E66-A56A-4CBA-9931-4FF25A0A05D7}" presName="Triangle" presStyleLbl="alignNode1" presStyleIdx="1" presStyleCnt="9"/>
      <dgm:spPr/>
    </dgm:pt>
    <dgm:pt modelId="{D1D80F6D-1E06-42FC-AEF2-8FA878E4041C}" type="pres">
      <dgm:prSet presAssocID="{2162B7CC-6C0F-4D96-B9E8-6CC2E25A0467}" presName="sibTrans" presStyleCnt="0"/>
      <dgm:spPr/>
    </dgm:pt>
    <dgm:pt modelId="{37E7D4CA-DA6A-4054-B6DA-E8AEEB5B07D4}" type="pres">
      <dgm:prSet presAssocID="{2162B7CC-6C0F-4D96-B9E8-6CC2E25A0467}" presName="space" presStyleCnt="0"/>
      <dgm:spPr/>
    </dgm:pt>
    <dgm:pt modelId="{53B1DA69-04E9-4CC7-92B8-C4BCBCD42614}" type="pres">
      <dgm:prSet presAssocID="{9B5CE8AD-8B4F-4AF7-BBC2-FA6E44E24397}" presName="composite" presStyleCnt="0"/>
      <dgm:spPr/>
    </dgm:pt>
    <dgm:pt modelId="{51EEFFD3-BEB9-4EFE-BB31-ED832F61AA49}" type="pres">
      <dgm:prSet presAssocID="{9B5CE8AD-8B4F-4AF7-BBC2-FA6E44E24397}" presName="LShape" presStyleLbl="alignNode1" presStyleIdx="2" presStyleCnt="9"/>
      <dgm:spPr/>
    </dgm:pt>
    <dgm:pt modelId="{8DDCDFAF-13A2-44F4-94CD-DCFE9ADE1A19}" type="pres">
      <dgm:prSet presAssocID="{9B5CE8AD-8B4F-4AF7-BBC2-FA6E44E24397}" presName="ParentText" presStyleLbl="revTx" presStyleIdx="1" presStyleCnt="5">
        <dgm:presLayoutVars>
          <dgm:chMax val="0"/>
          <dgm:chPref val="0"/>
          <dgm:bulletEnabled val="1"/>
        </dgm:presLayoutVars>
      </dgm:prSet>
      <dgm:spPr/>
      <dgm:t>
        <a:bodyPr/>
        <a:lstStyle/>
        <a:p>
          <a:endParaRPr lang="en-US"/>
        </a:p>
      </dgm:t>
    </dgm:pt>
    <dgm:pt modelId="{0C441735-7CBD-4BFD-AC4C-E346A8F74B0A}" type="pres">
      <dgm:prSet presAssocID="{9B5CE8AD-8B4F-4AF7-BBC2-FA6E44E24397}" presName="Triangle" presStyleLbl="alignNode1" presStyleIdx="3" presStyleCnt="9"/>
      <dgm:spPr/>
    </dgm:pt>
    <dgm:pt modelId="{5A1E7A46-AB85-4047-AB9A-6811113E81CC}" type="pres">
      <dgm:prSet presAssocID="{07742F8D-B5C0-476D-8283-F7BFA1A8C1DD}" presName="sibTrans" presStyleCnt="0"/>
      <dgm:spPr/>
    </dgm:pt>
    <dgm:pt modelId="{B5E17CE6-DAD4-4066-AB36-713AEF8A3ED5}" type="pres">
      <dgm:prSet presAssocID="{07742F8D-B5C0-476D-8283-F7BFA1A8C1DD}" presName="space" presStyleCnt="0"/>
      <dgm:spPr/>
    </dgm:pt>
    <dgm:pt modelId="{7EA9F814-B0AC-4B2A-A028-275A2A64106E}" type="pres">
      <dgm:prSet presAssocID="{9650DBC0-94AE-4D66-A70E-193194A9F02D}" presName="composite" presStyleCnt="0"/>
      <dgm:spPr/>
    </dgm:pt>
    <dgm:pt modelId="{4A03C097-92DC-4197-9479-9CBA5B74AFC7}" type="pres">
      <dgm:prSet presAssocID="{9650DBC0-94AE-4D66-A70E-193194A9F02D}" presName="LShape" presStyleLbl="alignNode1" presStyleIdx="4" presStyleCnt="9"/>
      <dgm:spPr/>
    </dgm:pt>
    <dgm:pt modelId="{602C5198-1EC7-4F34-9498-00DC92ADED1C}" type="pres">
      <dgm:prSet presAssocID="{9650DBC0-94AE-4D66-A70E-193194A9F02D}" presName="ParentText" presStyleLbl="revTx" presStyleIdx="2" presStyleCnt="5">
        <dgm:presLayoutVars>
          <dgm:chMax val="0"/>
          <dgm:chPref val="0"/>
          <dgm:bulletEnabled val="1"/>
        </dgm:presLayoutVars>
      </dgm:prSet>
      <dgm:spPr/>
      <dgm:t>
        <a:bodyPr/>
        <a:lstStyle/>
        <a:p>
          <a:endParaRPr lang="en-US"/>
        </a:p>
      </dgm:t>
    </dgm:pt>
    <dgm:pt modelId="{1B70F68B-6C79-4A19-8C88-D98E4B759A6C}" type="pres">
      <dgm:prSet presAssocID="{9650DBC0-94AE-4D66-A70E-193194A9F02D}" presName="Triangle" presStyleLbl="alignNode1" presStyleIdx="5" presStyleCnt="9"/>
      <dgm:spPr/>
    </dgm:pt>
    <dgm:pt modelId="{C69FB871-8C9C-4062-AB69-3521EBDE86E8}" type="pres">
      <dgm:prSet presAssocID="{CEA190B9-EDEA-4E64-88FE-5F78E3E7F546}" presName="sibTrans" presStyleCnt="0"/>
      <dgm:spPr/>
    </dgm:pt>
    <dgm:pt modelId="{59914A27-F3BF-4F16-B68C-7BDE70025F5D}" type="pres">
      <dgm:prSet presAssocID="{CEA190B9-EDEA-4E64-88FE-5F78E3E7F546}" presName="space" presStyleCnt="0"/>
      <dgm:spPr/>
    </dgm:pt>
    <dgm:pt modelId="{9430E622-626F-41F6-97C0-D7864D7F952E}" type="pres">
      <dgm:prSet presAssocID="{FC817E3A-C965-4D23-805B-913EA7FD198A}" presName="composite" presStyleCnt="0"/>
      <dgm:spPr/>
    </dgm:pt>
    <dgm:pt modelId="{B6B0B2B5-DAAB-4070-8371-A088345C55BC}" type="pres">
      <dgm:prSet presAssocID="{FC817E3A-C965-4D23-805B-913EA7FD198A}" presName="LShape" presStyleLbl="alignNode1" presStyleIdx="6" presStyleCnt="9"/>
      <dgm:spPr/>
    </dgm:pt>
    <dgm:pt modelId="{40B100F9-8684-49D5-9547-626DF061B744}" type="pres">
      <dgm:prSet presAssocID="{FC817E3A-C965-4D23-805B-913EA7FD198A}" presName="ParentText" presStyleLbl="revTx" presStyleIdx="3" presStyleCnt="5">
        <dgm:presLayoutVars>
          <dgm:chMax val="0"/>
          <dgm:chPref val="0"/>
          <dgm:bulletEnabled val="1"/>
        </dgm:presLayoutVars>
      </dgm:prSet>
      <dgm:spPr/>
      <dgm:t>
        <a:bodyPr/>
        <a:lstStyle/>
        <a:p>
          <a:endParaRPr lang="en-US"/>
        </a:p>
      </dgm:t>
    </dgm:pt>
    <dgm:pt modelId="{1C7FE5D7-2696-44B5-A1FE-A6385347DDA3}" type="pres">
      <dgm:prSet presAssocID="{FC817E3A-C965-4D23-805B-913EA7FD198A}" presName="Triangle" presStyleLbl="alignNode1" presStyleIdx="7" presStyleCnt="9"/>
      <dgm:spPr/>
    </dgm:pt>
    <dgm:pt modelId="{71BE9E80-52B5-4555-BF47-252DF34599AC}" type="pres">
      <dgm:prSet presAssocID="{912AF085-195D-4862-990B-67C78085A57B}" presName="sibTrans" presStyleCnt="0"/>
      <dgm:spPr/>
    </dgm:pt>
    <dgm:pt modelId="{F5C9F3F0-B9D1-4580-ADC7-D56CD7C14A82}" type="pres">
      <dgm:prSet presAssocID="{912AF085-195D-4862-990B-67C78085A57B}" presName="space" presStyleCnt="0"/>
      <dgm:spPr/>
    </dgm:pt>
    <dgm:pt modelId="{1486D198-1AE1-42D0-9705-70C005912BB8}" type="pres">
      <dgm:prSet presAssocID="{7E121E9A-E849-43BD-AC1A-4C69C14D2CCC}" presName="composite" presStyleCnt="0"/>
      <dgm:spPr/>
    </dgm:pt>
    <dgm:pt modelId="{B63A8A11-EF1C-4093-88FF-2AD3DF3F35D1}" type="pres">
      <dgm:prSet presAssocID="{7E121E9A-E849-43BD-AC1A-4C69C14D2CCC}" presName="LShape" presStyleLbl="alignNode1" presStyleIdx="8" presStyleCnt="9"/>
      <dgm:spPr/>
    </dgm:pt>
    <dgm:pt modelId="{2C73F7FD-0543-40B0-8F48-8A9BB4040370}" type="pres">
      <dgm:prSet presAssocID="{7E121E9A-E849-43BD-AC1A-4C69C14D2CCC}" presName="ParentText" presStyleLbl="revTx" presStyleIdx="4" presStyleCnt="5">
        <dgm:presLayoutVars>
          <dgm:chMax val="0"/>
          <dgm:chPref val="0"/>
          <dgm:bulletEnabled val="1"/>
        </dgm:presLayoutVars>
      </dgm:prSet>
      <dgm:spPr/>
      <dgm:t>
        <a:bodyPr/>
        <a:lstStyle/>
        <a:p>
          <a:endParaRPr lang="en-US"/>
        </a:p>
      </dgm:t>
    </dgm:pt>
  </dgm:ptLst>
  <dgm:cxnLst>
    <dgm:cxn modelId="{4E13F6E1-68D8-40D7-8CC7-488A070985DB}" srcId="{C7AC3EA9-0F77-42ED-AE48-E8B92A0AF289}" destId="{9650DBC0-94AE-4D66-A70E-193194A9F02D}" srcOrd="2" destOrd="0" parTransId="{01B11839-4AEB-4B4D-A9B2-99123BCB3452}" sibTransId="{CEA190B9-EDEA-4E64-88FE-5F78E3E7F546}"/>
    <dgm:cxn modelId="{6B673CB5-942F-44CF-A141-9B392259028C}" type="presOf" srcId="{FC817E3A-C965-4D23-805B-913EA7FD198A}" destId="{40B100F9-8684-49D5-9547-626DF061B744}" srcOrd="0" destOrd="0" presId="urn:microsoft.com/office/officeart/2009/3/layout/StepUpProcess"/>
    <dgm:cxn modelId="{17ED8292-A312-4E5C-896D-0E3109F775A5}" type="presOf" srcId="{9650DBC0-94AE-4D66-A70E-193194A9F02D}" destId="{602C5198-1EC7-4F34-9498-00DC92ADED1C}" srcOrd="0" destOrd="0" presId="urn:microsoft.com/office/officeart/2009/3/layout/StepUpProcess"/>
    <dgm:cxn modelId="{EF4BDE2F-5B84-4506-A1CF-6377E37A1B22}" type="presOf" srcId="{C7AC3EA9-0F77-42ED-AE48-E8B92A0AF289}" destId="{71620909-767E-425E-9102-1C9C54E805C7}" srcOrd="0" destOrd="0" presId="urn:microsoft.com/office/officeart/2009/3/layout/StepUpProcess"/>
    <dgm:cxn modelId="{5BC8F3AE-BB3E-4B83-A60F-0ADC968C66BC}" srcId="{C7AC3EA9-0F77-42ED-AE48-E8B92A0AF289}" destId="{9B5CE8AD-8B4F-4AF7-BBC2-FA6E44E24397}" srcOrd="1" destOrd="0" parTransId="{77B10D04-3A75-4405-99C0-6A835FB63A06}" sibTransId="{07742F8D-B5C0-476D-8283-F7BFA1A8C1DD}"/>
    <dgm:cxn modelId="{A393CC45-CEFC-48E9-A930-A78D1F355440}" type="presOf" srcId="{9B5CE8AD-8B4F-4AF7-BBC2-FA6E44E24397}" destId="{8DDCDFAF-13A2-44F4-94CD-DCFE9ADE1A19}" srcOrd="0" destOrd="0" presId="urn:microsoft.com/office/officeart/2009/3/layout/StepUpProcess"/>
    <dgm:cxn modelId="{8F04D8A5-60F0-4B54-BA1C-8030AD4C5A8C}" srcId="{C7AC3EA9-0F77-42ED-AE48-E8B92A0AF289}" destId="{743D8E66-A56A-4CBA-9931-4FF25A0A05D7}" srcOrd="0" destOrd="0" parTransId="{2DC4FB99-7180-48E4-9903-EDE21192B269}" sibTransId="{2162B7CC-6C0F-4D96-B9E8-6CC2E25A0467}"/>
    <dgm:cxn modelId="{F8B39251-E754-402B-A6A4-14417DDBDCCE}" srcId="{C7AC3EA9-0F77-42ED-AE48-E8B92A0AF289}" destId="{7E121E9A-E849-43BD-AC1A-4C69C14D2CCC}" srcOrd="4" destOrd="0" parTransId="{28A63726-19D1-4459-80F8-763E4FB0E6A6}" sibTransId="{FAE062F6-CAA6-4AD1-B19F-268CB749A44B}"/>
    <dgm:cxn modelId="{8215BE4A-FBFF-444A-9CA9-91416DA56030}" type="presOf" srcId="{7E121E9A-E849-43BD-AC1A-4C69C14D2CCC}" destId="{2C73F7FD-0543-40B0-8F48-8A9BB4040370}" srcOrd="0" destOrd="0" presId="urn:microsoft.com/office/officeart/2009/3/layout/StepUpProcess"/>
    <dgm:cxn modelId="{74A4E11D-2498-4F26-9F58-6D8B45CE0A80}" srcId="{C7AC3EA9-0F77-42ED-AE48-E8B92A0AF289}" destId="{FC817E3A-C965-4D23-805B-913EA7FD198A}" srcOrd="3" destOrd="0" parTransId="{BA6DF529-469C-4992-82F7-7AE2535CC66D}" sibTransId="{912AF085-195D-4862-990B-67C78085A57B}"/>
    <dgm:cxn modelId="{F74766AF-D051-4015-9F47-5870C32B1A2A}" type="presOf" srcId="{743D8E66-A56A-4CBA-9931-4FF25A0A05D7}" destId="{2366C801-E314-4A98-8933-EB29A7E69D9F}" srcOrd="0" destOrd="0" presId="urn:microsoft.com/office/officeart/2009/3/layout/StepUpProcess"/>
    <dgm:cxn modelId="{36A25730-A935-4A30-A0A8-FEAA23225D3A}" type="presParOf" srcId="{71620909-767E-425E-9102-1C9C54E805C7}" destId="{D6040C7F-FE3D-4886-A6C6-31628AAC1F5D}" srcOrd="0" destOrd="0" presId="urn:microsoft.com/office/officeart/2009/3/layout/StepUpProcess"/>
    <dgm:cxn modelId="{F668A049-A67D-47E9-ADA2-78CB23DABF06}" type="presParOf" srcId="{D6040C7F-FE3D-4886-A6C6-31628AAC1F5D}" destId="{BEB992DE-237E-4C5C-879F-8033A3FBB056}" srcOrd="0" destOrd="0" presId="urn:microsoft.com/office/officeart/2009/3/layout/StepUpProcess"/>
    <dgm:cxn modelId="{7AACC695-D741-4FBD-9D78-D12882DC8C72}" type="presParOf" srcId="{D6040C7F-FE3D-4886-A6C6-31628AAC1F5D}" destId="{2366C801-E314-4A98-8933-EB29A7E69D9F}" srcOrd="1" destOrd="0" presId="urn:microsoft.com/office/officeart/2009/3/layout/StepUpProcess"/>
    <dgm:cxn modelId="{E182917A-3A0B-4B6E-A5B8-10D653EAFB25}" type="presParOf" srcId="{D6040C7F-FE3D-4886-A6C6-31628AAC1F5D}" destId="{D54FDEE3-35BF-4B63-8BC4-2BCCD3A68472}" srcOrd="2" destOrd="0" presId="urn:microsoft.com/office/officeart/2009/3/layout/StepUpProcess"/>
    <dgm:cxn modelId="{F314758B-24B0-455C-B975-5EA704B5C0CC}" type="presParOf" srcId="{71620909-767E-425E-9102-1C9C54E805C7}" destId="{D1D80F6D-1E06-42FC-AEF2-8FA878E4041C}" srcOrd="1" destOrd="0" presId="urn:microsoft.com/office/officeart/2009/3/layout/StepUpProcess"/>
    <dgm:cxn modelId="{71128FF9-D1EB-4904-9B94-970C4C8E5601}" type="presParOf" srcId="{D1D80F6D-1E06-42FC-AEF2-8FA878E4041C}" destId="{37E7D4CA-DA6A-4054-B6DA-E8AEEB5B07D4}" srcOrd="0" destOrd="0" presId="urn:microsoft.com/office/officeart/2009/3/layout/StepUpProcess"/>
    <dgm:cxn modelId="{98103034-985E-4FDB-A760-85473CB8F7FC}" type="presParOf" srcId="{71620909-767E-425E-9102-1C9C54E805C7}" destId="{53B1DA69-04E9-4CC7-92B8-C4BCBCD42614}" srcOrd="2" destOrd="0" presId="urn:microsoft.com/office/officeart/2009/3/layout/StepUpProcess"/>
    <dgm:cxn modelId="{DD6A1EFC-0DF7-4FC2-84E8-144EDFCCDB5D}" type="presParOf" srcId="{53B1DA69-04E9-4CC7-92B8-C4BCBCD42614}" destId="{51EEFFD3-BEB9-4EFE-BB31-ED832F61AA49}" srcOrd="0" destOrd="0" presId="urn:microsoft.com/office/officeart/2009/3/layout/StepUpProcess"/>
    <dgm:cxn modelId="{DA64A657-DE6A-4E65-B28D-519BEAE7A75E}" type="presParOf" srcId="{53B1DA69-04E9-4CC7-92B8-C4BCBCD42614}" destId="{8DDCDFAF-13A2-44F4-94CD-DCFE9ADE1A19}" srcOrd="1" destOrd="0" presId="urn:microsoft.com/office/officeart/2009/3/layout/StepUpProcess"/>
    <dgm:cxn modelId="{11D932E0-F8FE-4F04-84FC-73AAD64B441B}" type="presParOf" srcId="{53B1DA69-04E9-4CC7-92B8-C4BCBCD42614}" destId="{0C441735-7CBD-4BFD-AC4C-E346A8F74B0A}" srcOrd="2" destOrd="0" presId="urn:microsoft.com/office/officeart/2009/3/layout/StepUpProcess"/>
    <dgm:cxn modelId="{7C843828-FC3C-4E60-B0C0-0985C65128BE}" type="presParOf" srcId="{71620909-767E-425E-9102-1C9C54E805C7}" destId="{5A1E7A46-AB85-4047-AB9A-6811113E81CC}" srcOrd="3" destOrd="0" presId="urn:microsoft.com/office/officeart/2009/3/layout/StepUpProcess"/>
    <dgm:cxn modelId="{A38B0201-0F08-4239-B872-EEE99CFBC085}" type="presParOf" srcId="{5A1E7A46-AB85-4047-AB9A-6811113E81CC}" destId="{B5E17CE6-DAD4-4066-AB36-713AEF8A3ED5}" srcOrd="0" destOrd="0" presId="urn:microsoft.com/office/officeart/2009/3/layout/StepUpProcess"/>
    <dgm:cxn modelId="{63A98D42-3443-43FC-A811-EFF006333788}" type="presParOf" srcId="{71620909-767E-425E-9102-1C9C54E805C7}" destId="{7EA9F814-B0AC-4B2A-A028-275A2A64106E}" srcOrd="4" destOrd="0" presId="urn:microsoft.com/office/officeart/2009/3/layout/StepUpProcess"/>
    <dgm:cxn modelId="{B7BB6D1E-158A-4D05-9D3C-1C546D68EC01}" type="presParOf" srcId="{7EA9F814-B0AC-4B2A-A028-275A2A64106E}" destId="{4A03C097-92DC-4197-9479-9CBA5B74AFC7}" srcOrd="0" destOrd="0" presId="urn:microsoft.com/office/officeart/2009/3/layout/StepUpProcess"/>
    <dgm:cxn modelId="{7D8B4E27-8A38-4144-A0AE-633102AC46AB}" type="presParOf" srcId="{7EA9F814-B0AC-4B2A-A028-275A2A64106E}" destId="{602C5198-1EC7-4F34-9498-00DC92ADED1C}" srcOrd="1" destOrd="0" presId="urn:microsoft.com/office/officeart/2009/3/layout/StepUpProcess"/>
    <dgm:cxn modelId="{232871A2-36E8-4C49-A173-63482AE5E4E5}" type="presParOf" srcId="{7EA9F814-B0AC-4B2A-A028-275A2A64106E}" destId="{1B70F68B-6C79-4A19-8C88-D98E4B759A6C}" srcOrd="2" destOrd="0" presId="urn:microsoft.com/office/officeart/2009/3/layout/StepUpProcess"/>
    <dgm:cxn modelId="{6247420B-0E77-4D06-A533-333F49EABDE4}" type="presParOf" srcId="{71620909-767E-425E-9102-1C9C54E805C7}" destId="{C69FB871-8C9C-4062-AB69-3521EBDE86E8}" srcOrd="5" destOrd="0" presId="urn:microsoft.com/office/officeart/2009/3/layout/StepUpProcess"/>
    <dgm:cxn modelId="{FB9642E1-9B34-43E1-8355-C97FAA8B213E}" type="presParOf" srcId="{C69FB871-8C9C-4062-AB69-3521EBDE86E8}" destId="{59914A27-F3BF-4F16-B68C-7BDE70025F5D}" srcOrd="0" destOrd="0" presId="urn:microsoft.com/office/officeart/2009/3/layout/StepUpProcess"/>
    <dgm:cxn modelId="{9C3F7290-DEF0-4A7E-9AD4-38C6552A0614}" type="presParOf" srcId="{71620909-767E-425E-9102-1C9C54E805C7}" destId="{9430E622-626F-41F6-97C0-D7864D7F952E}" srcOrd="6" destOrd="0" presId="urn:microsoft.com/office/officeart/2009/3/layout/StepUpProcess"/>
    <dgm:cxn modelId="{5589CA5C-52DA-48A8-AE8D-F8A585D8F138}" type="presParOf" srcId="{9430E622-626F-41F6-97C0-D7864D7F952E}" destId="{B6B0B2B5-DAAB-4070-8371-A088345C55BC}" srcOrd="0" destOrd="0" presId="urn:microsoft.com/office/officeart/2009/3/layout/StepUpProcess"/>
    <dgm:cxn modelId="{E8FB57F4-F326-4048-B71D-E519917C0D4F}" type="presParOf" srcId="{9430E622-626F-41F6-97C0-D7864D7F952E}" destId="{40B100F9-8684-49D5-9547-626DF061B744}" srcOrd="1" destOrd="0" presId="urn:microsoft.com/office/officeart/2009/3/layout/StepUpProcess"/>
    <dgm:cxn modelId="{EFC77974-1270-44F6-9DCE-7AFFF17C5F00}" type="presParOf" srcId="{9430E622-626F-41F6-97C0-D7864D7F952E}" destId="{1C7FE5D7-2696-44B5-A1FE-A6385347DDA3}" srcOrd="2" destOrd="0" presId="urn:microsoft.com/office/officeart/2009/3/layout/StepUpProcess"/>
    <dgm:cxn modelId="{20158F9E-32BE-45FC-A480-268BE2A0D3AC}" type="presParOf" srcId="{71620909-767E-425E-9102-1C9C54E805C7}" destId="{71BE9E80-52B5-4555-BF47-252DF34599AC}" srcOrd="7" destOrd="0" presId="urn:microsoft.com/office/officeart/2009/3/layout/StepUpProcess"/>
    <dgm:cxn modelId="{5DFE0551-FE23-4266-9117-0C63681BA0CE}" type="presParOf" srcId="{71BE9E80-52B5-4555-BF47-252DF34599AC}" destId="{F5C9F3F0-B9D1-4580-ADC7-D56CD7C14A82}" srcOrd="0" destOrd="0" presId="urn:microsoft.com/office/officeart/2009/3/layout/StepUpProcess"/>
    <dgm:cxn modelId="{3599872C-0D52-402F-8666-9B9FD1B521CF}" type="presParOf" srcId="{71620909-767E-425E-9102-1C9C54E805C7}" destId="{1486D198-1AE1-42D0-9705-70C005912BB8}" srcOrd="8" destOrd="0" presId="urn:microsoft.com/office/officeart/2009/3/layout/StepUpProcess"/>
    <dgm:cxn modelId="{2733114B-3745-44F8-837D-CD78DC378759}" type="presParOf" srcId="{1486D198-1AE1-42D0-9705-70C005912BB8}" destId="{B63A8A11-EF1C-4093-88FF-2AD3DF3F35D1}" srcOrd="0" destOrd="0" presId="urn:microsoft.com/office/officeart/2009/3/layout/StepUpProcess"/>
    <dgm:cxn modelId="{E6D7A230-DAC0-4B13-A435-F0647FE502EF}" type="presParOf" srcId="{1486D198-1AE1-42D0-9705-70C005912BB8}" destId="{2C73F7FD-0543-40B0-8F48-8A9BB4040370}"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B992DE-237E-4C5C-879F-8033A3FBB056}">
      <dsp:nvSpPr>
        <dsp:cNvPr id="0" name=""/>
        <dsp:cNvSpPr/>
      </dsp:nvSpPr>
      <dsp:spPr>
        <a:xfrm rot="5400000">
          <a:off x="319936" y="2129252"/>
          <a:ext cx="962606" cy="1601756"/>
        </a:xfrm>
        <a:prstGeom prst="corner">
          <a:avLst>
            <a:gd name="adj1" fmla="val 16120"/>
            <a:gd name="adj2" fmla="val 161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2366C801-E314-4A98-8933-EB29A7E69D9F}">
      <dsp:nvSpPr>
        <dsp:cNvPr id="0" name=""/>
        <dsp:cNvSpPr/>
      </dsp:nvSpPr>
      <dsp:spPr>
        <a:xfrm>
          <a:off x="159253" y="2607832"/>
          <a:ext cx="1446074" cy="1267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b="1" kern="1200" smtClean="0"/>
            <a:t>Forming</a:t>
          </a:r>
          <a:endParaRPr lang="en-US" sz="2100" kern="1200"/>
        </a:p>
      </dsp:txBody>
      <dsp:txXfrm>
        <a:off x="159253" y="2607832"/>
        <a:ext cx="1446074" cy="1267569"/>
      </dsp:txXfrm>
    </dsp:sp>
    <dsp:sp modelId="{D54FDEE3-35BF-4B63-8BC4-2BCCD3A68472}">
      <dsp:nvSpPr>
        <dsp:cNvPr id="0" name=""/>
        <dsp:cNvSpPr/>
      </dsp:nvSpPr>
      <dsp:spPr>
        <a:xfrm>
          <a:off x="1332483" y="2011328"/>
          <a:ext cx="272844" cy="272844"/>
        </a:xfrm>
        <a:prstGeom prst="triangle">
          <a:avLst>
            <a:gd name="adj" fmla="val 1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51EEFFD3-BEB9-4EFE-BB31-ED832F61AA49}">
      <dsp:nvSpPr>
        <dsp:cNvPr id="0" name=""/>
        <dsp:cNvSpPr/>
      </dsp:nvSpPr>
      <dsp:spPr>
        <a:xfrm rot="5400000">
          <a:off x="2090213" y="1691195"/>
          <a:ext cx="962606" cy="1601756"/>
        </a:xfrm>
        <a:prstGeom prst="corner">
          <a:avLst>
            <a:gd name="adj1" fmla="val 16120"/>
            <a:gd name="adj2" fmla="val 161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DDCDFAF-13A2-44F4-94CD-DCFE9ADE1A19}">
      <dsp:nvSpPr>
        <dsp:cNvPr id="0" name=""/>
        <dsp:cNvSpPr/>
      </dsp:nvSpPr>
      <dsp:spPr>
        <a:xfrm>
          <a:off x="1929530" y="2169775"/>
          <a:ext cx="1446074" cy="1267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b="1" kern="1200" dirty="0" smtClean="0"/>
            <a:t>Storming</a:t>
          </a:r>
          <a:endParaRPr lang="en-US" sz="2100" b="1" kern="1200" dirty="0"/>
        </a:p>
      </dsp:txBody>
      <dsp:txXfrm>
        <a:off x="1929530" y="2169775"/>
        <a:ext cx="1446074" cy="1267569"/>
      </dsp:txXfrm>
    </dsp:sp>
    <dsp:sp modelId="{0C441735-7CBD-4BFD-AC4C-E346A8F74B0A}">
      <dsp:nvSpPr>
        <dsp:cNvPr id="0" name=""/>
        <dsp:cNvSpPr/>
      </dsp:nvSpPr>
      <dsp:spPr>
        <a:xfrm>
          <a:off x="3102761" y="1573271"/>
          <a:ext cx="272844" cy="272844"/>
        </a:xfrm>
        <a:prstGeom prst="triangle">
          <a:avLst>
            <a:gd name="adj" fmla="val 1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4A03C097-92DC-4197-9479-9CBA5B74AFC7}">
      <dsp:nvSpPr>
        <dsp:cNvPr id="0" name=""/>
        <dsp:cNvSpPr/>
      </dsp:nvSpPr>
      <dsp:spPr>
        <a:xfrm rot="5400000">
          <a:off x="3860491" y="1253138"/>
          <a:ext cx="962606" cy="1601756"/>
        </a:xfrm>
        <a:prstGeom prst="corner">
          <a:avLst>
            <a:gd name="adj1" fmla="val 16120"/>
            <a:gd name="adj2" fmla="val 161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602C5198-1EC7-4F34-9498-00DC92ADED1C}">
      <dsp:nvSpPr>
        <dsp:cNvPr id="0" name=""/>
        <dsp:cNvSpPr/>
      </dsp:nvSpPr>
      <dsp:spPr>
        <a:xfrm>
          <a:off x="3699808" y="1731718"/>
          <a:ext cx="1446074" cy="1267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b="1" kern="1200" smtClean="0"/>
            <a:t>Norming</a:t>
          </a:r>
          <a:endParaRPr lang="en-US" sz="2100" b="1" kern="1200"/>
        </a:p>
      </dsp:txBody>
      <dsp:txXfrm>
        <a:off x="3699808" y="1731718"/>
        <a:ext cx="1446074" cy="1267569"/>
      </dsp:txXfrm>
    </dsp:sp>
    <dsp:sp modelId="{1B70F68B-6C79-4A19-8C88-D98E4B759A6C}">
      <dsp:nvSpPr>
        <dsp:cNvPr id="0" name=""/>
        <dsp:cNvSpPr/>
      </dsp:nvSpPr>
      <dsp:spPr>
        <a:xfrm>
          <a:off x="4873038" y="1135214"/>
          <a:ext cx="272844" cy="272844"/>
        </a:xfrm>
        <a:prstGeom prst="triangle">
          <a:avLst>
            <a:gd name="adj" fmla="val 1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6B0B2B5-DAAB-4070-8371-A088345C55BC}">
      <dsp:nvSpPr>
        <dsp:cNvPr id="0" name=""/>
        <dsp:cNvSpPr/>
      </dsp:nvSpPr>
      <dsp:spPr>
        <a:xfrm rot="5400000">
          <a:off x="5630769" y="815081"/>
          <a:ext cx="962606" cy="1601756"/>
        </a:xfrm>
        <a:prstGeom prst="corner">
          <a:avLst>
            <a:gd name="adj1" fmla="val 16120"/>
            <a:gd name="adj2" fmla="val 161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40B100F9-8684-49D5-9547-626DF061B744}">
      <dsp:nvSpPr>
        <dsp:cNvPr id="0" name=""/>
        <dsp:cNvSpPr/>
      </dsp:nvSpPr>
      <dsp:spPr>
        <a:xfrm>
          <a:off x="5470086" y="1293661"/>
          <a:ext cx="1446074" cy="1267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b="1" kern="1200" smtClean="0"/>
            <a:t>Performing</a:t>
          </a:r>
          <a:endParaRPr lang="en-US" sz="2100" b="1" kern="1200"/>
        </a:p>
      </dsp:txBody>
      <dsp:txXfrm>
        <a:off x="5470086" y="1293661"/>
        <a:ext cx="1446074" cy="1267569"/>
      </dsp:txXfrm>
    </dsp:sp>
    <dsp:sp modelId="{1C7FE5D7-2696-44B5-A1FE-A6385347DDA3}">
      <dsp:nvSpPr>
        <dsp:cNvPr id="0" name=""/>
        <dsp:cNvSpPr/>
      </dsp:nvSpPr>
      <dsp:spPr>
        <a:xfrm>
          <a:off x="6643316" y="697158"/>
          <a:ext cx="272844" cy="272844"/>
        </a:xfrm>
        <a:prstGeom prst="triangle">
          <a:avLst>
            <a:gd name="adj" fmla="val 10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63A8A11-EF1C-4093-88FF-2AD3DF3F35D1}">
      <dsp:nvSpPr>
        <dsp:cNvPr id="0" name=""/>
        <dsp:cNvSpPr/>
      </dsp:nvSpPr>
      <dsp:spPr>
        <a:xfrm rot="5400000">
          <a:off x="7401047" y="377024"/>
          <a:ext cx="962606" cy="1601756"/>
        </a:xfrm>
        <a:prstGeom prst="corner">
          <a:avLst>
            <a:gd name="adj1" fmla="val 16120"/>
            <a:gd name="adj2" fmla="val 1611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2C73F7FD-0543-40B0-8F48-8A9BB4040370}">
      <dsp:nvSpPr>
        <dsp:cNvPr id="0" name=""/>
        <dsp:cNvSpPr/>
      </dsp:nvSpPr>
      <dsp:spPr>
        <a:xfrm>
          <a:off x="7240364" y="855604"/>
          <a:ext cx="1446074" cy="12675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lvl="0" algn="l" defTabSz="933450">
            <a:lnSpc>
              <a:spcPct val="90000"/>
            </a:lnSpc>
            <a:spcBef>
              <a:spcPct val="0"/>
            </a:spcBef>
            <a:spcAft>
              <a:spcPct val="35000"/>
            </a:spcAft>
          </a:pPr>
          <a:r>
            <a:rPr lang="en-US" sz="2100" b="1" kern="1200" smtClean="0"/>
            <a:t>Adjourning</a:t>
          </a:r>
          <a:endParaRPr lang="en-US" sz="2100" b="1" kern="1200"/>
        </a:p>
      </dsp:txBody>
      <dsp:txXfrm>
        <a:off x="7240364" y="855604"/>
        <a:ext cx="1446074" cy="1267569"/>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Arial" charset="0"/>
              </a:defRPr>
            </a:lvl1pPr>
          </a:lstStyle>
          <a:p>
            <a:pPr>
              <a:defRPr/>
            </a:pPr>
            <a:fld id="{FC4C0765-1D95-4426-8DC2-DF5DA332FF2A}" type="datetimeFigureOut">
              <a:rPr lang="en-US"/>
              <a:pPr>
                <a:defRPr/>
              </a:pPr>
              <a:t>3/25/2017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33EC67D0-463C-4D59-99D4-BD6C2EE16083}" type="slidenum">
              <a:rPr lang="en-US" altLang="en-US"/>
              <a:pPr/>
              <a:t>‹#›</a:t>
            </a:fld>
            <a:endParaRPr lang="en-US" altLang="en-US"/>
          </a:p>
        </p:txBody>
      </p:sp>
    </p:spTree>
    <p:extLst>
      <p:ext uri="{BB962C8B-B14F-4D97-AF65-F5344CB8AC3E}">
        <p14:creationId xmlns:p14="http://schemas.microsoft.com/office/powerpoint/2010/main" val="11251428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335ED21-D27B-44C5-959F-FBB52B7314F1}" type="slidenum">
              <a:rPr lang="en-US" altLang="en-US"/>
              <a:pPr eaLnBrk="1" hangingPunct="1">
                <a:spcBef>
                  <a:spcPct val="0"/>
                </a:spcBef>
              </a:pPr>
              <a:t>3</a:t>
            </a:fld>
            <a:endParaRPr lang="en-US" altLang="en-US"/>
          </a:p>
        </p:txBody>
      </p:sp>
    </p:spTree>
    <p:extLst>
      <p:ext uri="{BB962C8B-B14F-4D97-AF65-F5344CB8AC3E}">
        <p14:creationId xmlns:p14="http://schemas.microsoft.com/office/powerpoint/2010/main" val="1743209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How was the work performed in this activity? </a:t>
            </a:r>
          </a:p>
          <a:p>
            <a:r>
              <a:rPr lang="en-US" altLang="en-US" smtClean="0"/>
              <a:t>What have you learned about team member roles and responsibilities?</a:t>
            </a:r>
          </a:p>
          <a:p>
            <a:r>
              <a:rPr lang="en-US" altLang="en-US" smtClean="0"/>
              <a:t>What processes did the group use? </a:t>
            </a:r>
          </a:p>
          <a:p>
            <a:r>
              <a:rPr lang="en-US" altLang="en-US" smtClean="0"/>
              <a:t>Were they effective? </a:t>
            </a:r>
          </a:p>
          <a:p>
            <a:r>
              <a:rPr lang="en-US" altLang="en-US" smtClean="0"/>
              <a:t>What have you learned about team processes and their effectiveness or ineffectiveness? </a:t>
            </a:r>
          </a:p>
          <a:p>
            <a:r>
              <a:rPr lang="en-US" altLang="en-US" smtClean="0"/>
              <a:t>What kind of decision making did the group use? </a:t>
            </a:r>
          </a:p>
          <a:p>
            <a:r>
              <a:rPr lang="en-US" altLang="en-US" smtClean="0"/>
              <a:t>How did it handle decision making? </a:t>
            </a:r>
          </a:p>
          <a:p>
            <a:r>
              <a:rPr lang="en-US" altLang="en-US" smtClean="0"/>
              <a:t>Are there any processes you would like to change?</a:t>
            </a:r>
          </a:p>
          <a:p>
            <a:r>
              <a:rPr lang="en-US" altLang="en-US" smtClean="0"/>
              <a:t>What have you learned about handling agreement and conflict? </a:t>
            </a:r>
          </a:p>
          <a:p>
            <a:r>
              <a:rPr lang="en-US" altLang="en-US" smtClean="0"/>
              <a:t>Were the communications effective? </a:t>
            </a:r>
          </a:p>
          <a:p>
            <a:r>
              <a:rPr lang="en-US" altLang="en-US" smtClean="0"/>
              <a:t>Does any part of the communication process need attention?</a:t>
            </a:r>
          </a:p>
          <a:p>
            <a:endParaRPr lang="en-US" altLang="en-US" smtClean="0"/>
          </a:p>
          <a:p>
            <a:endParaRPr lang="en-US" alt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BD086DF-D87F-406E-9DAB-EC2FC85EB88B}" type="slidenum">
              <a:rPr lang="en-US" altLang="en-US"/>
              <a:pPr eaLnBrk="1" hangingPunct="1">
                <a:spcBef>
                  <a:spcPct val="0"/>
                </a:spcBef>
              </a:pPr>
              <a:t>10</a:t>
            </a:fld>
            <a:endParaRPr lang="en-US" altLang="en-US"/>
          </a:p>
        </p:txBody>
      </p:sp>
    </p:spTree>
    <p:extLst>
      <p:ext uri="{BB962C8B-B14F-4D97-AF65-F5344CB8AC3E}">
        <p14:creationId xmlns:p14="http://schemas.microsoft.com/office/powerpoint/2010/main" val="2832723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How was the work performed in this activity? </a:t>
            </a:r>
          </a:p>
          <a:p>
            <a:r>
              <a:rPr lang="en-US" altLang="en-US" smtClean="0"/>
              <a:t>What have you learned about team member roles and responsibilities?</a:t>
            </a:r>
          </a:p>
          <a:p>
            <a:r>
              <a:rPr lang="en-US" altLang="en-US" smtClean="0"/>
              <a:t>What processes did the group use? </a:t>
            </a:r>
          </a:p>
          <a:p>
            <a:r>
              <a:rPr lang="en-US" altLang="en-US" smtClean="0"/>
              <a:t>Were they effective? </a:t>
            </a:r>
          </a:p>
          <a:p>
            <a:r>
              <a:rPr lang="en-US" altLang="en-US" smtClean="0"/>
              <a:t>What have you learned about team processes and their effectiveness or ineffectiveness? </a:t>
            </a:r>
          </a:p>
          <a:p>
            <a:r>
              <a:rPr lang="en-US" altLang="en-US" smtClean="0"/>
              <a:t>What kind of decision making did the group use? </a:t>
            </a:r>
          </a:p>
          <a:p>
            <a:r>
              <a:rPr lang="en-US" altLang="en-US" smtClean="0"/>
              <a:t>How did it handle decision making? </a:t>
            </a:r>
          </a:p>
          <a:p>
            <a:r>
              <a:rPr lang="en-US" altLang="en-US" smtClean="0"/>
              <a:t>Are there any processes you would like to change?</a:t>
            </a:r>
          </a:p>
          <a:p>
            <a:r>
              <a:rPr lang="en-US" altLang="en-US" smtClean="0"/>
              <a:t>What have you learned about handling agreement and conflict? </a:t>
            </a:r>
          </a:p>
          <a:p>
            <a:r>
              <a:rPr lang="en-US" altLang="en-US" smtClean="0"/>
              <a:t>Were the communications effective? </a:t>
            </a:r>
          </a:p>
          <a:p>
            <a:r>
              <a:rPr lang="en-US" altLang="en-US" smtClean="0"/>
              <a:t>Does any part of the communication process need attention?</a:t>
            </a:r>
          </a:p>
          <a:p>
            <a:endParaRPr lang="en-US" altLang="en-US" smtClean="0"/>
          </a:p>
          <a:p>
            <a:endParaRPr lang="en-US" altLang="en-US" smtClean="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A61185F1-9A8B-4F41-8244-4500A1478CD1}" type="slidenum">
              <a:rPr lang="en-US" altLang="en-US"/>
              <a:pPr eaLnBrk="1" hangingPunct="1">
                <a:spcBef>
                  <a:spcPct val="0"/>
                </a:spcBef>
              </a:pPr>
              <a:t>11</a:t>
            </a:fld>
            <a:endParaRPr lang="en-US" altLang="en-US"/>
          </a:p>
        </p:txBody>
      </p:sp>
    </p:spTree>
    <p:extLst>
      <p:ext uri="{BB962C8B-B14F-4D97-AF65-F5344CB8AC3E}">
        <p14:creationId xmlns:p14="http://schemas.microsoft.com/office/powerpoint/2010/main" val="761557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14A1D594-0EBA-4E35-8FEC-4F876D3FEA8D}" type="datetimeFigureOut">
              <a:rPr lang="en-US" smtClean="0"/>
              <a:pPr>
                <a:defRPr/>
              </a:pPr>
              <a:t>3/25/2017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635A9CF-FB02-4C8F-9079-08708F6DCEBE}" type="slidenum">
              <a:rPr lang="en-US" altLang="en-US" smtClean="0"/>
              <a:pPr/>
              <a:t>‹#›</a:t>
            </a:fld>
            <a:endParaRPr lang="en-US" altLang="en-US"/>
          </a:p>
        </p:txBody>
      </p:sp>
    </p:spTree>
    <p:extLst>
      <p:ext uri="{BB962C8B-B14F-4D97-AF65-F5344CB8AC3E}">
        <p14:creationId xmlns:p14="http://schemas.microsoft.com/office/powerpoint/2010/main" val="2353542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23AC5F73-CD16-4A30-8666-9B672CC91B6B}" type="datetimeFigureOut">
              <a:rPr lang="en-US" smtClean="0"/>
              <a:pPr>
                <a:defRPr/>
              </a:pPr>
              <a:t>3/25/2017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DC48975-16CA-41AF-9D79-D2FF4F0032C3}" type="slidenum">
              <a:rPr lang="en-US" altLang="en-US" smtClean="0"/>
              <a:pPr/>
              <a:t>‹#›</a:t>
            </a:fld>
            <a:endParaRPr lang="en-US" altLang="en-US"/>
          </a:p>
        </p:txBody>
      </p:sp>
    </p:spTree>
    <p:extLst>
      <p:ext uri="{BB962C8B-B14F-4D97-AF65-F5344CB8AC3E}">
        <p14:creationId xmlns:p14="http://schemas.microsoft.com/office/powerpoint/2010/main" val="1808516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792DB50D-F53E-42C9-B927-C7DFA085D928}" type="datetimeFigureOut">
              <a:rPr lang="en-US" smtClean="0"/>
              <a:pPr>
                <a:defRPr/>
              </a:pPr>
              <a:t>3/25/2017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CC79964F-CBB1-40F5-87FA-C98ECB828BE8}" type="slidenum">
              <a:rPr lang="en-US" altLang="en-US" smtClean="0"/>
              <a:pPr/>
              <a:t>‹#›</a:t>
            </a:fld>
            <a:endParaRPr lang="en-US" altLang="en-US"/>
          </a:p>
        </p:txBody>
      </p:sp>
    </p:spTree>
    <p:extLst>
      <p:ext uri="{BB962C8B-B14F-4D97-AF65-F5344CB8AC3E}">
        <p14:creationId xmlns:p14="http://schemas.microsoft.com/office/powerpoint/2010/main" val="23713050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ssion (No Sub Sessions)">
    <p:spTree>
      <p:nvGrpSpPr>
        <p:cNvPr id="1" name=""/>
        <p:cNvGrpSpPr/>
        <p:nvPr/>
      </p:nvGrpSpPr>
      <p:grpSpPr>
        <a:xfrm>
          <a:off x="0" y="0"/>
          <a:ext cx="0" cy="0"/>
          <a:chOff x="0" y="0"/>
          <a:chExt cx="0" cy="0"/>
        </a:xfrm>
      </p:grpSpPr>
      <p:sp>
        <p:nvSpPr>
          <p:cNvPr id="4" name="Title 1"/>
          <p:cNvSpPr txBox="1">
            <a:spLocks/>
          </p:cNvSpPr>
          <p:nvPr userDrawn="1"/>
        </p:nvSpPr>
        <p:spPr>
          <a:xfrm>
            <a:off x="442913" y="5562600"/>
            <a:ext cx="8229600" cy="685800"/>
          </a:xfrm>
          <a:prstGeom prst="rect">
            <a:avLst/>
          </a:prstGeom>
        </p:spPr>
        <p:txBody>
          <a:bodyPr anchor="ctr">
            <a:normAutofit/>
          </a:bodyPr>
          <a:lstStyle>
            <a:lvl1pPr algn="ctr" defTabSz="914400" rtl="0" eaLnBrk="1" latinLnBrk="0" hangingPunct="1">
              <a:spcBef>
                <a:spcPct val="0"/>
              </a:spcBef>
              <a:buNone/>
              <a:defRPr sz="4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fontAlgn="auto">
              <a:spcAft>
                <a:spcPts val="0"/>
              </a:spcAft>
              <a:defRPr/>
            </a:pPr>
            <a:endParaRPr lang="en-US" sz="2800" i="1"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752600"/>
            <a:ext cx="8229600" cy="289330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3141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ession Slide">
    <p:spTree>
      <p:nvGrpSpPr>
        <p:cNvPr id="1" name=""/>
        <p:cNvGrpSpPr/>
        <p:nvPr/>
      </p:nvGrpSpPr>
      <p:grpSpPr>
        <a:xfrm>
          <a:off x="0" y="0"/>
          <a:ext cx="0" cy="0"/>
          <a:chOff x="0" y="0"/>
          <a:chExt cx="0" cy="0"/>
        </a:xfrm>
      </p:grpSpPr>
      <p:sp>
        <p:nvSpPr>
          <p:cNvPr id="5" name="Title 1"/>
          <p:cNvSpPr txBox="1">
            <a:spLocks/>
          </p:cNvSpPr>
          <p:nvPr userDrawn="1"/>
        </p:nvSpPr>
        <p:spPr>
          <a:xfrm>
            <a:off x="442913" y="5562600"/>
            <a:ext cx="8229600" cy="685800"/>
          </a:xfrm>
          <a:prstGeom prst="rect">
            <a:avLst/>
          </a:prstGeom>
        </p:spPr>
        <p:txBody>
          <a:bodyPr anchor="ctr">
            <a:normAutofit/>
          </a:bodyPr>
          <a:lstStyle>
            <a:lvl1pPr algn="ctr" defTabSz="914400" rtl="0" eaLnBrk="1" latinLnBrk="0" hangingPunct="1">
              <a:spcBef>
                <a:spcPct val="0"/>
              </a:spcBef>
              <a:buNone/>
              <a:defRPr sz="4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fontAlgn="auto">
              <a:spcAft>
                <a:spcPts val="0"/>
              </a:spcAft>
              <a:defRPr/>
            </a:pPr>
            <a:endParaRPr lang="en-US" sz="2800" i="1"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457200" y="2362200"/>
            <a:ext cx="8229600" cy="228370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10"/>
          <p:cNvSpPr>
            <a:spLocks noGrp="1"/>
          </p:cNvSpPr>
          <p:nvPr>
            <p:ph type="body" sz="quarter" idx="10"/>
          </p:nvPr>
        </p:nvSpPr>
        <p:spPr>
          <a:xfrm>
            <a:off x="442913" y="1600200"/>
            <a:ext cx="8229600" cy="609600"/>
          </a:xfrm>
        </p:spPr>
        <p:txBody>
          <a:bodyPr>
            <a:normAutofit/>
          </a:bodyPr>
          <a:lstStyle>
            <a:lvl1pPr marL="0" indent="0">
              <a:buNone/>
              <a:defRPr lang="en-US" sz="2800" i="1" dirty="0">
                <a:solidFill>
                  <a:schemeClr val="accent1"/>
                </a:solidFill>
              </a:defRPr>
            </a:lvl1pPr>
          </a:lstStyle>
          <a:p>
            <a:pPr lvl="0"/>
            <a:r>
              <a:rPr lang="en-US" smtClean="0"/>
              <a:t>Click to edit Master text styles</a:t>
            </a:r>
          </a:p>
        </p:txBody>
      </p:sp>
    </p:spTree>
    <p:extLst>
      <p:ext uri="{BB962C8B-B14F-4D97-AF65-F5344CB8AC3E}">
        <p14:creationId xmlns:p14="http://schemas.microsoft.com/office/powerpoint/2010/main" val="1846685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lternate Session Slide (No Sub-Sessions)">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526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9236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7526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9236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1028271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A5836DFB-FFFD-4794-91DC-78721507B081}" type="datetimeFigureOut">
              <a:rPr lang="en-US" smtClean="0"/>
              <a:pPr>
                <a:defRPr/>
              </a:pPr>
              <a:t>3/25/2017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4C45E76-9ACB-4092-A455-CF830117C7B5}" type="slidenum">
              <a:rPr lang="en-US" altLang="en-US" smtClean="0"/>
              <a:pPr/>
              <a:t>‹#›</a:t>
            </a:fld>
            <a:endParaRPr lang="en-US" altLang="en-US"/>
          </a:p>
        </p:txBody>
      </p:sp>
    </p:spTree>
    <p:extLst>
      <p:ext uri="{BB962C8B-B14F-4D97-AF65-F5344CB8AC3E}">
        <p14:creationId xmlns:p14="http://schemas.microsoft.com/office/powerpoint/2010/main" val="2980594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FEDD6728-5142-424D-85C5-BAA6EFE6469C}" type="datetimeFigureOut">
              <a:rPr lang="en-US" smtClean="0"/>
              <a:pPr>
                <a:defRPr/>
              </a:pPr>
              <a:t>3/25/2017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0077DCFF-CD26-4A1B-9F1A-7943D5896009}" type="slidenum">
              <a:rPr lang="en-US" altLang="en-US" smtClean="0"/>
              <a:pPr/>
              <a:t>‹#›</a:t>
            </a:fld>
            <a:endParaRPr lang="en-US" altLang="en-US"/>
          </a:p>
        </p:txBody>
      </p:sp>
    </p:spTree>
    <p:extLst>
      <p:ext uri="{BB962C8B-B14F-4D97-AF65-F5344CB8AC3E}">
        <p14:creationId xmlns:p14="http://schemas.microsoft.com/office/powerpoint/2010/main" val="1888439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90C46206-6084-43DC-80F3-4D4C056FF9BA}" type="datetimeFigureOut">
              <a:rPr lang="en-US" smtClean="0"/>
              <a:pPr>
                <a:defRPr/>
              </a:pPr>
              <a:t>3/25/2017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A10D7D9D-7FFA-4217-B8D2-1B74AAEC836A}" type="slidenum">
              <a:rPr lang="en-US" altLang="en-US" smtClean="0"/>
              <a:pPr/>
              <a:t>‹#›</a:t>
            </a:fld>
            <a:endParaRPr lang="en-US" altLang="en-US"/>
          </a:p>
        </p:txBody>
      </p:sp>
    </p:spTree>
    <p:extLst>
      <p:ext uri="{BB962C8B-B14F-4D97-AF65-F5344CB8AC3E}">
        <p14:creationId xmlns:p14="http://schemas.microsoft.com/office/powerpoint/2010/main" val="1838051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A6519CDF-F476-4A47-8FDE-90E2BC3671C5}" type="datetimeFigureOut">
              <a:rPr lang="en-US" smtClean="0"/>
              <a:pPr>
                <a:defRPr/>
              </a:pPr>
              <a:t>3/25/2017</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73F1E9E6-B72A-4FF6-83C0-BF0EBFB3BC69}" type="slidenum">
              <a:rPr lang="en-US" altLang="en-US" smtClean="0"/>
              <a:pPr/>
              <a:t>‹#›</a:t>
            </a:fld>
            <a:endParaRPr lang="en-US" altLang="en-US"/>
          </a:p>
        </p:txBody>
      </p:sp>
    </p:spTree>
    <p:extLst>
      <p:ext uri="{BB962C8B-B14F-4D97-AF65-F5344CB8AC3E}">
        <p14:creationId xmlns:p14="http://schemas.microsoft.com/office/powerpoint/2010/main" val="25443543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ACD31C77-530B-4844-977A-EF16E970C0D1}" type="datetimeFigureOut">
              <a:rPr lang="en-US" smtClean="0"/>
              <a:pPr>
                <a:defRPr/>
              </a:pPr>
              <a:t>3/25/2017</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D55FE5CE-0B58-448E-9EDD-05F84E5B0A11}" type="slidenum">
              <a:rPr lang="en-US" altLang="en-US" smtClean="0"/>
              <a:pPr/>
              <a:t>‹#›</a:t>
            </a:fld>
            <a:endParaRPr lang="en-US" altLang="en-US"/>
          </a:p>
        </p:txBody>
      </p:sp>
    </p:spTree>
    <p:extLst>
      <p:ext uri="{BB962C8B-B14F-4D97-AF65-F5344CB8AC3E}">
        <p14:creationId xmlns:p14="http://schemas.microsoft.com/office/powerpoint/2010/main" val="2230597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1E3EF847-CED9-42EF-9C0A-1009D98A2F7C}" type="datetimeFigureOut">
              <a:rPr lang="en-US" smtClean="0"/>
              <a:pPr>
                <a:defRPr/>
              </a:pPr>
              <a:t>3/25/2017</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6EE84818-904F-45E8-B560-6B22D6E6A070}" type="slidenum">
              <a:rPr lang="en-US" altLang="en-US" smtClean="0"/>
              <a:pPr/>
              <a:t>‹#›</a:t>
            </a:fld>
            <a:endParaRPr lang="en-US" altLang="en-US"/>
          </a:p>
        </p:txBody>
      </p:sp>
    </p:spTree>
    <p:extLst>
      <p:ext uri="{BB962C8B-B14F-4D97-AF65-F5344CB8AC3E}">
        <p14:creationId xmlns:p14="http://schemas.microsoft.com/office/powerpoint/2010/main" val="1352918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A5DF59C3-5128-41E7-9136-520DEEAEB577}" type="datetimeFigureOut">
              <a:rPr lang="en-US" smtClean="0"/>
              <a:pPr>
                <a:defRPr/>
              </a:pPr>
              <a:t>3/25/2017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24DCF3B7-BCD1-4BA5-A140-40A8478E4326}" type="slidenum">
              <a:rPr lang="en-US" altLang="en-US" smtClean="0"/>
              <a:pPr/>
              <a:t>‹#›</a:t>
            </a:fld>
            <a:endParaRPr lang="en-US" altLang="en-US"/>
          </a:p>
        </p:txBody>
      </p:sp>
    </p:spTree>
    <p:extLst>
      <p:ext uri="{BB962C8B-B14F-4D97-AF65-F5344CB8AC3E}">
        <p14:creationId xmlns:p14="http://schemas.microsoft.com/office/powerpoint/2010/main" val="1454136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9FD12A3B-A435-429C-B5A2-58FA87DE073A}" type="datetimeFigureOut">
              <a:rPr lang="en-US" smtClean="0"/>
              <a:pPr>
                <a:defRPr/>
              </a:pPr>
              <a:t>3/25/2017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64774C4C-8CC8-461C-8031-6436FA169026}" type="slidenum">
              <a:rPr lang="en-US" altLang="en-US" smtClean="0"/>
              <a:pPr/>
              <a:t>‹#›</a:t>
            </a:fld>
            <a:endParaRPr lang="en-US" altLang="en-US"/>
          </a:p>
        </p:txBody>
      </p:sp>
    </p:spTree>
    <p:extLst>
      <p:ext uri="{BB962C8B-B14F-4D97-AF65-F5344CB8AC3E}">
        <p14:creationId xmlns:p14="http://schemas.microsoft.com/office/powerpoint/2010/main" val="4105897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2A719BD6-BA29-4A26-A4AF-CAB718182465}" type="datetimeFigureOut">
              <a:rPr lang="en-US" smtClean="0"/>
              <a:pPr>
                <a:defRPr/>
              </a:pPr>
              <a:t>3/25/2017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2EE838A-1132-4482-B0CB-27FEB66FBCCB}" type="slidenum">
              <a:rPr lang="en-US" altLang="en-US" smtClean="0"/>
              <a:pPr/>
              <a:t>‹#›</a:t>
            </a:fld>
            <a:endParaRPr lang="en-US" altLang="en-US"/>
          </a:p>
        </p:txBody>
      </p:sp>
    </p:spTree>
    <p:extLst>
      <p:ext uri="{BB962C8B-B14F-4D97-AF65-F5344CB8AC3E}">
        <p14:creationId xmlns:p14="http://schemas.microsoft.com/office/powerpoint/2010/main" val="1803751686"/>
      </p:ext>
    </p:extLst>
  </p:cSld>
  <p:clrMap bg1="lt1" tx1="dk1" bg2="lt2" tx2="dk2" accent1="accent1" accent2="accent2" accent3="accent3" accent4="accent4" accent5="accent5" accent6="accent6" hlink="hlink" folHlink="folHlink"/>
  <p:sldLayoutIdLst>
    <p:sldLayoutId id="2147484539" r:id="rId1"/>
    <p:sldLayoutId id="2147484540" r:id="rId2"/>
    <p:sldLayoutId id="2147484541" r:id="rId3"/>
    <p:sldLayoutId id="2147484542" r:id="rId4"/>
    <p:sldLayoutId id="2147484543" r:id="rId5"/>
    <p:sldLayoutId id="2147484544" r:id="rId6"/>
    <p:sldLayoutId id="2147484545" r:id="rId7"/>
    <p:sldLayoutId id="2147484546" r:id="rId8"/>
    <p:sldLayoutId id="2147484547" r:id="rId9"/>
    <p:sldLayoutId id="2147484548" r:id="rId10"/>
    <p:sldLayoutId id="2147484549" r:id="rId11"/>
    <p:sldLayoutId id="2147484550" r:id="rId12"/>
    <p:sldLayoutId id="2147484551" r:id="rId13"/>
    <p:sldLayoutId id="2147484537" r:id="rId14"/>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hyperlink" Target="https://www.youtube.com/watch?v=KY5TWVz5ZDU"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BBEbNsib6TY" TargetMode="Externa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itle 4"/>
          <p:cNvSpPr>
            <a:spLocks noGrp="1"/>
          </p:cNvSpPr>
          <p:nvPr>
            <p:ph type="title"/>
          </p:nvPr>
        </p:nvSpPr>
        <p:spPr>
          <a:xfrm>
            <a:off x="762000" y="381000"/>
            <a:ext cx="7086600" cy="914400"/>
          </a:xfrm>
        </p:spPr>
        <p:txBody>
          <a:bodyPr/>
          <a:lstStyle/>
          <a:p>
            <a:pPr eaLnBrk="1" fontAlgn="auto" hangingPunct="1">
              <a:spcAft>
                <a:spcPts val="0"/>
              </a:spcAft>
              <a:defRPr/>
            </a:pPr>
            <a:r>
              <a:rPr lang="en-US" altLang="en-US" sz="6000" dirty="0" smtClean="0"/>
              <a:t>Team Building</a:t>
            </a:r>
          </a:p>
        </p:txBody>
      </p:sp>
      <p:pic>
        <p:nvPicPr>
          <p:cNvPr id="16389" name="Picture 5" descr="a team works together" title="a team works togeth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3762" y="1524000"/>
            <a:ext cx="5726335" cy="3402062"/>
          </a:xfrm>
          <a:prstGeom prst="rect">
            <a:avLst/>
          </a:prstGeom>
          <a:noFill/>
          <a:effectLst>
            <a:glow rad="228600">
              <a:schemeClr val="accent1">
                <a:alpha val="76000"/>
              </a:schemeClr>
            </a:glow>
          </a:effectLst>
          <a:scene3d>
            <a:camera prst="orthographicFront"/>
            <a:lightRig rig="threePt" dir="t"/>
          </a:scene3d>
          <a:sp3d>
            <a:bevelT/>
          </a:sp3d>
          <a:extLst>
            <a:ext uri="{909E8E84-426E-40DD-AFC4-6F175D3DCCD1}">
              <a14:hiddenFill xmlns:a14="http://schemas.microsoft.com/office/drawing/2010/main">
                <a:solidFill>
                  <a:srgbClr val="FFFFFF"/>
                </a:solidFill>
              </a14:hiddenFill>
            </a:ext>
          </a:extLst>
        </p:spPr>
      </p:pic>
      <p:pic>
        <p:nvPicPr>
          <p:cNvPr id="5124" name="Picture 7" descr="AMMQC icon" title="AMMQC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5930900"/>
            <a:ext cx="1177925" cy="57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5" name="Rectangle 1"/>
          <p:cNvSpPr>
            <a:spLocks noChangeArrowheads="1"/>
          </p:cNvSpPr>
          <p:nvPr/>
        </p:nvSpPr>
        <p:spPr bwMode="auto">
          <a:xfrm>
            <a:off x="2667000" y="5740400"/>
            <a:ext cx="6324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eaLnBrk="0" hangingPunct="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eaLnBrk="0" hangingPunct="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eaLnBrk="0" hangingPunct="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eaLnBrk="0" hangingPunct="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eaLnBrk="1" hangingPunct="1">
              <a:spcBef>
                <a:spcPct val="0"/>
              </a:spcBef>
              <a:buClrTx/>
              <a:buSzTx/>
              <a:buFontTx/>
              <a:buNone/>
            </a:pPr>
            <a:r>
              <a:rPr lang="en-US" altLang="en-US" sz="800">
                <a:latin typeface="Calibri" panose="020F0502020204030204" pitchFamily="34" charset="0"/>
              </a:rPr>
              <a:t>This project is sponsored by a $15.9 million grant from the U.S. Department of Labor, Employment and Training Administration.</a:t>
            </a:r>
          </a:p>
          <a:p>
            <a:pPr eaLnBrk="1" hangingPunct="1">
              <a:spcBef>
                <a:spcPct val="0"/>
              </a:spcBef>
              <a:buClrTx/>
              <a:buSzTx/>
              <a:buFontTx/>
              <a:buNone/>
            </a:pPr>
            <a:r>
              <a:rPr lang="en-US" altLang="en-US" sz="800">
                <a:latin typeface="Calibri" panose="020F0502020204030204" pitchFamily="34" charset="0"/>
              </a:rPr>
              <a:t>The AMMQC program is an Equal Opportunity program. Adaptive equipment is available upon request for individuals with disabilities. This workforce product was funded by a grant awarded by the U.S. Department of Labor’s Employment and Training Administration. The product was created by the grantee and does not necessarily reflect the official position of the U.S. Department of Labor. The U.S. Department of Labor makes no guarantees, warranties, or assurances of any kind, express or implied, with respect to such information, including any information on linked sites and including, but not limited to, accuracy of the information or its completeness, timeliness, usefulness, adequacy, continued availability, or ownership.</a:t>
            </a:r>
          </a:p>
        </p:txBody>
      </p:sp>
      <p:pic>
        <p:nvPicPr>
          <p:cNvPr id="5126" name="Picture 6" descr="MWCC icon" title="MWCC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5113338"/>
            <a:ext cx="2220913" cy="59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Review: Steps to a </a:t>
            </a:r>
            <a:br>
              <a:rPr lang="en-US" dirty="0" smtClean="0"/>
            </a:br>
            <a:r>
              <a:rPr lang="en-US" dirty="0" smtClean="0"/>
              <a:t>Successful Team</a:t>
            </a:r>
            <a:endParaRPr lang="en-US" sz="3700" dirty="0"/>
          </a:p>
        </p:txBody>
      </p:sp>
      <p:sp>
        <p:nvSpPr>
          <p:cNvPr id="14339" name="Content Placeholder 2"/>
          <p:cNvSpPr>
            <a:spLocks noGrp="1"/>
          </p:cNvSpPr>
          <p:nvPr>
            <p:ph idx="1"/>
          </p:nvPr>
        </p:nvSpPr>
        <p:spPr>
          <a:xfrm>
            <a:off x="381000" y="1676400"/>
            <a:ext cx="8229600" cy="4419600"/>
          </a:xfrm>
        </p:spPr>
        <p:txBody>
          <a:bodyPr/>
          <a:lstStyle/>
          <a:p>
            <a:pPr eaLnBrk="1" hangingPunct="1"/>
            <a:r>
              <a:rPr lang="en-US" altLang="en-US" sz="3000" smtClean="0"/>
              <a:t>Set and adjust goals and priorities. </a:t>
            </a:r>
          </a:p>
          <a:p>
            <a:pPr eaLnBrk="1" hangingPunct="1"/>
            <a:r>
              <a:rPr lang="en-US" altLang="en-US" sz="3000" smtClean="0"/>
              <a:t>Analyze or allocate the way work is being performed. </a:t>
            </a:r>
          </a:p>
          <a:p>
            <a:pPr eaLnBrk="1" hangingPunct="1"/>
            <a:r>
              <a:rPr lang="en-US" altLang="en-US" sz="3000" smtClean="0"/>
              <a:t>Evaluate the way the team is working. </a:t>
            </a:r>
          </a:p>
          <a:p>
            <a:pPr eaLnBrk="1" hangingPunct="1"/>
            <a:r>
              <a:rPr lang="en-US" altLang="en-US" sz="3000" smtClean="0"/>
              <a:t>Examine how the group handles agreement and conflict, and how group members relate to one another.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Review: Did you </a:t>
            </a:r>
            <a:r>
              <a:rPr lang="en-US" dirty="0" smtClean="0"/>
              <a:t>Collaborate </a:t>
            </a:r>
            <a:r>
              <a:rPr lang="en-US" dirty="0" smtClean="0"/>
              <a:t/>
            </a:r>
            <a:br>
              <a:rPr lang="en-US" dirty="0" smtClean="0"/>
            </a:br>
            <a:r>
              <a:rPr lang="en-US" dirty="0" smtClean="0"/>
              <a:t>as a </a:t>
            </a:r>
            <a:r>
              <a:rPr lang="en-US" dirty="0" smtClean="0"/>
              <a:t>Successful Team</a:t>
            </a:r>
            <a:r>
              <a:rPr lang="en-US" dirty="0" smtClean="0"/>
              <a:t>?</a:t>
            </a:r>
            <a:endParaRPr lang="en-US" sz="3700" dirty="0"/>
          </a:p>
        </p:txBody>
      </p:sp>
      <p:sp>
        <p:nvSpPr>
          <p:cNvPr id="15363" name="Content Placeholder 2"/>
          <p:cNvSpPr>
            <a:spLocks noGrp="1"/>
          </p:cNvSpPr>
          <p:nvPr>
            <p:ph idx="1"/>
          </p:nvPr>
        </p:nvSpPr>
        <p:spPr>
          <a:xfrm>
            <a:off x="381000" y="1828800"/>
            <a:ext cx="8229600" cy="3581400"/>
          </a:xfrm>
        </p:spPr>
        <p:txBody>
          <a:bodyPr/>
          <a:lstStyle/>
          <a:p>
            <a:r>
              <a:rPr lang="en-US" altLang="en-US" smtClean="0"/>
              <a:t>What was difficult about the process?</a:t>
            </a:r>
          </a:p>
          <a:p>
            <a:r>
              <a:rPr lang="en-US" altLang="en-US" smtClean="0"/>
              <a:t>What skills were important during the process?</a:t>
            </a:r>
          </a:p>
          <a:p>
            <a:r>
              <a:rPr lang="en-US" altLang="en-US" smtClean="0"/>
              <a:t>Were there established leaders?</a:t>
            </a:r>
          </a:p>
          <a:p>
            <a:r>
              <a:rPr lang="en-US" altLang="en-US" smtClean="0"/>
              <a:t>Did the leadership role change as the group progressed through the activity?</a:t>
            </a:r>
          </a:p>
          <a:p>
            <a:r>
              <a:rPr lang="en-US" altLang="en-US" smtClean="0"/>
              <a:t>Were you successful in completing the task? Why/why not?</a:t>
            </a:r>
          </a:p>
          <a:p>
            <a:pPr eaLnBrk="1" hangingPunct="1"/>
            <a:endParaRPr lang="en-US" altLang="en-US" sz="30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a:bodyPr>
          <a:lstStyle/>
          <a:p>
            <a:pPr eaLnBrk="1" fontAlgn="auto" hangingPunct="1">
              <a:spcAft>
                <a:spcPts val="0"/>
              </a:spcAft>
              <a:defRPr/>
            </a:pPr>
            <a:r>
              <a:rPr lang="en-US" altLang="en-US" smtClean="0"/>
              <a:t>The Five Stages of Team Development </a:t>
            </a:r>
          </a:p>
        </p:txBody>
      </p:sp>
      <p:graphicFrame>
        <p:nvGraphicFramePr>
          <p:cNvPr id="5" name="Content Placeholder 4" descr="the five stages of team development" title="the five stages of team development"/>
          <p:cNvGraphicFramePr>
            <a:graphicFrameLocks noGrp="1"/>
          </p:cNvGraphicFramePr>
          <p:nvPr>
            <p:ph idx="1"/>
            <p:extLst>
              <p:ext uri="{D42A27DB-BD31-4B8C-83A1-F6EECF244321}">
                <p14:modId xmlns:p14="http://schemas.microsoft.com/office/powerpoint/2010/main" val="4243459355"/>
              </p:ext>
            </p:extLst>
          </p:nvPr>
        </p:nvGraphicFramePr>
        <p:xfrm>
          <a:off x="228600" y="2133600"/>
          <a:ext cx="86868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5"/>
          <p:cNvSpPr>
            <a:spLocks noGrp="1"/>
          </p:cNvSpPr>
          <p:nvPr>
            <p:ph type="title"/>
          </p:nvPr>
        </p:nvSpPr>
        <p:spPr/>
        <p:txBody>
          <a:bodyPr/>
          <a:lstStyle/>
          <a:p>
            <a:pPr eaLnBrk="1" fontAlgn="auto" hangingPunct="1">
              <a:spcAft>
                <a:spcPts val="0"/>
              </a:spcAft>
              <a:defRPr/>
            </a:pPr>
            <a:r>
              <a:rPr lang="en-CA" altLang="en-US" dirty="0" smtClean="0"/>
              <a:t>Factors in Team Development</a:t>
            </a:r>
          </a:p>
        </p:txBody>
      </p:sp>
      <p:sp>
        <p:nvSpPr>
          <p:cNvPr id="17411" name="Content Placeholder 4"/>
          <p:cNvSpPr>
            <a:spLocks noGrp="1"/>
          </p:cNvSpPr>
          <p:nvPr>
            <p:ph idx="1"/>
          </p:nvPr>
        </p:nvSpPr>
        <p:spPr>
          <a:xfrm>
            <a:off x="457200" y="1752600"/>
            <a:ext cx="8229600" cy="4343400"/>
          </a:xfrm>
        </p:spPr>
        <p:txBody>
          <a:bodyPr/>
          <a:lstStyle/>
          <a:p>
            <a:pPr eaLnBrk="1" hangingPunct="1"/>
            <a:r>
              <a:rPr lang="en-US" altLang="en-US" sz="3200" smtClean="0"/>
              <a:t>Commitment</a:t>
            </a:r>
          </a:p>
          <a:p>
            <a:pPr eaLnBrk="1" hangingPunct="1"/>
            <a:r>
              <a:rPr lang="en-US" altLang="en-US" sz="3200" smtClean="0"/>
              <a:t>Trust</a:t>
            </a:r>
          </a:p>
          <a:p>
            <a:pPr eaLnBrk="1" hangingPunct="1"/>
            <a:r>
              <a:rPr lang="en-US" altLang="en-US" sz="3200" smtClean="0"/>
              <a:t>Purpose</a:t>
            </a:r>
          </a:p>
          <a:p>
            <a:pPr eaLnBrk="1" hangingPunct="1"/>
            <a:r>
              <a:rPr lang="en-US" altLang="en-US" sz="3200" smtClean="0"/>
              <a:t>Communication</a:t>
            </a:r>
          </a:p>
          <a:p>
            <a:pPr eaLnBrk="1" hangingPunct="1"/>
            <a:r>
              <a:rPr lang="en-US" altLang="en-US" sz="3200" smtClean="0"/>
              <a:t>Involvement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rtlCol="0">
            <a:normAutofit/>
          </a:bodyPr>
          <a:lstStyle/>
          <a:p>
            <a:pPr eaLnBrk="1" fontAlgn="auto" hangingPunct="1">
              <a:spcAft>
                <a:spcPts val="0"/>
              </a:spcAft>
              <a:defRPr/>
            </a:pPr>
            <a:r>
              <a:rPr lang="en-US" dirty="0" smtClean="0"/>
              <a:t/>
            </a:r>
            <a:br>
              <a:rPr lang="en-US" dirty="0" smtClean="0"/>
            </a:br>
            <a:r>
              <a:rPr lang="en-US" sz="4000" dirty="0" smtClean="0"/>
              <a:t>Characteristics </a:t>
            </a:r>
            <a:r>
              <a:rPr lang="en-US" sz="4000" dirty="0"/>
              <a:t>of Great Teams</a:t>
            </a:r>
          </a:p>
        </p:txBody>
      </p:sp>
      <p:sp>
        <p:nvSpPr>
          <p:cNvPr id="3" name="Content Placeholder 2"/>
          <p:cNvSpPr>
            <a:spLocks noGrp="1"/>
          </p:cNvSpPr>
          <p:nvPr>
            <p:ph idx="1"/>
          </p:nvPr>
        </p:nvSpPr>
        <p:spPr>
          <a:xfrm>
            <a:off x="457200" y="1676400"/>
            <a:ext cx="8229600" cy="4572000"/>
          </a:xfrm>
          <a:extLst/>
        </p:spPr>
        <p:txBody>
          <a:bodyPr numCol="2" rtlCol="0"/>
          <a:lstStyle/>
          <a:p>
            <a:pPr marL="274320" indent="-274320" eaLnBrk="1" fontAlgn="auto" hangingPunct="1">
              <a:spcAft>
                <a:spcPts val="0"/>
              </a:spcAft>
              <a:buClr>
                <a:schemeClr val="tx1">
                  <a:shade val="95000"/>
                </a:schemeClr>
              </a:buClr>
              <a:buFont typeface="Wingdings 2"/>
              <a:buChar char=""/>
              <a:defRPr/>
            </a:pPr>
            <a:r>
              <a:rPr lang="en-US" dirty="0" smtClean="0"/>
              <a:t>Clear purpose</a:t>
            </a:r>
          </a:p>
          <a:p>
            <a:pPr marL="274320" indent="-274320" eaLnBrk="1" fontAlgn="auto" hangingPunct="1">
              <a:spcAft>
                <a:spcPts val="0"/>
              </a:spcAft>
              <a:buClr>
                <a:schemeClr val="tx1">
                  <a:shade val="95000"/>
                </a:schemeClr>
              </a:buClr>
              <a:buFont typeface="Wingdings 2"/>
              <a:buChar char=""/>
              <a:defRPr/>
            </a:pPr>
            <a:r>
              <a:rPr lang="en-US" dirty="0" smtClean="0"/>
              <a:t>Informality</a:t>
            </a:r>
          </a:p>
          <a:p>
            <a:pPr marL="274320" indent="-274320" eaLnBrk="1" fontAlgn="auto" hangingPunct="1">
              <a:spcAft>
                <a:spcPts val="0"/>
              </a:spcAft>
              <a:buClr>
                <a:schemeClr val="tx1">
                  <a:shade val="95000"/>
                </a:schemeClr>
              </a:buClr>
              <a:buFont typeface="Wingdings 2"/>
              <a:buChar char=""/>
              <a:defRPr/>
            </a:pPr>
            <a:r>
              <a:rPr lang="en-US" dirty="0" smtClean="0"/>
              <a:t>Participation</a:t>
            </a:r>
          </a:p>
          <a:p>
            <a:pPr marL="274320" indent="-274320" eaLnBrk="1" fontAlgn="auto" hangingPunct="1">
              <a:spcAft>
                <a:spcPts val="0"/>
              </a:spcAft>
              <a:buClr>
                <a:schemeClr val="tx1">
                  <a:shade val="95000"/>
                </a:schemeClr>
              </a:buClr>
              <a:buFont typeface="Wingdings 2"/>
              <a:buChar char=""/>
              <a:defRPr/>
            </a:pPr>
            <a:r>
              <a:rPr lang="en-US" dirty="0" smtClean="0"/>
              <a:t>Listening</a:t>
            </a:r>
          </a:p>
          <a:p>
            <a:pPr marL="274320" indent="-274320" eaLnBrk="1" fontAlgn="auto" hangingPunct="1">
              <a:spcAft>
                <a:spcPts val="0"/>
              </a:spcAft>
              <a:buClr>
                <a:schemeClr val="tx1">
                  <a:shade val="95000"/>
                </a:schemeClr>
              </a:buClr>
              <a:buFont typeface="Wingdings 2"/>
              <a:buChar char=""/>
              <a:defRPr/>
            </a:pPr>
            <a:r>
              <a:rPr lang="en-US" dirty="0" smtClean="0"/>
              <a:t>Civilized disagreements</a:t>
            </a:r>
          </a:p>
          <a:p>
            <a:pPr marL="274320" indent="-274320" eaLnBrk="1" fontAlgn="auto" hangingPunct="1">
              <a:spcAft>
                <a:spcPts val="0"/>
              </a:spcAft>
              <a:buClr>
                <a:schemeClr val="tx1">
                  <a:shade val="95000"/>
                </a:schemeClr>
              </a:buClr>
              <a:buFont typeface="Wingdings 2"/>
              <a:buChar char=""/>
              <a:defRPr/>
            </a:pPr>
            <a:r>
              <a:rPr lang="en-US" dirty="0" smtClean="0"/>
              <a:t>Consensus decisions</a:t>
            </a:r>
          </a:p>
          <a:p>
            <a:pPr marL="274320" indent="-274320" eaLnBrk="1" fontAlgn="auto" hangingPunct="1">
              <a:spcAft>
                <a:spcPts val="0"/>
              </a:spcAft>
              <a:buClr>
                <a:schemeClr val="tx1">
                  <a:shade val="95000"/>
                </a:schemeClr>
              </a:buClr>
              <a:buFont typeface="Wingdings 2"/>
              <a:buChar char=""/>
              <a:defRPr/>
            </a:pPr>
            <a:r>
              <a:rPr lang="en-US" dirty="0" smtClean="0"/>
              <a:t>Open communication</a:t>
            </a:r>
          </a:p>
          <a:p>
            <a:pPr marL="0" indent="0" eaLnBrk="1" fontAlgn="auto" hangingPunct="1">
              <a:spcAft>
                <a:spcPts val="0"/>
              </a:spcAft>
              <a:buClr>
                <a:schemeClr val="tx1">
                  <a:shade val="95000"/>
                </a:schemeClr>
              </a:buClr>
              <a:buFont typeface="Wingdings 2"/>
              <a:buNone/>
              <a:defRPr/>
            </a:pPr>
            <a:endParaRPr lang="en-US" dirty="0" smtClean="0"/>
          </a:p>
          <a:p>
            <a:pPr marL="274320" indent="-274320" eaLnBrk="1" fontAlgn="auto" hangingPunct="1">
              <a:spcAft>
                <a:spcPts val="0"/>
              </a:spcAft>
              <a:buClr>
                <a:schemeClr val="tx1">
                  <a:shade val="95000"/>
                </a:schemeClr>
              </a:buClr>
              <a:buFont typeface="Wingdings 2"/>
              <a:buChar char=""/>
              <a:defRPr/>
            </a:pPr>
            <a:r>
              <a:rPr lang="en-US" dirty="0" smtClean="0"/>
              <a:t>Clear roles and work</a:t>
            </a:r>
          </a:p>
          <a:p>
            <a:pPr marL="0" indent="0" eaLnBrk="1" fontAlgn="auto" hangingPunct="1">
              <a:spcAft>
                <a:spcPts val="0"/>
              </a:spcAft>
              <a:buClr>
                <a:schemeClr val="tx1">
                  <a:shade val="95000"/>
                </a:schemeClr>
              </a:buClr>
              <a:buFont typeface="Wingdings 2"/>
              <a:buNone/>
              <a:defRPr/>
            </a:pPr>
            <a:r>
              <a:rPr lang="en-US" dirty="0" smtClean="0"/>
              <a:t>    assignments</a:t>
            </a:r>
          </a:p>
          <a:p>
            <a:pPr marL="274320" indent="-274320" eaLnBrk="1" fontAlgn="auto" hangingPunct="1">
              <a:spcAft>
                <a:spcPts val="0"/>
              </a:spcAft>
              <a:buClr>
                <a:schemeClr val="tx1">
                  <a:shade val="95000"/>
                </a:schemeClr>
              </a:buClr>
              <a:buFont typeface="Wingdings 2"/>
              <a:buChar char=""/>
              <a:defRPr/>
            </a:pPr>
            <a:r>
              <a:rPr lang="en-US" dirty="0" smtClean="0"/>
              <a:t>Shared leadership</a:t>
            </a:r>
          </a:p>
          <a:p>
            <a:pPr marL="274320" indent="-274320" eaLnBrk="1" fontAlgn="auto" hangingPunct="1">
              <a:spcAft>
                <a:spcPts val="0"/>
              </a:spcAft>
              <a:buClr>
                <a:schemeClr val="tx1">
                  <a:shade val="95000"/>
                </a:schemeClr>
              </a:buClr>
              <a:buFont typeface="Wingdings 2"/>
              <a:buChar char=""/>
              <a:defRPr/>
            </a:pPr>
            <a:r>
              <a:rPr lang="en-US" dirty="0" smtClean="0"/>
              <a:t>External relations</a:t>
            </a:r>
          </a:p>
          <a:p>
            <a:pPr marL="274320" indent="-274320" eaLnBrk="1" fontAlgn="auto" hangingPunct="1">
              <a:spcAft>
                <a:spcPts val="0"/>
              </a:spcAft>
              <a:buClr>
                <a:schemeClr val="tx1">
                  <a:shade val="95000"/>
                </a:schemeClr>
              </a:buClr>
              <a:buFont typeface="Wingdings 2"/>
              <a:buChar char=""/>
              <a:defRPr/>
            </a:pPr>
            <a:r>
              <a:rPr lang="en-US" dirty="0" smtClean="0"/>
              <a:t>Style diversity</a:t>
            </a:r>
          </a:p>
          <a:p>
            <a:pPr marL="274320" indent="-274320" eaLnBrk="1" fontAlgn="auto" hangingPunct="1">
              <a:spcAft>
                <a:spcPts val="0"/>
              </a:spcAft>
              <a:buClr>
                <a:schemeClr val="tx1">
                  <a:shade val="95000"/>
                </a:schemeClr>
              </a:buClr>
              <a:buFont typeface="Wingdings 2"/>
              <a:buChar char=""/>
              <a:defRPr/>
            </a:pPr>
            <a:r>
              <a:rPr lang="en-US" dirty="0" smtClean="0"/>
              <a:t>Self-assessment</a:t>
            </a:r>
            <a:endParaRPr lang="en-US" dirty="0"/>
          </a:p>
        </p:txBody>
      </p:sp>
      <p:pic>
        <p:nvPicPr>
          <p:cNvPr id="18436" name="Picture 4" descr="super heroes" title="super hero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5029200"/>
            <a:ext cx="3248025"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
            </a:r>
            <a:br>
              <a:rPr lang="en-US" dirty="0" smtClean="0"/>
            </a:br>
            <a:r>
              <a:rPr lang="en-US" dirty="0" smtClean="0"/>
              <a:t>Preventing Team </a:t>
            </a:r>
            <a:r>
              <a:rPr lang="en-US" dirty="0"/>
              <a:t>Conflict </a:t>
            </a:r>
          </a:p>
        </p:txBody>
      </p:sp>
      <p:sp>
        <p:nvSpPr>
          <p:cNvPr id="19459" name="Content Placeholder 2"/>
          <p:cNvSpPr>
            <a:spLocks noGrp="1"/>
          </p:cNvSpPr>
          <p:nvPr>
            <p:ph idx="1"/>
          </p:nvPr>
        </p:nvSpPr>
        <p:spPr>
          <a:xfrm>
            <a:off x="457200" y="1828800"/>
            <a:ext cx="8229600" cy="4953000"/>
          </a:xfrm>
        </p:spPr>
        <p:txBody>
          <a:bodyPr/>
          <a:lstStyle/>
          <a:p>
            <a:pPr eaLnBrk="1" hangingPunct="1"/>
            <a:r>
              <a:rPr lang="en-US" altLang="en-US" smtClean="0"/>
              <a:t>Deal with conflict immediately </a:t>
            </a:r>
          </a:p>
          <a:p>
            <a:pPr eaLnBrk="1" hangingPunct="1"/>
            <a:r>
              <a:rPr lang="en-US" altLang="en-US" smtClean="0"/>
              <a:t>Be open with your co-workers</a:t>
            </a:r>
          </a:p>
          <a:p>
            <a:pPr eaLnBrk="1" hangingPunct="1"/>
            <a:r>
              <a:rPr lang="en-US" altLang="en-US" smtClean="0"/>
              <a:t>Practice clear communication/active listening </a:t>
            </a:r>
          </a:p>
          <a:p>
            <a:pPr eaLnBrk="1" hangingPunct="1"/>
            <a:r>
              <a:rPr lang="en-US" altLang="en-US" smtClean="0"/>
              <a:t>Focus on the things that can be changed</a:t>
            </a:r>
          </a:p>
          <a:p>
            <a:pPr eaLnBrk="1" hangingPunct="1"/>
            <a:r>
              <a:rPr lang="en-US" altLang="en-US" smtClean="0"/>
              <a:t>Find a solution, instead of focusing on issues</a:t>
            </a:r>
          </a:p>
          <a:p>
            <a:pPr eaLnBrk="1" hangingPunct="1"/>
            <a:r>
              <a:rPr lang="en-US" altLang="en-US" smtClean="0"/>
              <a:t>RESPECT each other or take a break until you can</a:t>
            </a:r>
          </a:p>
          <a:p>
            <a:pPr eaLnBrk="1" hangingPunct="1"/>
            <a:endParaRPr lang="en-US" alt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
            </a:r>
            <a:br>
              <a:rPr lang="en-US" dirty="0" smtClean="0"/>
            </a:br>
            <a:r>
              <a:rPr lang="en-US" dirty="0" smtClean="0"/>
              <a:t>Preventing Team </a:t>
            </a:r>
            <a:r>
              <a:rPr lang="en-US" dirty="0"/>
              <a:t>Conflict </a:t>
            </a:r>
            <a:r>
              <a:rPr lang="en-US" dirty="0" smtClean="0"/>
              <a:t>#2</a:t>
            </a:r>
            <a:endParaRPr lang="en-US" dirty="0"/>
          </a:p>
        </p:txBody>
      </p:sp>
      <p:sp>
        <p:nvSpPr>
          <p:cNvPr id="20483" name="Content Placeholder 2"/>
          <p:cNvSpPr>
            <a:spLocks noGrp="1"/>
          </p:cNvSpPr>
          <p:nvPr>
            <p:ph idx="1"/>
          </p:nvPr>
        </p:nvSpPr>
        <p:spPr>
          <a:xfrm>
            <a:off x="457200" y="1828800"/>
            <a:ext cx="8229600" cy="4953000"/>
          </a:xfrm>
        </p:spPr>
        <p:txBody>
          <a:bodyPr/>
          <a:lstStyle/>
          <a:p>
            <a:pPr eaLnBrk="1" hangingPunct="1"/>
            <a:r>
              <a:rPr lang="en-US" altLang="en-US" smtClean="0"/>
              <a:t>Make an effort to get to know team members.</a:t>
            </a:r>
          </a:p>
          <a:p>
            <a:pPr eaLnBrk="1" hangingPunct="1"/>
            <a:r>
              <a:rPr lang="en-US" altLang="en-US" smtClean="0"/>
              <a:t>Be genuinely interested in your team.</a:t>
            </a:r>
          </a:p>
          <a:p>
            <a:pPr eaLnBrk="1" hangingPunct="1"/>
            <a:r>
              <a:rPr lang="en-US" altLang="en-US" smtClean="0"/>
              <a:t>Talk about what other’s interests.</a:t>
            </a:r>
          </a:p>
          <a:p>
            <a:pPr eaLnBrk="1" hangingPunct="1"/>
            <a:r>
              <a:rPr lang="en-US" altLang="en-US" smtClean="0"/>
              <a:t>Make others feel important.</a:t>
            </a:r>
          </a:p>
          <a:p>
            <a:pPr eaLnBrk="1" hangingPunct="1"/>
            <a:r>
              <a:rPr lang="en-US" altLang="en-US" smtClean="0"/>
              <a:t>Try to see things from another’s point of view.</a:t>
            </a:r>
          </a:p>
          <a:p>
            <a:pPr eaLnBrk="1" hangingPunct="1"/>
            <a:r>
              <a:rPr lang="en-US" altLang="en-US" smtClean="0"/>
              <a:t>Smile! </a:t>
            </a:r>
            <a:r>
              <a:rPr lang="en-US" altLang="en-US" smtClean="0">
                <a:sym typeface="Wingdings" panose="05000000000000000000" pitchFamily="2" charset="2"/>
              </a:rPr>
              <a:t></a:t>
            </a:r>
            <a:endParaRPr lang="en-US" alt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Resolving Team Conflict</a:t>
            </a:r>
            <a:endParaRPr lang="en-US" dirty="0"/>
          </a:p>
        </p:txBody>
      </p:sp>
      <p:sp>
        <p:nvSpPr>
          <p:cNvPr id="3" name="Content Placeholder 2"/>
          <p:cNvSpPr>
            <a:spLocks noGrp="1"/>
          </p:cNvSpPr>
          <p:nvPr>
            <p:ph idx="1"/>
          </p:nvPr>
        </p:nvSpPr>
        <p:spPr>
          <a:xfrm>
            <a:off x="457200" y="2362200"/>
            <a:ext cx="8229600" cy="4114800"/>
          </a:xfrm>
        </p:spPr>
        <p:txBody>
          <a:bodyPr>
            <a:normAutofit/>
          </a:bodyPr>
          <a:lstStyle/>
          <a:p>
            <a:pPr>
              <a:defRPr/>
            </a:pPr>
            <a:r>
              <a:rPr lang="en-US" dirty="0" smtClean="0"/>
              <a:t>Prepare for Resolution</a:t>
            </a:r>
          </a:p>
          <a:p>
            <a:pPr lvl="1">
              <a:defRPr/>
            </a:pPr>
            <a:r>
              <a:rPr lang="en-US" dirty="0" smtClean="0"/>
              <a:t>Acknowledge conflict, discuss impact and agree to a cooperative process by agreeing to openly communicate.</a:t>
            </a:r>
          </a:p>
          <a:p>
            <a:pPr>
              <a:defRPr/>
            </a:pPr>
            <a:r>
              <a:rPr lang="en-US" dirty="0" smtClean="0"/>
              <a:t>Understand the Situation</a:t>
            </a:r>
          </a:p>
          <a:p>
            <a:pPr lvl="1">
              <a:defRPr/>
            </a:pPr>
            <a:r>
              <a:rPr lang="en-US" dirty="0" smtClean="0"/>
              <a:t>Clarify positions as this will help to see facts more objectively and with less emotion.</a:t>
            </a:r>
          </a:p>
          <a:p>
            <a:pPr>
              <a:defRPr/>
            </a:pPr>
            <a:r>
              <a:rPr lang="en-US" dirty="0" smtClean="0"/>
              <a:t>Reach Agreement </a:t>
            </a:r>
          </a:p>
          <a:p>
            <a:pPr lvl="1">
              <a:defRPr/>
            </a:pPr>
            <a:r>
              <a:rPr lang="en-US" dirty="0" smtClean="0"/>
              <a:t>With the facts and assumptions considered, it’s easier to reach a decision/action. </a:t>
            </a:r>
            <a:endParaRPr lang="en-US" dirty="0"/>
          </a:p>
        </p:txBody>
      </p:sp>
      <p:sp>
        <p:nvSpPr>
          <p:cNvPr id="21508" name="Text Placeholder 3"/>
          <p:cNvSpPr>
            <a:spLocks noGrp="1"/>
          </p:cNvSpPr>
          <p:nvPr>
            <p:ph type="body" sz="quarter" idx="10"/>
          </p:nvPr>
        </p:nvSpPr>
        <p:spPr/>
        <p:txBody>
          <a:bodyPr/>
          <a:lstStyle/>
          <a:p>
            <a:r>
              <a:rPr altLang="en-US" dirty="0" smtClean="0">
                <a:solidFill>
                  <a:schemeClr val="tx1"/>
                </a:solidFill>
              </a:rPr>
              <a:t>A Three Step Process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fontAlgn="auto" hangingPunct="1">
              <a:spcAft>
                <a:spcPts val="0"/>
              </a:spcAft>
              <a:defRPr/>
            </a:pPr>
            <a:r>
              <a:rPr lang="en-US" altLang="en-US" dirty="0" smtClean="0"/>
              <a:t>Resolving Team Conflict #2</a:t>
            </a:r>
          </a:p>
        </p:txBody>
      </p:sp>
      <p:sp>
        <p:nvSpPr>
          <p:cNvPr id="3" name="Content Placeholder 2"/>
          <p:cNvSpPr>
            <a:spLocks noGrp="1"/>
          </p:cNvSpPr>
          <p:nvPr>
            <p:ph idx="1"/>
          </p:nvPr>
        </p:nvSpPr>
        <p:spPr>
          <a:xfrm>
            <a:off x="457200" y="2362200"/>
            <a:ext cx="8229600" cy="3352800"/>
          </a:xfrm>
        </p:spPr>
        <p:txBody>
          <a:bodyPr>
            <a:normAutofit/>
          </a:bodyPr>
          <a:lstStyle/>
          <a:p>
            <a:pPr marL="514350" indent="-514350" eaLnBrk="1" fontAlgn="auto" hangingPunct="1">
              <a:spcAft>
                <a:spcPts val="0"/>
              </a:spcAft>
              <a:buClr>
                <a:schemeClr val="tx1">
                  <a:shade val="95000"/>
                </a:schemeClr>
              </a:buClr>
              <a:defRPr/>
            </a:pPr>
            <a:r>
              <a:rPr lang="en-US" dirty="0" smtClean="0"/>
              <a:t>Express the need</a:t>
            </a:r>
          </a:p>
          <a:p>
            <a:pPr marL="514350" indent="-514350" eaLnBrk="1" fontAlgn="auto" hangingPunct="1">
              <a:spcAft>
                <a:spcPts val="0"/>
              </a:spcAft>
              <a:buClr>
                <a:schemeClr val="tx1">
                  <a:shade val="95000"/>
                </a:schemeClr>
              </a:buClr>
              <a:defRPr/>
            </a:pPr>
            <a:r>
              <a:rPr lang="en-US" dirty="0" smtClean="0"/>
              <a:t>Find out if the need can or cannot be met</a:t>
            </a:r>
          </a:p>
          <a:p>
            <a:pPr marL="835025" lvl="1" indent="-514350" eaLnBrk="1" fontAlgn="auto" hangingPunct="1">
              <a:spcAft>
                <a:spcPts val="0"/>
              </a:spcAft>
              <a:buClr>
                <a:schemeClr val="tx1">
                  <a:shade val="95000"/>
                </a:schemeClr>
              </a:buClr>
              <a:defRPr/>
            </a:pPr>
            <a:r>
              <a:rPr lang="en-US" dirty="0" smtClean="0"/>
              <a:t>Yes = Resolution</a:t>
            </a:r>
          </a:p>
          <a:p>
            <a:pPr marL="835025" lvl="1" indent="-514350" eaLnBrk="1" fontAlgn="auto" hangingPunct="1">
              <a:spcAft>
                <a:spcPts val="0"/>
              </a:spcAft>
              <a:buClr>
                <a:schemeClr val="tx1">
                  <a:shade val="95000"/>
                </a:schemeClr>
              </a:buClr>
              <a:defRPr/>
            </a:pPr>
            <a:r>
              <a:rPr lang="en-US" dirty="0" smtClean="0"/>
              <a:t>No =  Options:</a:t>
            </a:r>
          </a:p>
          <a:p>
            <a:pPr marL="1100137" lvl="2" indent="-514350" eaLnBrk="1" fontAlgn="auto" hangingPunct="1">
              <a:spcAft>
                <a:spcPts val="0"/>
              </a:spcAft>
              <a:buClr>
                <a:schemeClr val="tx1">
                  <a:shade val="95000"/>
                </a:schemeClr>
              </a:buClr>
              <a:defRPr/>
            </a:pPr>
            <a:r>
              <a:rPr lang="en-US" dirty="0" smtClean="0"/>
              <a:t>Negotiation</a:t>
            </a:r>
          </a:p>
          <a:p>
            <a:pPr marL="1100137" lvl="2" indent="-514350" eaLnBrk="1" fontAlgn="auto" hangingPunct="1">
              <a:spcAft>
                <a:spcPts val="0"/>
              </a:spcAft>
              <a:buClr>
                <a:schemeClr val="tx1">
                  <a:shade val="95000"/>
                </a:schemeClr>
              </a:buClr>
              <a:defRPr/>
            </a:pPr>
            <a:r>
              <a:rPr lang="en-US" dirty="0"/>
              <a:t>M</a:t>
            </a:r>
            <a:r>
              <a:rPr lang="en-US" dirty="0" smtClean="0"/>
              <a:t>anagement of conflict </a:t>
            </a:r>
            <a:endParaRPr lang="en-US" dirty="0"/>
          </a:p>
          <a:p>
            <a:pPr marL="1100137" lvl="2" indent="-514350" eaLnBrk="1" fontAlgn="auto" hangingPunct="1">
              <a:spcAft>
                <a:spcPts val="0"/>
              </a:spcAft>
              <a:buClr>
                <a:schemeClr val="tx1">
                  <a:shade val="95000"/>
                </a:schemeClr>
              </a:buClr>
              <a:defRPr/>
            </a:pPr>
            <a:r>
              <a:rPr lang="en-US" dirty="0" smtClean="0"/>
              <a:t>Mediator </a:t>
            </a:r>
          </a:p>
          <a:p>
            <a:pPr marL="1100137" lvl="2" indent="-514350" eaLnBrk="1" fontAlgn="auto" hangingPunct="1">
              <a:spcAft>
                <a:spcPts val="0"/>
              </a:spcAft>
              <a:buClr>
                <a:schemeClr val="tx1">
                  <a:shade val="95000"/>
                </a:schemeClr>
              </a:buClr>
              <a:defRPr/>
            </a:pPr>
            <a:endParaRPr lang="en-US" dirty="0"/>
          </a:p>
          <a:p>
            <a:pPr marL="585787" lvl="2" indent="0" eaLnBrk="1" fontAlgn="auto" hangingPunct="1">
              <a:spcAft>
                <a:spcPts val="0"/>
              </a:spcAft>
              <a:buClr>
                <a:schemeClr val="tx1">
                  <a:shade val="95000"/>
                </a:schemeClr>
              </a:buClr>
              <a:buFont typeface="Wingdings" panose="05000000000000000000" pitchFamily="2" charset="2"/>
              <a:buNone/>
              <a:defRPr/>
            </a:pPr>
            <a:r>
              <a:rPr lang="en-US" dirty="0">
                <a:hlinkClick r:id="rId2" tooltip="Conflict Resolution video"/>
              </a:rPr>
              <a:t>https://</a:t>
            </a:r>
            <a:r>
              <a:rPr lang="en-US" dirty="0" smtClean="0">
                <a:hlinkClick r:id="rId2" tooltip="Conflict Resolution video"/>
              </a:rPr>
              <a:t>www.youtube.com/watch?v=KY5TWVz5ZDU </a:t>
            </a:r>
            <a:endParaRPr lang="en-US" dirty="0"/>
          </a:p>
        </p:txBody>
      </p:sp>
      <p:sp>
        <p:nvSpPr>
          <p:cNvPr id="22532" name="Text Placeholder 3"/>
          <p:cNvSpPr>
            <a:spLocks noGrp="1"/>
          </p:cNvSpPr>
          <p:nvPr>
            <p:ph type="body" sz="quarter" idx="10"/>
          </p:nvPr>
        </p:nvSpPr>
        <p:spPr/>
        <p:txBody>
          <a:bodyPr/>
          <a:lstStyle/>
          <a:p>
            <a:pPr eaLnBrk="1" hangingPunct="1"/>
            <a:r>
              <a:rPr altLang="en-US" dirty="0" smtClean="0">
                <a:solidFill>
                  <a:schemeClr val="tx1"/>
                </a:solidFill>
              </a:rPr>
              <a:t>Resolution of Conflict Starts Here…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68756" y="292395"/>
            <a:ext cx="8229600" cy="1143000"/>
          </a:xfrm>
        </p:spPr>
        <p:txBody>
          <a:bodyPr/>
          <a:lstStyle/>
          <a:p>
            <a:pPr eaLnBrk="1" fontAlgn="auto" hangingPunct="1">
              <a:spcAft>
                <a:spcPts val="0"/>
              </a:spcAft>
              <a:defRPr/>
            </a:pPr>
            <a:r>
              <a:rPr lang="en-US" altLang="en-US" dirty="0" smtClean="0"/>
              <a:t>What is a Team?</a:t>
            </a:r>
          </a:p>
        </p:txBody>
      </p:sp>
      <p:sp>
        <p:nvSpPr>
          <p:cNvPr id="3" name="TextBox 2"/>
          <p:cNvSpPr txBox="1"/>
          <p:nvPr/>
        </p:nvSpPr>
        <p:spPr>
          <a:xfrm>
            <a:off x="449263" y="1524000"/>
            <a:ext cx="8008937" cy="923925"/>
          </a:xfrm>
          <a:prstGeom prst="rect">
            <a:avLst/>
          </a:prstGeom>
          <a:noFill/>
        </p:spPr>
        <p:txBody>
          <a:bodyPr>
            <a:spAutoFit/>
          </a:bodyPr>
          <a:lstStyle/>
          <a:p>
            <a:pPr marL="285750" indent="-285750">
              <a:buFont typeface="Arial" panose="020B0604020202020204" pitchFamily="34" charset="0"/>
              <a:buChar char="•"/>
              <a:defRPr/>
            </a:pPr>
            <a:r>
              <a:rPr lang="en-US" dirty="0">
                <a:latin typeface="+mn-lt"/>
                <a:cs typeface="Arial" charset="0"/>
              </a:rPr>
              <a:t>Who has been on a successful team?</a:t>
            </a:r>
          </a:p>
          <a:p>
            <a:pPr marL="285750" indent="-285750">
              <a:buFont typeface="Arial" panose="020B0604020202020204" pitchFamily="34" charset="0"/>
              <a:buChar char="•"/>
              <a:defRPr/>
            </a:pPr>
            <a:r>
              <a:rPr lang="en-US" dirty="0">
                <a:latin typeface="+mn-lt"/>
                <a:cs typeface="Arial" charset="0"/>
              </a:rPr>
              <a:t>What made that team successful?</a:t>
            </a:r>
          </a:p>
          <a:p>
            <a:pPr marL="285750" indent="-285750">
              <a:buFont typeface="Arial" panose="020B0604020202020204" pitchFamily="34" charset="0"/>
              <a:buChar char="•"/>
              <a:defRPr/>
            </a:pPr>
            <a:r>
              <a:rPr lang="en-US" dirty="0">
                <a:latin typeface="+mn-lt"/>
                <a:cs typeface="Arial" charset="0"/>
              </a:rPr>
              <a:t>What are some other characteristics of a successful team?</a:t>
            </a:r>
          </a:p>
        </p:txBody>
      </p:sp>
      <p:sp>
        <p:nvSpPr>
          <p:cNvPr id="6148" name="AutoShape 9" descr="data:image/jpeg;base64,/9j/4AAQSkZJRgABAQAAAQABAAD/2wCEAAkGBxMTEhUUExMVFhQXGB8XExgUGR0eIBoZHRofFyAeGBscHyggGBslHB0cIzEiJysrLi4uHB8zODMtNygtLisBCgoKDQ0OGxAQGzchHyQ3LyssNzQ3LCw0MDcsMjcvMiwvNys3NywsMC43Mi03NzQ2NDQsMDQ0MTMtNDUsNCwzN//AABEIAK4BIgMBIgACEQEDEQH/xAAbAAEAAwEBAQEAAAAAAAAAAAAABAUGAwIBB//EAEoQAAIBAwIEBAMFBAUICQUAAAECAwAEERIhBQYTMSJBUWEjMnEUQlKBkTNDYnIVU4KhsQcWc5KiwdHSJFSDk5S0wsPwNGNkpLL/xAAXAQEBAQEAAAAAAAAAAAAAAAAAAQID/8QAHBEBAAIDAQEBAAAAAAAAAAAAAAECAxFRIUES/9oADAMBAAIRAxEAPwD9xpSlApSlApSlApSlApSlApSlApSlApSlApSlApSlApSo97exQrrlkSNR3aRgo/UnFBIpVGnNds+OiZZ89jBFI6n/ALRV0ef4q+y3V7LtDCkA/HcnWfyiibBH1kX6UF3SqC4We36Uj3DSBplSUFEVQsg6YCADKgSFDuxPfer+gUpSgUpSgUpSgUpSgUpSgUpSgUpSgUpSgUpSgUpSgUpSgUpSgUpULiHF4ISqySKrtkond2x30IMs2MjsPOgm0qlbjEz/ALCzlYYyrzssKH2IOqZfzjqOsN7IxWS8ghOM9O2jDOo2/eTFgw9+kPKg0VV1/wAetYWCSzxK5+VCw1t/Kg8TfkK4nl2JsdVppjjB6srlT9YlIjJ99Pn6VOseHwwrphijiX8MaBR+igCgr/8AODUuYba6l9B0ul/5gx7e/wCma43FzxFyRFBbxDGzXErO2f8ARxrgj/tKv6icQ4nFBHJLK4VIl1yHvpXfcgZPkcbb4oKiPgV0/wD9TfyH+C1RYF/1vFL/ALYqbZcuWsRDLChcfvJMu/5yPlz+tcbXmeKWYRQpNLhiskiRnpxkLqw8jYBPbZdR8QrNW3+UyOW4to0jIR2dLrXs0J1rFE3o0byMAGHr5EEUH6BVHzBzRFassRSaad11RwwRs7MoYKTnZVAJGSSMCsFay3NxZ3js3EGuOhOpk6irCksLnCQRxsDq1JjVpJ7jUc1JsPtcl9wm4YG4tjHIY7lVw4SaDVouVUYyGVcOMA9iM5oL3gnFrjikE+q3S3hYSRxky6pBKjFPEgUBdLAnv5Dv3rT8HvetBHJjBZQWX8LdmU+4bI/KqLlSwmt7viEZQi3eVbi3fyLSr8Vfydc4/i96m8ElCXF1bfhYXCD+CfJP1+Msv6igvKUpQKUpQKUpQKUpQKUpQKUpQKUpQKUpQKUpQKUpQKhcT4mkCgtqLNtHGg1O59EUd/c9h3JA3rjxC/fJit1V5ttRY+CIHfMmNycbhBudt1B1D3wzhSxFnLGSZ/2kr9yO4VR2RB5INvPckkhSycBmvQxvyVgbIS0iYgYI7zyKQZX/AIQdA/ixqqbyrcSBGtpyTNbnTqOPixHPTl2/Eow38av7Ve1U8ftJCFng/bxZKqe0qHGuJj5agBg+TBT2yCFtVJxWDTeWs47Ykt3+kgWRSfo8QUe8lWHCuIx3ESyxHKMPMYIIOCrDurKQQQdwQRXHmGNjbyFBqdAJY19XjYSqPzZQPzoOHNshW1fBYEtGuVJBw0qKRkbjIJH51i5bWFJGjtVSG7QCeNwgGWyRhmA8YOCrjOdL/Q1qubLgSWaMhBWSW3Kn1VpozkflWa4pAVYyvPDDGHRwzruCispGtnChWVmB27Hv2wGnbmuMWsdx05GeR+kkCgGQzZIaPchcqVfJzjCk5xUFObmkZ0ETQE2jTxfaBoYSK7xMrodvCQhzkghttqzvHRIUintGVyJ47iEawEklAMQGrtiaJzHnPzdLGMk10lsJ+KXVrdTcP0QQSsnTu1Ado3i8bPG2R4ZVGn1BzigreM82NcwapNTQGO0unjjYoWhkZreZCykHSsultzjyOBXrnXgEkFnNcxW6wqLaS1uLeJ9Y6GCYpeygPHIct38Jbc+eh4V/k5jQaZZNUYS4twijGbeeQSKhPcFDncevtWn4Py/b2yusUf7TeVnZnaQ4x43clm223NBhuH2xi4g5Nveyq5t5oegzLCGaFYpGk8SxsRoBIbPftVzwTlIScPeC5hWOZ0lgZxpLiMzSOhDDyGQ4GdjWz2A9AKoL3nSxjfp/aFklzgRQAyvnvjREGYH8qCNwnkeGGUzGa5kYuZNDSsIw7DxnpLhTqJJOrPetFY2ccMaxRIEjQaUVewHoKxvEv8ommOZ4rKdlhbTI8xWJVII1EjLS4UHUfB2BqXxiS5WAzz3YVNtEdkigyFiAkayyltRZiBqUJ38u9BouJcUgt1LzzRxKPORgv+J3rMx8SWe+gubZJGj6bwzyPiNdDFXVlWQh3KuuxC4w7b+sHk20xcNHcWdsJHiMnVEjzu2llUh3mXV9/YAkVs24PbnYwQkf6Nf+FBIFyn41/UV9+0J+Jf1FVs/K9i/z2ds3nvCh/wDTUc8lcN/6haf9xH/y0F8DSs8OSOHjtaRL/KCv+BFev8y7D/qsf9//ABoL+lYjnTlazisLuSO3RZEt5WjYZyrBCQV38JB9K03LjE2lsSSSYYySTkk6BuT50FjSlKBSlKBSlKBSlKBSlKBSlc55lQZY4H+J9ABuT7Cg9k4quaZ5toiUjzvLjdx6Re38Z29Ac6h6Ns037UYjz4Y++fPMvr/KNvXVtiwoOVtbrGulFCjvgep3JPqSdyTuTUPjvG4LSIyzuEXOFHdnY9lRRu7H0FQ+cOOm0hVlEZkkkWGMzNojVmydUjeSgAn32HnVFwHmq0uGgS7ns5btZG6LwK5i17qBFI409QoewbOTtQdOSuYLjiE80pYQQwM0JtGT4urYh52YeA4zhV23OScVtqyXFOX54+IxXtno+JiK/jY4EkY+WQHH7RO3uMDYZq8u+NwRtoL6pP6uIF3+pRASB7nAoKLjBPDpnvFBNpKw+3IoJ6b/ACi4QDy7CQDyAbuDnVxSKyhlIZWAKkHIIO4IPmMVVu9zMuFRIFYYJmGt8dv2anSMj1Y+48q8RctxkfHkluPaZhox6dFAsZA91J96DPGdTaLbq4PQvBCMEHwxt10G3mItA+oNTeVLaCS4uJgsbyIUjWTCsyDRqKhu67nJHvXe95TDSHR9nWB9DNE8GvDopQNH4wi+Egbq3auHEYLOErFdcQZNX7OMzrbj02EHTOny3JoIPGuBvEJo9VslpIWYPNKyGIPlmUADfD6mUh0wGAGNO9rw3mqAQxqJnvJFUK8lrC8gdgACxMYZEyd92xvUC5tYIbxILXh9vJcGHrdadtPww2ghZdEkjuCVyMAYYb13sLibiKEpcSWgike3uIoQhbrRkqdMzKfB2IwoJ9u1BKvuO3YieRLLpqilmN1KAdKqWLBIBKW7bLlSfavNrYXlzGjycQ0I6hl+xQqmQwyPHMZSe43AWov+TnhkH2ZbjSxuZFMV08ju7M8bFHHxGOBrDHAx3qx5GGi1EB72zvb4JydMbER5+sJjb+1QfIuTLTIMqPcsPO7kebf1CSMUU/yqK68ShSJ7MRIqKbjBCKAMdCbyAq8qk5huArW5YHaddON8lkkQAD1ycfmKDM319Fbm7kmIWMXOGJ7eMRrv7Zbf0FU90zWSJ1n6tvAxWwhUZYalJJdidxFH1Ap+7Hqzk4xO41GHaVWUFW4lbqwIyCvXtxuD3BFduIcqta2d60k3VVLeSK0yN44mySGOfG+NKavwxjzLZCVLxIW87S6dRW2k0r21MZYVUZ8ssVGfeplvxTiIuDayCz6xjWdHUShOnq0SLpLFmdWKEHIBDdhVbxDhhuZnhUhXa1l6ZPYOJoWXPtqUZ9s1fcEsbh7k3d1GkTiEQRxo+vALa3YtgDxMFAA8lydzgBQwc0cQFm96/wBkMQJQIiShta3AgOWMmCMBj2G+PTedec0XCpcooj+0R30drECrYKSmJlZgGySI3YkggeHNR15Uuf6FlsiY+u5kKkMdI1zmUZbGex9K6ca5bn/pB7yIB0EGtYs4L3caSRx98DGiQjJPcCg68N5jnu5rqCNkhwxNnMU160jk6M2ULDUVkBGcgYdTvjequOI30cfEZzfMVsTIqoYYtMjC1SRdRC6l+I47HsAK9WnJ09n/AEdLC800sTiO4R3XSI5h8dl2HaTD4yc6aktyvczWfFIH0xPdXUjxMTkdI9NFZsdsqnb6UELjV+0nD+JML/7SotWBj6Kp0yytuGABbIyMHPat1wFMW0A9IkH6IKyfNaXw4ZxH7W1sy/Z26X2dHUjwnOvWze2Mehrb24wij2H+FB0pSlApSlApSlApSlApSoD3bOzRxYyhCyu3ZSVD4A+82llPoMjc400Hu+4gsZCgF5W+SNe5HbJ8lQebHby3JANNxTmSC1kUXDFpdi4iUstvGxxrkP3E9WO5wSAADiFd8UyXhsm8WrTc3bYbDDIKx52klHbHyR9sHGiqiWLpvHaQKOrcltUs+WUkLl2kJ3mlKg4TO4U7qo2D9IBqt4vxtLeSBZAwWd+kJNtKvjKhznI1nYe+3nWJ5ogFgOHxSmVuFRr0ZmEjArJsI3nK4Lw9xo2QZ3GyrXDgXEIDBcW91bXn2CedltTNFIVWIhNPi/aRKZNTKSBpyu48gtp+H9G/MFx/0my4gWZI7jEgiuUHUKjVn4bKCQPIp5efS95eubuWFJ47eC0tbgTwrCxZ5DHqEYI0qsS75OMnyGO9WHCuVHSaKWe8muegCLZZVQaNQ0lnZQDLJp8Oo+RO2TmrzifEYreJpZnCRr3Y/oAAN2YnYAZJJAFBkeHB7q0N1ezTFVDmW2gzEqNEzK8Z0N1JSGUru2lsZxg18fjIgQLEkFpEx+GEXW7kjV4EUAa+5wBJnvU7le6kM8/UgaCK5PWt1kPiJCqkmtMfCLYVwmSd3JwcgVEtoI8DrNAbR2CyLp8MeghdXUDLp6TqTkYyPaguOWb2fNw8iXJhCK8bTjSzOA2sLGcMowEIBVRktUngnFrq66MywxR2kiB1LyFpmDLqXwKNCdwfnbb0Pap5blna9EiG4lt2iZZnlLBOoCrRtEHwrAqXB6S6e2agci8DgS6uLeZGeWxkzadR3ZUt5cyRmNCdAZfEpYDI04z5UHnlricBnjNxeXU98JHikhQsY4nDGElooVCJFtlWkzsQcnGReck2cbrePIA88l1NHcFwCdKOUjjP8Ah0EL28WfOu/A+Hyw8QvfCfs84jnRtsCXSYpB65IRG/OuPH+DmOVrmGeW2EmlbloumQ2PCrFJY2AbGF1gg4xkHFBhLQFDCOtJHFa8Sn4YkkRBdYJkDRqWZW+WTQufIDyrc8lQSWjSWDwtpTMsNyFOmZWO5lbt9oDHxZPi7gAVF5als44Y7aVI41ZhJALpwzzSnTKz5kAMkgdg2R+JdhjA0vEuPW8DBZJQJCMrGoLyMPVY0Bdh9BQVnJ/DZ7eS+WRAInummtyCDlZAGbYHIw+e/mTXqwk6XE7iLss8Mdyvu6EwSfoog/WpMfE7mUkQ2xjX+suiFzt3SJdTn6P06oZOvPOPjaumCjSRxiPcnxiE+N40OArNqYsQAmCrOA1sl7EWaPWpYfOoOSoPmwG6D3OKyXNvE5I2gOh2ETa3ZACWCsUwgJGuRlbVpHofTBsLng8Cw6ZFUxjfQQNAbdidB8LvnJy2cblmbGajcs8BCRXLIoXrMTowCpO+VwwI0nYNsCSGPnmgq5pIpJRJ9i4vjqLNpCKql0ZXBZWYE+JQauuJcYE8LxS8Ov2jkXS6hUBIPuJQRSzsmiQGJkhKr+7TSmntqaHVoIU41BdDLggNv4r/ht71QwICyRt05VBzpcAN38wVZWGQCVZcgdqDJcEtoreQzRWHEi5UoTLLr8JIY4ElwfMDyq/Xj7Z3s7se5RD/8AzIauqj3l9FENUsiRg7AuwUZ+pNBX/wBPf/i3X/djf/az+teZOYlXc293+UDn+5QTU+z4nDKSI5Y3YDJCMCQM4yQDkDI71LoKH/OqP+ovf/CT/wDJXw82RbfAvf8AwVz/ALo6v6UGH5v4+k9lcQxwXhkkjZEDWdyASwwAWMWBn3NbdRtX2lApSlApSlApSlApSlAqq4vatnqINWRonQZzJEcjw43Ei5JHqNQ8wRa0oPzbhPKt4VFr1FjsU2juIm+LLCd0RQBiMhTpaTucZA3zXt+HsNdnI7CWHTJbTeZQHMUg8mdSNLjzwcjDgVqLidrWdcjNrM2Cf6mYnYn/AO3Idv4Xx+PbzzhwtpI1mhXNxBl4wP3ikeOL+2o28gwQ+VB34Zdx3tu6SopO8V1EdwGxuPdSCGU+asp2rpy1wlrWAQNM0qoxEJceJYs+FGOfGVG2rbbFYng3FxJfQSWPxTIgF4o+VYDlkaU/u5UYnSvzEM4x5jcz8RLOYoAGcHEjn5Iv5j958b6Bv2zpBBISLq9CEIPFIRlUHfHbJ/CvufpucCo0HCtTrLORJKpzHt4IiRj4an72CRrPiOT2B0iXZ2ax5xks27u3zMfVj/gOw7AAVwu+Koj9MZaTGrSAcAbDxsAQmcjGdz5Anagj80QuYepEC0sDCaNR3bTkMg93jLp/arP8xRRySo2zwXsBT2YqNS493idvyjFXkPFHLSAsigJkDBJyP4QcsMA5A37YzsWpZUtJ4FgZgY0fqR9OWRWQ5JwrKgZAAxXAPy7UFNeApEkNzfTuRGI0jhJRmwunUEh+LK3bOSRnyFbjlxS0EU8sPTuXhQT6gNeVHyse5AYtjPrWfjLQNoso7OGMjLv8R5GPuAg/1mdvpU23sElKi6Mk+pimJX8KsFL6XhCRrjSMglWO43wQaCxueZrZW0LJ1ZM4KW6tKwP8QjB0D3bAqti400twQyGFY1ckS6CU0BGZyEZhkrKmMnYCTPfFTuLX/wBmCRW0MZkKs6xkmNBGhUMcojYPjUABd8+1UF/Z6rW3uGEkTyS65miOsxxSszMGADLKuGEZJBAB1fdBAWvEZleOQXBjdBtLC6goYtZiL77glgxG52wO+9deVwISbXyC9W3ZvmeEnsx7s8ZIQk5JBjJJLGqWZbG5eNIppLluqhkjEzSqQpOTN4iEVd2CnALKoxk4rQc02btGssUnSkhbV1MA4jbwybHY4QlgDtqRTvigm8ZlKxNjz2/LufoSAQPcioqW32eMFVDEDdiQqooHzNkj3O3mzdsmqrl2Nll6LTTTQTw9eL7Q2qRGVwG8ageE6o2A+6Qce3bjsEEY0yELCEaR+o2z6cYjy22jzKbZwo3XUCFfxEJeW8TzyFLadTrO2GiOyrq7JryGz6DGS2lhP4JdwC56VrJ1FZS84BDBGUIisXA2YqAukncLkAaTm34BaCK1t4fJIUjAPoqBf91OJyCCBzEqK+CIVwAGlbZBgerkUFJxXjvQuRA0LszEm3A04lZ1J0FiQIxlXJDd9IxnABueBWTxoWkx1H3fBzjHygn7xAwM+wrPc+BFNuZllcSrJbFbdCzdRkE6OgG4dHhJVvu5JyMZF/HxFoLNJr0qkixr19GSOoQAQgG7EucBRkkkAZoKrjnNrxXDW1vaPPKiLJIWdY41ViQuXbJJOD2U/wCNVvBeJ3AdpLi1j6jE5dJ9bBfJUDRqEQDGwbfcnJJr5cxm9uZJoRInTt+lOpXS/V1l1iJ8tIyx0k5DpgkNvDubQmDqwWStojmEhkVWY3CkKrZD9QxIwkzpyxwoUGgsOZeLRt0W1GKaOWNomcAE5kUPGHBKnWmV0hsnbbatzX5sdKTAITJaT5WISaidWjWV8fzIyq5AO40HyZcazlh2HVjLFkRl6ZJyVDKCYyTuSp3Gfuuo8qC9pSlApSlApSlApSlApSlApSlApSlBznhV1ZHAZWBVgexBGCD7Yqs4XdGNzbTMS6gtE7fvIgcZJ83TIVvqrfewLeonEuGRTqFmQOoIYA+o9fUEZBHYgkHINBnYIWuiy2qrbWLMXknhAWS5Zu5h0jwIfOc+JvuYGHrS2NnHDGscShI0GFUdgP8AefMnzO9SKpuLSsyeE4DOI4/TJOkuw+8BvgdtsnORgPtzxXXqWAjC7STEZVPZf6x/YbDIzntVbGih44lcqZHOcYL56ZZmdjkO2VxnGADjscVLu4gixxoD00O+ASc4O7Y3Yk7k+pzXHhdskk7hgCFjAx5hi+e/kQUG47EeooIQeFY5ImVZGcyHWAFYurLCmpTujZGnXsuYiRpBUVIu+V+mNUClthqgMjqm2xMO+Iz/AAfIcD5MlqnR8vYOnqHodTqlAvid9Wv4khJLqDjAwDhVBJG1WLXJMwjXBCgmU+mflX6nc/Qe4oMpZ8wRxyrbGWNnLdN5CugI+h5NLoXJ1aEJPygZG5yBWh4Tw5V8WpWUH4YU5AAURgk+bdNQNsAb98kmp5z4bFGGvhaRTzImhkdUzIpOANTDYq2Dn01DzGOvJvBWgNxI0ccRlcELEgjUgIAW6altJLZ7sScZ2yRQWHHLfBS4A3iDB8AkmJwNWANyQVRseekgd698szK9nbMpyrQxlT7FAas6o+CowthHG+lo2aNSRkfDkKgEbZBAA2wcHY0F5XJyr6kODthx7Nnv9RmorTXGMCKMN+IyEr9cadR+m31866WFr01OWLux1SMRjUxAGw+6AAAB5ADcnchU8qwsR1HXT01+zIDj925V32OwdlGB6Ip88C24xEWgmUZy0bgae+6kbe9VnJ9+kqTaGJ03MwOQR3kZgVyPEpByCNu/pV9QVcaRXMUTMNQ0rJGwJBUlPmRhgqSrEZB3BI7E10g4SiyCVmkkcDCGRshP5FGFUkHBbGojbOKqOX0aHVanYwE9IfitySYyo9FX4Z909CM3gnJ2xQRuKR6pbQ7eGZm//XmTb/WH61w5jjDSWoYgIsxlfPY9OJ3UH6PpcfyV1sW6sxkBzHEpjUjszkjWR6hdKqD6mQeVeObIg1vpKltUsSDSSCNcqxlgQQRhWOfUZByCQQ7ctwFLdNWdTeMhjkrqOoLv+BSEHsor5dcBicsQZY9fz9GR01Z7nCnZj5sMN71Z5rjLdorpGzAPJnpr5tpGTj6D/EUGd5ltbeMW0YURgSFkWNjHnEbR6QYwXJOsDCjO9XXBEjEK9KMRqcnSMbMSS2cfMxbJJ3yd6qeNXC/atlVp4oM26tjJkmZgAD3A+CdRHZQSdquuE2XRhji1FumirqbuxAwSceZO/wCdBLpSlApSlApSlApSlApSlApSlApSlApSlAqpmjGjpsCCh8J0sQV3xuo81OD5g5PpVtSgq7S33z4ifVi4APvqPi/Ss/yVJcrM63UYRjAgXbHijkk1gEsTIB1Iz1MDUWY1tKrON2shCywgGaIkqpOBIpGGjLYOnOzA+TImdsgh0uOHBySJZkz8wRzg/TOdP9nFSLa3SJdKDA79yST5lid2J9TvVWOMAEK0VyrHspgkbH1eMNGPzaq6541cSRrJbwBY3dEEly2DiR1QMkSZLAaicO0Z27b0Ezmm8yiWyEGa4cIi9/hhgZXI8lSPO521FB3Iq8uJ1RSzHCjuf7vLuc1A4ZwiOAvIWZ5XA6s0pBZgOw2wqINyFUBRknGSSYXFeJ9WNliimkUjKSqvw9YIZPPWyk48aqVxneg6293O8juP2a6dEQwS6HOXzjIf0Xt4cdzkRF4vEl2yK6mOYr4wRpW4KAiMn8UkYDAe2/zrkOIoER1LqJDpgZV1aixJ6Uq/cZG1DcrjHzDxCocHB4/tMMMipImmeeQFFCtK7IpbRuO0kgwc/N3NBrOofSsrzpzQ8CPFaoZbor2UZWEHbqTHsv8ACp3Y9qo+GI8kUhM9yI+pKsSJLIQwjuJIyqFW1hQBEuS6gliAy5GmSLmD+jzFCEQpdQLKsRLbyXETqWZlDOXjZclhnOoHcGgvILIWxgSIlcR9AHuCUBddY7NnEm+xydiM1bxcTA2lHTbtknwH0w+AMn0OD7HueF/GWRtIyw8SD1ZTqA/MjH514e5LhREusyLlSw8AXbLOfTceHux22GplDzzOYWQq6u8iDWnRYq6Y31dQEdNdvMgNgjDdqzdlwi4kMUct9cyO1sZGRmVEMg6exMKI5TLEEFjtVSOENCnERDcTIwkjt4izsUd2iiDFo2JTxvKE8IGlUULgjfTQx3GerKBDo0wlUbOstKqMwcbqhAUqBhvXHag0fB7uOSIdMBQvgZBj4bLsUIHYr+mMEbEVz4v3h/0uf0R2H94FZKyvlsr+6Zlb7NKkDzSF2bpSHqR65A2SI2CKpfOF0rkYyy6HnacxWckwzmDE23ohBb/Y1D86Cxkt0miaNxlWGlhnGx9CNwfcV8tuGqsnVJZ5NOgO+Mhc5IXAAUEgE4G+BnOBjxE5ADIQysMqR2IO4I/KoXFDJL/0dDgyftmBx04T8xyDkO4BRfMZLfdoO3A1EhludiJW+CcdoUGlcH7wY65AdtpAPKreviKAAAAANgB5D2r7QKUpQKUpQKUpQKUpQKUpQKUpQKUpQKUpQKUpQUXNXFJoVQQKhdtRJfOFRI2ckAd22AA+tcmRhNMsTyGVIkliDuxV9RcHIJ0+IppIHyjSQBkZn8ctHdUeMBpInDqpONQwUdcnbdGbGds6c1kbM3TXJh1PbC3TMBdUMskMnh0sQzxvGjBQfvZEecZywadL25AEhW3khKh9au0ZC4yfAwZSPcuPyqutXJtgMMuLxNIYbhTdK6gjy8JG3ltUwW/Qihi0SSW8MS76lJJQYHULsuwADbZyfTGDylUaLlwcATxz7jcBVhfsexwpFBI4lYlp4RI7SQMzDpHGOppMgL4/aIAhAU9mIJzgabqSQKCSQANyT5Cq2V5GuUU6FVD1F3OXHTZDgYwCGbfc7Y/FVdzsWaOKMNhZLiJJB+KMuC6+wKgg+2R50FHdWwWYcSa1UEJJIdGhWVQnhZycMzuuSe+MIvkSbO8hkku4lQlOpA4dskFY9cZbRj94QdIO2M53xgyOZ3X7OVYgLI8cTZ7YkkWM/qGI+pFd5Dpu7dvxCSMfmok/9ugz/EnmsriSOxigKdPrBZC/wywKiOKNcALI0RJK/KWLMMYz7l4XGbaznQhZJZoZZWiA0zGWZJW1jB1KGOpT3GkDOCQbDh8Ls0s4E2uWVhkYxHEGWMGPUAzBoolfw6sM5x3zUfhFuPsUUKtkW9wka5IJCLOrRgkE5JhaPfzz70FjzEZxDmB9B1L1HCB2WPPiKKdmYD1ztnYnAPC9X7LAkyM0ggbqyMxBLxOSZSSq42DGQBQBmNQMCpXH794YvhAGaRhHAG7azk5b1VFDOfZTVbCWgVLcyXDhYclooldixZsmQFGVFP3VAA2YeVB5tYVnjJckZuXmUoRvonbpNuCCMKjfpUziNnI6BRcMMSRu2pUOQkiyEbBSM6cZztmqPgs/RH2ZI5VihjjEbXS9IsuSuexzggdwp3q4HED+FSf4ZF/34P8AdQdOHQot1cvIV0SW0QYPjAWN59RbO2nEgzmsLzHzAMxQ23UdQzzRxENpjSKBrgRMT+8cquIjkxoxGFJAWbzsLiQxxRssMUqO13M+D0oIWWRjjJVg2QMb57HYnGctIWeaGZZJLe2sxLOiru6rGCHeXIIlnkkOg5zk9ZR+zywfoUtu1tBFFbXMqxN044vkc4dlHwmZDjwkkA5AA2wopy5fvDbFJWBZWwZk8T3DbgYQ5JmOnfORjSRscJk+veFirLa20ilYnMCvqV3tWumSLWxWAhVAYqufGSCMVMnuBbX8DZt4sxfZonkQ5jjV3JYMuATo6CgMfmlwO5BD9C5bu5JIFMw0zDaZdvA+A2nI2bAYDI748u1WlUvLvDxGZJEDhZNO0nzOw1FpXBAKu+oAggbIuw7C6oFKUoFKUoFKUoFKUoFKUoFKUoFKUoFKUoFKUoFVfHeDi4CEO0csba4ZF7qexDD78bDZkPcehAItKUFFbStcQvHskqPofGShZCGxvgtGwxkbHDEZzvXsBZjLG6lRNEY5Ez8rAFWGfPKupB8wM124ZZsjSkjGqZnH0IUf4g164jZsZIpY/mVgJB+JDkHzG41E/mdjtQQ+BymcQmX54U8Xb9vl4HPtjTIP7ZrhztGwhWVcZgkWcgjOUU4cD36ZfHvirezsOnLK47SaSBntjORjsNyWz5lj6V3vLZZEZWGQwKsPUEYNBn7tVlR4nGVcFW+h229D71UcS4s0VmZ3+JNZOOtpxklRpZsZwNUT68ejYrQjhrhu235Vz4lwDrRzRnZZ4Wik/MFQwHqAx/RfSghcNhgjjiUtG0QAeRyhVJHEfSVYgdmY4JO5OR77QLy+aK8MUioguIY5l0HtJC4yGUjY9PAz5iE7DBrXGCQLrbEkij4YxpUEjGcZO+Ccn0zgDJzQ8y8vSzwaI2VJI366OFB1yMWDLg9h02ZM5ydQ3GDkJM6a7pcnaKPYeWqQ7n6hUx9HPrVfzHHIJopIxcacFZvszoGYAgorCRwmjd/EAXGwBUEmru0s5OpIzLgMwK7jtoUfluDXae0YntQZKxvBLNK3Tkj0aYXSaTqPqwJhsGdFXTIMaWOcnONNW/hI3AI9wKhpwScXVwRHiNxE6sCPE4UxuCM5yFWOpN7w+4WJzHHqkCnpqSBlvLJ8hnv7ZoMvzIRPNDEhChH6eoYwJCBKT5jTBGglORjX0Bn5hXTl60jYQ4UIlyRdMu+I7C1wLeP21N03IPfVNXuPk6fDxFGKuVtOoSueg5613OcHZpmJTHfZfKrbiPBrh1vSIiGuHjtIgGUdOzUhGbvhfnncAb7p57AM6smq3SeRfHLHdcSbtsXToQg/SGTSP5TUvmW50RXDKcOsVwi+2m0hn8/MNEP76nca4FcvPL04iISba3QZXAt4yZZGAz2Oox477DbFU8XA+IT20n2i2ZJGmuyFDJnpzW5RNRDYO7ae/ZRQfrFKClApSlApSlApSlApSlApSlApSlApSlApSlBC4vfdGMPp1ZkijxnH7SVIs/lqz+VVY5siUkSKy4aYahgriJ5E7nBLERk6QDj++r24gV1KOqsrDDKwBBHuDsajrwqAacQxDQNKYRfCpzsu2w3Ow9TXSs017DFotvyVU/NSEJpik1M6KwYAaA8qxZY5OfmyNOe2+KkXXMkKT9Bg/U1KoAXYligGN+x1k/SOT8O8xeD240YgiHTOY/hr4DkNldvCcgHbzArs9nGX1mNC4wQxUZ8IYDfvsHbH8zepq7x8TV+s3FzmCiyGB9GAzFSD4Tbi5JAJHYHBHf0z2q5vuNJFIEZX3CksANKh2KLnfO7DGwPeuy8KgAwIYgNOnGhflC6AO3bR4cem1JOGRNKJmRWkUBULAHTgk+HPynxHcUmccz5BEX6qE5xhKF+nNgRySnKjaONEkLfNuCJFxjJycHGDXZOZkJx05FIfQdYX8bRnGlmyQyn9RirFOFQAFRDEFIZSAi4IfGoEY3DaVyPPA9K6fYYu/TTOc/KO5JYnt3ySfqTSZx/IIi/2VTBzVC3Twkg6hIGoKNJGNn8WxOoYXc+1eYua4ioJST5QcgDBYqjlFywOQJF3IA771Zx8It106YIhoyUwijTnvp227Dt6V9XhUAOoQxA6QudC50jGFzjsMDA9h6U3i4av1Ek5gjESSaJCXdo1QBdWpA5cHLadhG57742zkVGfmImC4mSLUImVYgWx1NSIwPY6c6//AJ2FtPw6F06bxRsmdWlkBXUSWJwRjOSTn3NdfsqYI0LhjlhgbkYwT6nYb+wqfqnF1frOxc5R4kdkbpqwCFCCWUoWZipxgKVYYGTtUiXmyFdfgl8BIGy+PDyRnR4t8GJ9jg4GwNWUnCLdhgwREDcAouM7jtj3P6n1r7LwuBhhoYiM5wUU75Len4mY/Vj61r9YuJrJ1Wz81woSCsmB8pAXDEGNdK+LOdUqDcAbnfavL82xDfpTYxknSo0+HWQQWByFyTgeW2dszBy/b9V5TGCzroYNuunwjGk7Y8C7eWNsZNShw6HGOlHjGMaFxjTpxjHbTt9NqbxcNZOqlubIssBHMxDlBhV8RAkJKksBgdF++D223Fe5OYfgTTLGfhuEUMfnB0YbwgkDx9sE7dqs14bCCSIY8s2pjoXJbBXJONzhmGfRj616WxiAIEaAMQzAKNyMAE7bkBVwfYelT9Y/kERf7Knt+aFwOrFJGe7nBwoLOqEhgr+PpsR4dts4r0OZ06kKNG69YMVDYzldLb4JXGg6u+dsYJOKtpbKJnWRo0Z1GFcqCwB7gEjIFc4uFQKAqwxKFOVCooAOoPkADY6gD9QDT9Y+Gr9UR5zRlDRwyEGNpMthdl6RGNzkMJRv5HY+eJn+dMOd1kGNpSQvwzraIB8Mc5dGHh1dqnrwe3AwIIcb7dNceLAbbHmAM+uB6V6ThUAKEQxAx5EZCL4Ae+nbw5ye1WbYuJEZOqpebIzJEnTdeoSmGxkPiJlGxK4KS6s58sdzirHhHFkuAxQMultJDgA9sg4BJAPvg+1dIuEwKAqwRKo3ACKACSGOAB6qp+qj0FdbWzjiyI40QE5bQoGT6nHc1m0015DURffrvSlK5tlKUoFKUoFKUoP/2Q=="/>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eaLnBrk="0" hangingPunct="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eaLnBrk="0" hangingPunct="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eaLnBrk="0" hangingPunct="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eaLnBrk="0" hangingPunct="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eaLnBrk="1" hangingPunct="1">
              <a:spcBef>
                <a:spcPct val="0"/>
              </a:spcBef>
              <a:buClrTx/>
              <a:buSzTx/>
              <a:buFontTx/>
              <a:buNone/>
            </a:pPr>
            <a:endParaRPr lang="en-US" altLang="en-US" sz="1800">
              <a:latin typeface="Calibri" panose="020F0502020204030204" pitchFamily="34" charset="0"/>
            </a:endParaRPr>
          </a:p>
        </p:txBody>
      </p:sp>
      <p:sp>
        <p:nvSpPr>
          <p:cNvPr id="6149" name="AutoShape 11" descr="data:image/jpeg;base64,/9j/4AAQSkZJRgABAQAAAQABAAD/2wCEAAkGBxMTEhUUExMVFhQXGB8XExgUGR0eIBoZHRofFyAeGBscHyggGBslHB0cIzEiJysrLi4uHB8zODMtNygtLisBCgoKDQ0OGxAQGzchHyQ3LyssNzQ3LCw0MDcsMjcvMiwvNys3NywsMC43Mi03NzQ2NDQsMDQ0MTMtNDUsNCwzN//AABEIAK4BIgMBIgACEQEDEQH/xAAbAAEAAwEBAQEAAAAAAAAAAAAABAUGAwIBB//EAEoQAAIBAwIEBAMFBAUICQUAAAECAwAEERIhBQYTMSJBUWEjMnEUQlKBkTNDYnIVU4KhsQcWc5KiwdHSJFSDk5S0wsPwNGNkpLL/xAAXAQEBAQEAAAAAAAAAAAAAAAAAAQID/8QAHBEBAAIDAQEBAAAAAAAAAAAAAAECAxFRIUES/9oADAMBAAIRAxEAPwD9xpSlApSlApSlApSlApSlApSlApSlApSlApSlApSlApSo97exQrrlkSNR3aRgo/UnFBIpVGnNds+OiZZ89jBFI6n/ALRV0ef4q+y3V7LtDCkA/HcnWfyiibBH1kX6UF3SqC4We36Uj3DSBplSUFEVQsg6YCADKgSFDuxPfer+gUpSgUpSgUpSgUpSgUpSgUpSgUpSgUpSgUpSgUpSgUpSgUpSgUpULiHF4ISqySKrtkond2x30IMs2MjsPOgm0qlbjEz/ALCzlYYyrzssKH2IOqZfzjqOsN7IxWS8ghOM9O2jDOo2/eTFgw9+kPKg0VV1/wAetYWCSzxK5+VCw1t/Kg8TfkK4nl2JsdVppjjB6srlT9YlIjJ99Pn6VOseHwwrphijiX8MaBR+igCgr/8AODUuYba6l9B0ul/5gx7e/wCma43FzxFyRFBbxDGzXErO2f8ARxrgj/tKv6icQ4nFBHJLK4VIl1yHvpXfcgZPkcbb4oKiPgV0/wD9TfyH+C1RYF/1vFL/ALYqbZcuWsRDLChcfvJMu/5yPlz+tcbXmeKWYRQpNLhiskiRnpxkLqw8jYBPbZdR8QrNW3+UyOW4to0jIR2dLrXs0J1rFE3o0byMAGHr5EEUH6BVHzBzRFassRSaad11RwwRs7MoYKTnZVAJGSSMCsFay3NxZ3js3EGuOhOpk6irCksLnCQRxsDq1JjVpJ7jUc1JsPtcl9wm4YG4tjHIY7lVw4SaDVouVUYyGVcOMA9iM5oL3gnFrjikE+q3S3hYSRxky6pBKjFPEgUBdLAnv5Dv3rT8HvetBHJjBZQWX8LdmU+4bI/KqLlSwmt7viEZQi3eVbi3fyLSr8Vfydc4/i96m8ElCXF1bfhYXCD+CfJP1+Msv6igvKUpQKUpQKUpQKUpQKUpQKUpQKUpQKUpQKUpQKUpQKhcT4mkCgtqLNtHGg1O59EUd/c9h3JA3rjxC/fJit1V5ttRY+CIHfMmNycbhBudt1B1D3wzhSxFnLGSZ/2kr9yO4VR2RB5INvPckkhSycBmvQxvyVgbIS0iYgYI7zyKQZX/AIQdA/ixqqbyrcSBGtpyTNbnTqOPixHPTl2/Eow38av7Ve1U8ftJCFng/bxZKqe0qHGuJj5agBg+TBT2yCFtVJxWDTeWs47Ykt3+kgWRSfo8QUe8lWHCuIx3ESyxHKMPMYIIOCrDurKQQQdwQRXHmGNjbyFBqdAJY19XjYSqPzZQPzoOHNshW1fBYEtGuVJBw0qKRkbjIJH51i5bWFJGjtVSG7QCeNwgGWyRhmA8YOCrjOdL/Q1qubLgSWaMhBWSW3Kn1VpozkflWa4pAVYyvPDDGHRwzruCispGtnChWVmB27Hv2wGnbmuMWsdx05GeR+kkCgGQzZIaPchcqVfJzjCk5xUFObmkZ0ETQE2jTxfaBoYSK7xMrodvCQhzkghttqzvHRIUintGVyJ47iEawEklAMQGrtiaJzHnPzdLGMk10lsJ+KXVrdTcP0QQSsnTu1Ado3i8bPG2R4ZVGn1BzigreM82NcwapNTQGO0unjjYoWhkZreZCykHSsultzjyOBXrnXgEkFnNcxW6wqLaS1uLeJ9Y6GCYpeygPHIct38Jbc+eh4V/k5jQaZZNUYS4twijGbeeQSKhPcFDncevtWn4Py/b2yusUf7TeVnZnaQ4x43clm223NBhuH2xi4g5Nveyq5t5oegzLCGaFYpGk8SxsRoBIbPftVzwTlIScPeC5hWOZ0lgZxpLiMzSOhDDyGQ4GdjWz2A9AKoL3nSxjfp/aFklzgRQAyvnvjREGYH8qCNwnkeGGUzGa5kYuZNDSsIw7DxnpLhTqJJOrPetFY2ccMaxRIEjQaUVewHoKxvEv8ommOZ4rKdlhbTI8xWJVII1EjLS4UHUfB2BqXxiS5WAzz3YVNtEdkigyFiAkayyltRZiBqUJ38u9BouJcUgt1LzzRxKPORgv+J3rMx8SWe+gubZJGj6bwzyPiNdDFXVlWQh3KuuxC4w7b+sHk20xcNHcWdsJHiMnVEjzu2llUh3mXV9/YAkVs24PbnYwQkf6Nf+FBIFyn41/UV9+0J+Jf1FVs/K9i/z2ds3nvCh/wDTUc8lcN/6haf9xH/y0F8DSs8OSOHjtaRL/KCv+BFev8y7D/qsf9//ABoL+lYjnTlazisLuSO3RZEt5WjYZyrBCQV38JB9K03LjE2lsSSSYYySTkk6BuT50FjSlKBSlKBSlKBSlKBSlKBSlc55lQZY4H+J9ABuT7Cg9k4quaZ5toiUjzvLjdx6Re38Z29Ac6h6Ns037UYjz4Y++fPMvr/KNvXVtiwoOVtbrGulFCjvgep3JPqSdyTuTUPjvG4LSIyzuEXOFHdnY9lRRu7H0FQ+cOOm0hVlEZkkkWGMzNojVmydUjeSgAn32HnVFwHmq0uGgS7ns5btZG6LwK5i17qBFI409QoewbOTtQdOSuYLjiE80pYQQwM0JtGT4urYh52YeA4zhV23OScVtqyXFOX54+IxXtno+JiK/jY4EkY+WQHH7RO3uMDYZq8u+NwRtoL6pP6uIF3+pRASB7nAoKLjBPDpnvFBNpKw+3IoJ6b/ACi4QDy7CQDyAbuDnVxSKyhlIZWAKkHIIO4IPmMVVu9zMuFRIFYYJmGt8dv2anSMj1Y+48q8RctxkfHkluPaZhox6dFAsZA91J96DPGdTaLbq4PQvBCMEHwxt10G3mItA+oNTeVLaCS4uJgsbyIUjWTCsyDRqKhu67nJHvXe95TDSHR9nWB9DNE8GvDopQNH4wi+Egbq3auHEYLOErFdcQZNX7OMzrbj02EHTOny3JoIPGuBvEJo9VslpIWYPNKyGIPlmUADfD6mUh0wGAGNO9rw3mqAQxqJnvJFUK8lrC8gdgACxMYZEyd92xvUC5tYIbxILXh9vJcGHrdadtPww2ghZdEkjuCVyMAYYb13sLibiKEpcSWgike3uIoQhbrRkqdMzKfB2IwoJ9u1BKvuO3YieRLLpqilmN1KAdKqWLBIBKW7bLlSfavNrYXlzGjycQ0I6hl+xQqmQwyPHMZSe43AWov+TnhkH2ZbjSxuZFMV08ju7M8bFHHxGOBrDHAx3qx5GGi1EB72zvb4JydMbER5+sJjb+1QfIuTLTIMqPcsPO7kebf1CSMUU/yqK68ShSJ7MRIqKbjBCKAMdCbyAq8qk5huArW5YHaddON8lkkQAD1ycfmKDM319Fbm7kmIWMXOGJ7eMRrv7Zbf0FU90zWSJ1n6tvAxWwhUZYalJJdidxFH1Ap+7Hqzk4xO41GHaVWUFW4lbqwIyCvXtxuD3BFduIcqta2d60k3VVLeSK0yN44mySGOfG+NKavwxjzLZCVLxIW87S6dRW2k0r21MZYVUZ8ssVGfeplvxTiIuDayCz6xjWdHUShOnq0SLpLFmdWKEHIBDdhVbxDhhuZnhUhXa1l6ZPYOJoWXPtqUZ9s1fcEsbh7k3d1GkTiEQRxo+vALa3YtgDxMFAA8lydzgBQwc0cQFm96/wBkMQJQIiShta3AgOWMmCMBj2G+PTedec0XCpcooj+0R30drECrYKSmJlZgGySI3YkggeHNR15Uuf6FlsiY+u5kKkMdI1zmUZbGex9K6ca5bn/pB7yIB0EGtYs4L3caSRx98DGiQjJPcCg68N5jnu5rqCNkhwxNnMU160jk6M2ULDUVkBGcgYdTvjequOI30cfEZzfMVsTIqoYYtMjC1SRdRC6l+I47HsAK9WnJ09n/AEdLC800sTiO4R3XSI5h8dl2HaTD4yc6aktyvczWfFIH0xPdXUjxMTkdI9NFZsdsqnb6UELjV+0nD+JML/7SotWBj6Kp0yytuGABbIyMHPat1wFMW0A9IkH6IKyfNaXw4ZxH7W1sy/Z26X2dHUjwnOvWze2Mehrb24wij2H+FB0pSlApSlApSlApSlApSoD3bOzRxYyhCyu3ZSVD4A+82llPoMjc400Hu+4gsZCgF5W+SNe5HbJ8lQebHby3JANNxTmSC1kUXDFpdi4iUstvGxxrkP3E9WO5wSAADiFd8UyXhsm8WrTc3bYbDDIKx52klHbHyR9sHGiqiWLpvHaQKOrcltUs+WUkLl2kJ3mlKg4TO4U7qo2D9IBqt4vxtLeSBZAwWd+kJNtKvjKhznI1nYe+3nWJ5ogFgOHxSmVuFRr0ZmEjArJsI3nK4Lw9xo2QZ3GyrXDgXEIDBcW91bXn2CedltTNFIVWIhNPi/aRKZNTKSBpyu48gtp+H9G/MFx/0my4gWZI7jEgiuUHUKjVn4bKCQPIp5efS95eubuWFJ47eC0tbgTwrCxZ5DHqEYI0qsS75OMnyGO9WHCuVHSaKWe8muegCLZZVQaNQ0lnZQDLJp8Oo+RO2TmrzifEYreJpZnCRr3Y/oAAN2YnYAZJJAFBkeHB7q0N1ezTFVDmW2gzEqNEzK8Z0N1JSGUru2lsZxg18fjIgQLEkFpEx+GEXW7kjV4EUAa+5wBJnvU7le6kM8/UgaCK5PWt1kPiJCqkmtMfCLYVwmSd3JwcgVEtoI8DrNAbR2CyLp8MeghdXUDLp6TqTkYyPaguOWb2fNw8iXJhCK8bTjSzOA2sLGcMowEIBVRktUngnFrq66MywxR2kiB1LyFpmDLqXwKNCdwfnbb0Pap5blna9EiG4lt2iZZnlLBOoCrRtEHwrAqXB6S6e2agci8DgS6uLeZGeWxkzadR3ZUt5cyRmNCdAZfEpYDI04z5UHnlricBnjNxeXU98JHikhQsY4nDGElooVCJFtlWkzsQcnGReck2cbrePIA88l1NHcFwCdKOUjjP8Ah0EL28WfOu/A+Hyw8QvfCfs84jnRtsCXSYpB65IRG/OuPH+DmOVrmGeW2EmlbloumQ2PCrFJY2AbGF1gg4xkHFBhLQFDCOtJHFa8Sn4YkkRBdYJkDRqWZW+WTQufIDyrc8lQSWjSWDwtpTMsNyFOmZWO5lbt9oDHxZPi7gAVF5als44Y7aVI41ZhJALpwzzSnTKz5kAMkgdg2R+JdhjA0vEuPW8DBZJQJCMrGoLyMPVY0Bdh9BQVnJ/DZ7eS+WRAInummtyCDlZAGbYHIw+e/mTXqwk6XE7iLss8Mdyvu6EwSfoog/WpMfE7mUkQ2xjX+suiFzt3SJdTn6P06oZOvPOPjaumCjSRxiPcnxiE+N40OArNqYsQAmCrOA1sl7EWaPWpYfOoOSoPmwG6D3OKyXNvE5I2gOh2ETa3ZACWCsUwgJGuRlbVpHofTBsLng8Cw6ZFUxjfQQNAbdidB8LvnJy2cblmbGajcs8BCRXLIoXrMTowCpO+VwwI0nYNsCSGPnmgq5pIpJRJ9i4vjqLNpCKql0ZXBZWYE+JQauuJcYE8LxS8Ov2jkXS6hUBIPuJQRSzsmiQGJkhKr+7TSmntqaHVoIU41BdDLggNv4r/ht71QwICyRt05VBzpcAN38wVZWGQCVZcgdqDJcEtoreQzRWHEi5UoTLLr8JIY4ElwfMDyq/Xj7Z3s7se5RD/8AzIauqj3l9FENUsiRg7AuwUZ+pNBX/wBPf/i3X/djf/az+teZOYlXc293+UDn+5QTU+z4nDKSI5Y3YDJCMCQM4yQDkDI71LoKH/OqP+ovf/CT/wDJXw82RbfAvf8AwVz/ALo6v6UGH5v4+k9lcQxwXhkkjZEDWdyASwwAWMWBn3NbdRtX2lApSlApSlApSlApSlAqq4vatnqINWRonQZzJEcjw43Ei5JHqNQ8wRa0oPzbhPKt4VFr1FjsU2juIm+LLCd0RQBiMhTpaTucZA3zXt+HsNdnI7CWHTJbTeZQHMUg8mdSNLjzwcjDgVqLidrWdcjNrM2Cf6mYnYn/AO3Idv4Xx+PbzzhwtpI1mhXNxBl4wP3ikeOL+2o28gwQ+VB34Zdx3tu6SopO8V1EdwGxuPdSCGU+asp2rpy1wlrWAQNM0qoxEJceJYs+FGOfGVG2rbbFYng3FxJfQSWPxTIgF4o+VYDlkaU/u5UYnSvzEM4x5jcz8RLOYoAGcHEjn5Iv5j958b6Bv2zpBBISLq9CEIPFIRlUHfHbJ/CvufpucCo0HCtTrLORJKpzHt4IiRj4an72CRrPiOT2B0iXZ2ax5xks27u3zMfVj/gOw7AAVwu+Koj9MZaTGrSAcAbDxsAQmcjGdz5Anagj80QuYepEC0sDCaNR3bTkMg93jLp/arP8xRRySo2zwXsBT2YqNS493idvyjFXkPFHLSAsigJkDBJyP4QcsMA5A37YzsWpZUtJ4FgZgY0fqR9OWRWQ5JwrKgZAAxXAPy7UFNeApEkNzfTuRGI0jhJRmwunUEh+LK3bOSRnyFbjlxS0EU8sPTuXhQT6gNeVHyse5AYtjPrWfjLQNoso7OGMjLv8R5GPuAg/1mdvpU23sElKi6Mk+pimJX8KsFL6XhCRrjSMglWO43wQaCxueZrZW0LJ1ZM4KW6tKwP8QjB0D3bAqti400twQyGFY1ckS6CU0BGZyEZhkrKmMnYCTPfFTuLX/wBmCRW0MZkKs6xkmNBGhUMcojYPjUABd8+1UF/Z6rW3uGEkTyS65miOsxxSszMGADLKuGEZJBAB1fdBAWvEZleOQXBjdBtLC6goYtZiL77glgxG52wO+9deVwISbXyC9W3ZvmeEnsx7s8ZIQk5JBjJJLGqWZbG5eNIppLluqhkjEzSqQpOTN4iEVd2CnALKoxk4rQc02btGssUnSkhbV1MA4jbwybHY4QlgDtqRTvigm8ZlKxNjz2/LufoSAQPcioqW32eMFVDEDdiQqooHzNkj3O3mzdsmqrl2Nll6LTTTQTw9eL7Q2qRGVwG8ageE6o2A+6Qce3bjsEEY0yELCEaR+o2z6cYjy22jzKbZwo3XUCFfxEJeW8TzyFLadTrO2GiOyrq7JryGz6DGS2lhP4JdwC56VrJ1FZS84BDBGUIisXA2YqAukncLkAaTm34BaCK1t4fJIUjAPoqBf91OJyCCBzEqK+CIVwAGlbZBgerkUFJxXjvQuRA0LszEm3A04lZ1J0FiQIxlXJDd9IxnABueBWTxoWkx1H3fBzjHygn7xAwM+wrPc+BFNuZllcSrJbFbdCzdRkE6OgG4dHhJVvu5JyMZF/HxFoLNJr0qkixr19GSOoQAQgG7EucBRkkkAZoKrjnNrxXDW1vaPPKiLJIWdY41ViQuXbJJOD2U/wCNVvBeJ3AdpLi1j6jE5dJ9bBfJUDRqEQDGwbfcnJJr5cxm9uZJoRInTt+lOpXS/V1l1iJ8tIyx0k5DpgkNvDubQmDqwWStojmEhkVWY3CkKrZD9QxIwkzpyxwoUGgsOZeLRt0W1GKaOWNomcAE5kUPGHBKnWmV0hsnbbatzX5sdKTAITJaT5WISaidWjWV8fzIyq5AO40HyZcazlh2HVjLFkRl6ZJyVDKCYyTuSp3Gfuuo8qC9pSlApSlApSlApSlApSlApSlApSlBznhV1ZHAZWBVgexBGCD7Yqs4XdGNzbTMS6gtE7fvIgcZJ83TIVvqrfewLeonEuGRTqFmQOoIYA+o9fUEZBHYgkHINBnYIWuiy2qrbWLMXknhAWS5Zu5h0jwIfOc+JvuYGHrS2NnHDGscShI0GFUdgP8AefMnzO9SKpuLSsyeE4DOI4/TJOkuw+8BvgdtsnORgPtzxXXqWAjC7STEZVPZf6x/YbDIzntVbGih44lcqZHOcYL56ZZmdjkO2VxnGADjscVLu4gixxoD00O+ASc4O7Y3Yk7k+pzXHhdskk7hgCFjAx5hi+e/kQUG47EeooIQeFY5ImVZGcyHWAFYurLCmpTujZGnXsuYiRpBUVIu+V+mNUClthqgMjqm2xMO+Iz/AAfIcD5MlqnR8vYOnqHodTqlAvid9Wv4khJLqDjAwDhVBJG1WLXJMwjXBCgmU+mflX6nc/Qe4oMpZ8wRxyrbGWNnLdN5CugI+h5NLoXJ1aEJPygZG5yBWh4Tw5V8WpWUH4YU5AAURgk+bdNQNsAb98kmp5z4bFGGvhaRTzImhkdUzIpOANTDYq2Dn01DzGOvJvBWgNxI0ccRlcELEgjUgIAW6altJLZ7sScZ2yRQWHHLfBS4A3iDB8AkmJwNWANyQVRseekgd698szK9nbMpyrQxlT7FAas6o+CowthHG+lo2aNSRkfDkKgEbZBAA2wcHY0F5XJyr6kODthx7Nnv9RmorTXGMCKMN+IyEr9cadR+m31866WFr01OWLux1SMRjUxAGw+6AAAB5ADcnchU8qwsR1HXT01+zIDj925V32OwdlGB6Ip88C24xEWgmUZy0bgae+6kbe9VnJ9+kqTaGJ03MwOQR3kZgVyPEpByCNu/pV9QVcaRXMUTMNQ0rJGwJBUlPmRhgqSrEZB3BI7E10g4SiyCVmkkcDCGRshP5FGFUkHBbGojbOKqOX0aHVanYwE9IfitySYyo9FX4Z909CM3gnJ2xQRuKR6pbQ7eGZm//XmTb/WH61w5jjDSWoYgIsxlfPY9OJ3UH6PpcfyV1sW6sxkBzHEpjUjszkjWR6hdKqD6mQeVeObIg1vpKltUsSDSSCNcqxlgQQRhWOfUZByCQQ7ctwFLdNWdTeMhjkrqOoLv+BSEHsor5dcBicsQZY9fz9GR01Z7nCnZj5sMN71Z5rjLdorpGzAPJnpr5tpGTj6D/EUGd5ltbeMW0YURgSFkWNjHnEbR6QYwXJOsDCjO9XXBEjEK9KMRqcnSMbMSS2cfMxbJJ3yd6qeNXC/atlVp4oM26tjJkmZgAD3A+CdRHZQSdquuE2XRhji1FumirqbuxAwSceZO/wCdBLpSlApSlApSlApSlApSlApSlApSlApSlAqpmjGjpsCCh8J0sQV3xuo81OD5g5PpVtSgq7S33z4ifVi4APvqPi/Ss/yVJcrM63UYRjAgXbHijkk1gEsTIB1Iz1MDUWY1tKrON2shCywgGaIkqpOBIpGGjLYOnOzA+TImdsgh0uOHBySJZkz8wRzg/TOdP9nFSLa3SJdKDA79yST5lid2J9TvVWOMAEK0VyrHspgkbH1eMNGPzaq6541cSRrJbwBY3dEEly2DiR1QMkSZLAaicO0Z27b0Ezmm8yiWyEGa4cIi9/hhgZXI8lSPO521FB3Iq8uJ1RSzHCjuf7vLuc1A4ZwiOAvIWZ5XA6s0pBZgOw2wqINyFUBRknGSSYXFeJ9WNliimkUjKSqvw9YIZPPWyk48aqVxneg6293O8juP2a6dEQwS6HOXzjIf0Xt4cdzkRF4vEl2yK6mOYr4wRpW4KAiMn8UkYDAe2/zrkOIoER1LqJDpgZV1aixJ6Uq/cZG1DcrjHzDxCocHB4/tMMMipImmeeQFFCtK7IpbRuO0kgwc/N3NBrOofSsrzpzQ8CPFaoZbor2UZWEHbqTHsv8ACp3Y9qo+GI8kUhM9yI+pKsSJLIQwjuJIyqFW1hQBEuS6gliAy5GmSLmD+jzFCEQpdQLKsRLbyXETqWZlDOXjZclhnOoHcGgvILIWxgSIlcR9AHuCUBddY7NnEm+xydiM1bxcTA2lHTbtknwH0w+AMn0OD7HueF/GWRtIyw8SD1ZTqA/MjH514e5LhREusyLlSw8AXbLOfTceHux22GplDzzOYWQq6u8iDWnRYq6Y31dQEdNdvMgNgjDdqzdlwi4kMUct9cyO1sZGRmVEMg6exMKI5TLEEFjtVSOENCnERDcTIwkjt4izsUd2iiDFo2JTxvKE8IGlUULgjfTQx3GerKBDo0wlUbOstKqMwcbqhAUqBhvXHag0fB7uOSIdMBQvgZBj4bLsUIHYr+mMEbEVz4v3h/0uf0R2H94FZKyvlsr+6Zlb7NKkDzSF2bpSHqR65A2SI2CKpfOF0rkYyy6HnacxWckwzmDE23ohBb/Y1D86Cxkt0miaNxlWGlhnGx9CNwfcV8tuGqsnVJZ5NOgO+Mhc5IXAAUEgE4G+BnOBjxE5ADIQysMqR2IO4I/KoXFDJL/0dDgyftmBx04T8xyDkO4BRfMZLfdoO3A1EhludiJW+CcdoUGlcH7wY65AdtpAPKreviKAAAAANgB5D2r7QKUpQKUpQKUpQKUpQKUpQKUpQKUpQKUpQKUpQUXNXFJoVQQKhdtRJfOFRI2ckAd22AA+tcmRhNMsTyGVIkliDuxV9RcHIJ0+IppIHyjSQBkZn8ctHdUeMBpInDqpONQwUdcnbdGbGds6c1kbM3TXJh1PbC3TMBdUMskMnh0sQzxvGjBQfvZEecZywadL25AEhW3khKh9au0ZC4yfAwZSPcuPyqutXJtgMMuLxNIYbhTdK6gjy8JG3ltUwW/Qihi0SSW8MS76lJJQYHULsuwADbZyfTGDylUaLlwcATxz7jcBVhfsexwpFBI4lYlp4RI7SQMzDpHGOppMgL4/aIAhAU9mIJzgabqSQKCSQANyT5Cq2V5GuUU6FVD1F3OXHTZDgYwCGbfc7Y/FVdzsWaOKMNhZLiJJB+KMuC6+wKgg+2R50FHdWwWYcSa1UEJJIdGhWVQnhZycMzuuSe+MIvkSbO8hkku4lQlOpA4dskFY9cZbRj94QdIO2M53xgyOZ3X7OVYgLI8cTZ7YkkWM/qGI+pFd5Dpu7dvxCSMfmok/9ugz/EnmsriSOxigKdPrBZC/wywKiOKNcALI0RJK/KWLMMYz7l4XGbaznQhZJZoZZWiA0zGWZJW1jB1KGOpT3GkDOCQbDh8Ls0s4E2uWVhkYxHEGWMGPUAzBoolfw6sM5x3zUfhFuPsUUKtkW9wka5IJCLOrRgkE5JhaPfzz70FjzEZxDmB9B1L1HCB2WPPiKKdmYD1ztnYnAPC9X7LAkyM0ggbqyMxBLxOSZSSq42DGQBQBmNQMCpXH794YvhAGaRhHAG7azk5b1VFDOfZTVbCWgVLcyXDhYclooldixZsmQFGVFP3VAA2YeVB5tYVnjJckZuXmUoRvonbpNuCCMKjfpUziNnI6BRcMMSRu2pUOQkiyEbBSM6cZztmqPgs/RH2ZI5VihjjEbXS9IsuSuexzggdwp3q4HED+FSf4ZF/34P8AdQdOHQot1cvIV0SW0QYPjAWN59RbO2nEgzmsLzHzAMxQ23UdQzzRxENpjSKBrgRMT+8cquIjkxoxGFJAWbzsLiQxxRssMUqO13M+D0oIWWRjjJVg2QMb57HYnGctIWeaGZZJLe2sxLOiru6rGCHeXIIlnkkOg5zk9ZR+zywfoUtu1tBFFbXMqxN044vkc4dlHwmZDjwkkA5AA2wopy5fvDbFJWBZWwZk8T3DbgYQ5JmOnfORjSRscJk+veFirLa20ilYnMCvqV3tWumSLWxWAhVAYqufGSCMVMnuBbX8DZt4sxfZonkQ5jjV3JYMuATo6CgMfmlwO5BD9C5bu5JIFMw0zDaZdvA+A2nI2bAYDI748u1WlUvLvDxGZJEDhZNO0nzOw1FpXBAKu+oAggbIuw7C6oFKUoFKUoFKUoFKUoFKUoFKUoFKUoFKUoFKUoFVfHeDi4CEO0csba4ZF7qexDD78bDZkPcehAItKUFFbStcQvHskqPofGShZCGxvgtGwxkbHDEZzvXsBZjLG6lRNEY5Ez8rAFWGfPKupB8wM124ZZsjSkjGqZnH0IUf4g164jZsZIpY/mVgJB+JDkHzG41E/mdjtQQ+BymcQmX54U8Xb9vl4HPtjTIP7ZrhztGwhWVcZgkWcgjOUU4cD36ZfHvirezsOnLK47SaSBntjORjsNyWz5lj6V3vLZZEZWGQwKsPUEYNBn7tVlR4nGVcFW+h229D71UcS4s0VmZ3+JNZOOtpxklRpZsZwNUT68ejYrQjhrhu235Vz4lwDrRzRnZZ4Wik/MFQwHqAx/RfSghcNhgjjiUtG0QAeRyhVJHEfSVYgdmY4JO5OR77QLy+aK8MUioguIY5l0HtJC4yGUjY9PAz5iE7DBrXGCQLrbEkij4YxpUEjGcZO+Ccn0zgDJzQ8y8vSzwaI2VJI366OFB1yMWDLg9h02ZM5ydQ3GDkJM6a7pcnaKPYeWqQ7n6hUx9HPrVfzHHIJopIxcacFZvszoGYAgorCRwmjd/EAXGwBUEmru0s5OpIzLgMwK7jtoUfluDXae0YntQZKxvBLNK3Tkj0aYXSaTqPqwJhsGdFXTIMaWOcnONNW/hI3AI9wKhpwScXVwRHiNxE6sCPE4UxuCM5yFWOpN7w+4WJzHHqkCnpqSBlvLJ8hnv7ZoMvzIRPNDEhChH6eoYwJCBKT5jTBGglORjX0Bn5hXTl60jYQ4UIlyRdMu+I7C1wLeP21N03IPfVNXuPk6fDxFGKuVtOoSueg5613OcHZpmJTHfZfKrbiPBrh1vSIiGuHjtIgGUdOzUhGbvhfnncAb7p57AM6smq3SeRfHLHdcSbtsXToQg/SGTSP5TUvmW50RXDKcOsVwi+2m0hn8/MNEP76nca4FcvPL04iISba3QZXAt4yZZGAz2Oox477DbFU8XA+IT20n2i2ZJGmuyFDJnpzW5RNRDYO7ae/ZRQfrFKClApSlApSlApSlApSlApSlApSlApSlApSlBC4vfdGMPp1ZkijxnH7SVIs/lqz+VVY5siUkSKy4aYahgriJ5E7nBLERk6QDj++r24gV1KOqsrDDKwBBHuDsajrwqAacQxDQNKYRfCpzsu2w3Ow9TXSs017DFotvyVU/NSEJpik1M6KwYAaA8qxZY5OfmyNOe2+KkXXMkKT9Bg/U1KoAXYligGN+x1k/SOT8O8xeD240YgiHTOY/hr4DkNldvCcgHbzArs9nGX1mNC4wQxUZ8IYDfvsHbH8zepq7x8TV+s3FzmCiyGB9GAzFSD4Tbi5JAJHYHBHf0z2q5vuNJFIEZX3CksANKh2KLnfO7DGwPeuy8KgAwIYgNOnGhflC6AO3bR4cem1JOGRNKJmRWkUBULAHTgk+HPynxHcUmccz5BEX6qE5xhKF+nNgRySnKjaONEkLfNuCJFxjJycHGDXZOZkJx05FIfQdYX8bRnGlmyQyn9RirFOFQAFRDEFIZSAi4IfGoEY3DaVyPPA9K6fYYu/TTOc/KO5JYnt3ySfqTSZx/IIi/2VTBzVC3Twkg6hIGoKNJGNn8WxOoYXc+1eYua4ioJST5QcgDBYqjlFywOQJF3IA771Zx8It106YIhoyUwijTnvp227Dt6V9XhUAOoQxA6QudC50jGFzjsMDA9h6U3i4av1Ek5gjESSaJCXdo1QBdWpA5cHLadhG57742zkVGfmImC4mSLUImVYgWx1NSIwPY6c6//AJ2FtPw6F06bxRsmdWlkBXUSWJwRjOSTn3NdfsqYI0LhjlhgbkYwT6nYb+wqfqnF1frOxc5R4kdkbpqwCFCCWUoWZipxgKVYYGTtUiXmyFdfgl8BIGy+PDyRnR4t8GJ9jg4GwNWUnCLdhgwREDcAouM7jtj3P6n1r7LwuBhhoYiM5wUU75Len4mY/Vj61r9YuJrJ1Wz81woSCsmB8pAXDEGNdK+LOdUqDcAbnfavL82xDfpTYxknSo0+HWQQWByFyTgeW2dszBy/b9V5TGCzroYNuunwjGk7Y8C7eWNsZNShw6HGOlHjGMaFxjTpxjHbTt9NqbxcNZOqlubIssBHMxDlBhV8RAkJKksBgdF++D223Fe5OYfgTTLGfhuEUMfnB0YbwgkDx9sE7dqs14bCCSIY8s2pjoXJbBXJONzhmGfRj616WxiAIEaAMQzAKNyMAE7bkBVwfYelT9Y/kERf7Knt+aFwOrFJGe7nBwoLOqEhgr+PpsR4dts4r0OZ06kKNG69YMVDYzldLb4JXGg6u+dsYJOKtpbKJnWRo0Z1GFcqCwB7gEjIFc4uFQKAqwxKFOVCooAOoPkADY6gD9QDT9Y+Gr9UR5zRlDRwyEGNpMthdl6RGNzkMJRv5HY+eJn+dMOd1kGNpSQvwzraIB8Mc5dGHh1dqnrwe3AwIIcb7dNceLAbbHmAM+uB6V6ThUAKEQxAx5EZCL4Ae+nbw5ye1WbYuJEZOqpebIzJEnTdeoSmGxkPiJlGxK4KS6s58sdzirHhHFkuAxQMultJDgA9sg4BJAPvg+1dIuEwKAqwRKo3ACKACSGOAB6qp+qj0FdbWzjiyI40QE5bQoGT6nHc1m0015DURffrvSlK5tlKUoFKUoFKUoP/2Q=="/>
          <p:cNvSpPr>
            <a:spLocks noChangeAspect="1" noChangeArrowheads="1"/>
          </p:cNvSpPr>
          <p:nvPr/>
        </p:nvSpPr>
        <p:spPr bwMode="auto">
          <a:xfrm>
            <a:off x="296863"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eaLnBrk="0" hangingPunct="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eaLnBrk="0" hangingPunct="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eaLnBrk="0" hangingPunct="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eaLnBrk="0" hangingPunct="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eaLnBrk="1" hangingPunct="1">
              <a:spcBef>
                <a:spcPct val="0"/>
              </a:spcBef>
              <a:buClrTx/>
              <a:buSzTx/>
              <a:buFontTx/>
              <a:buNone/>
            </a:pPr>
            <a:endParaRPr lang="en-US" altLang="en-US" sz="1800">
              <a:latin typeface="Calibri" panose="020F0502020204030204" pitchFamily="34" charset="0"/>
            </a:endParaRPr>
          </a:p>
        </p:txBody>
      </p:sp>
      <p:pic>
        <p:nvPicPr>
          <p:cNvPr id="6150" name="Picture 13" descr="teamwork cartoon" title="teamwork cart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263" y="2725738"/>
            <a:ext cx="3630612" cy="307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4191000" y="3441700"/>
            <a:ext cx="4876800" cy="1476375"/>
          </a:xfrm>
          <a:prstGeom prst="rect">
            <a:avLst/>
          </a:prstGeom>
          <a:noFill/>
        </p:spPr>
        <p:txBody>
          <a:bodyPr>
            <a:spAutoFit/>
          </a:bodyPr>
          <a:lstStyle/>
          <a:p>
            <a:pPr marL="285750" indent="-285750">
              <a:buFont typeface="Arial" panose="020B0604020202020204" pitchFamily="34" charset="0"/>
              <a:buChar char="•"/>
              <a:defRPr/>
            </a:pPr>
            <a:r>
              <a:rPr lang="en-US" dirty="0">
                <a:latin typeface="+mn-lt"/>
                <a:cs typeface="Arial" charset="0"/>
              </a:rPr>
              <a:t>Who has been on an unsuccessful team?</a:t>
            </a:r>
          </a:p>
          <a:p>
            <a:pPr marL="285750" indent="-285750">
              <a:buFont typeface="Arial" panose="020B0604020202020204" pitchFamily="34" charset="0"/>
              <a:buChar char="•"/>
              <a:defRPr/>
            </a:pPr>
            <a:r>
              <a:rPr lang="en-US" dirty="0">
                <a:latin typeface="+mn-lt"/>
                <a:cs typeface="Arial" charset="0"/>
              </a:rPr>
              <a:t>What made that team unsuccessful?</a:t>
            </a:r>
          </a:p>
          <a:p>
            <a:pPr marL="285750" indent="-285750">
              <a:buFont typeface="Arial" panose="020B0604020202020204" pitchFamily="34" charset="0"/>
              <a:buChar char="•"/>
              <a:defRPr/>
            </a:pPr>
            <a:r>
              <a:rPr lang="en-US" dirty="0">
                <a:latin typeface="+mn-lt"/>
                <a:cs typeface="Arial" charset="0"/>
              </a:rPr>
              <a:t>What are some other characteristics of an unsuccessful team?</a:t>
            </a:r>
          </a:p>
          <a:p>
            <a:pPr>
              <a:defRPr/>
            </a:pPr>
            <a:endParaRPr lang="en-US" dirty="0">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60438"/>
          </a:xfrm>
        </p:spPr>
        <p:txBody>
          <a:bodyPr rtlCol="0">
            <a:normAutofit fontScale="90000"/>
          </a:bodyPr>
          <a:lstStyle/>
          <a:p>
            <a:pPr eaLnBrk="1" fontAlgn="auto" hangingPunct="1">
              <a:spcAft>
                <a:spcPts val="0"/>
              </a:spcAft>
              <a:defRPr/>
            </a:pPr>
            <a:r>
              <a:rPr lang="en-US" dirty="0" smtClean="0"/>
              <a:t/>
            </a:r>
            <a:br>
              <a:rPr lang="en-US" dirty="0" smtClean="0"/>
            </a:br>
            <a:r>
              <a:rPr lang="en-US" sz="4400" dirty="0" smtClean="0"/>
              <a:t>Team Norms</a:t>
            </a:r>
            <a:endParaRPr lang="en-US" sz="4400" dirty="0"/>
          </a:p>
        </p:txBody>
      </p:sp>
      <p:sp>
        <p:nvSpPr>
          <p:cNvPr id="7171" name="Content Placeholder 2"/>
          <p:cNvSpPr>
            <a:spLocks noGrp="1"/>
          </p:cNvSpPr>
          <p:nvPr>
            <p:ph idx="1"/>
          </p:nvPr>
        </p:nvSpPr>
        <p:spPr>
          <a:xfrm>
            <a:off x="457200" y="1524000"/>
            <a:ext cx="8229600" cy="2514600"/>
          </a:xfrm>
        </p:spPr>
        <p:txBody>
          <a:bodyPr/>
          <a:lstStyle/>
          <a:p>
            <a:pPr eaLnBrk="1" hangingPunct="1"/>
            <a:r>
              <a:rPr lang="en-US" altLang="en-US" sz="3000" smtClean="0"/>
              <a:t>What are team norms?</a:t>
            </a:r>
          </a:p>
          <a:p>
            <a:pPr lvl="1" eaLnBrk="1" hangingPunct="1"/>
            <a:r>
              <a:rPr lang="en-US" altLang="en-US" sz="2600" smtClean="0"/>
              <a:t>Norm: </a:t>
            </a:r>
            <a:r>
              <a:rPr lang="en-US" altLang="en-US" sz="2800" smtClean="0"/>
              <a:t>a principle of right action binding upon the members of a group and serving to guide, control, or regulate proper and acceptable behavior. </a:t>
            </a:r>
            <a:endParaRPr lang="en-US" altLang="en-US" sz="2600" smtClean="0"/>
          </a:p>
        </p:txBody>
      </p:sp>
      <p:pic>
        <p:nvPicPr>
          <p:cNvPr id="7172" name="Picture 4" descr="norms cartoon" title="norms cart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10000"/>
            <a:ext cx="2105025" cy="2171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Team Norms</a:t>
            </a:r>
            <a:endParaRPr lang="en-US" dirty="0"/>
          </a:p>
        </p:txBody>
      </p:sp>
      <p:sp>
        <p:nvSpPr>
          <p:cNvPr id="8195" name="Content Placeholder 2"/>
          <p:cNvSpPr>
            <a:spLocks noGrp="1"/>
          </p:cNvSpPr>
          <p:nvPr>
            <p:ph idx="1"/>
          </p:nvPr>
        </p:nvSpPr>
        <p:spPr>
          <a:xfrm>
            <a:off x="457200" y="1752600"/>
            <a:ext cx="8229600" cy="4648200"/>
          </a:xfrm>
        </p:spPr>
        <p:txBody>
          <a:bodyPr/>
          <a:lstStyle/>
          <a:p>
            <a:r>
              <a:rPr lang="en-US" altLang="en-US" smtClean="0"/>
              <a:t>All teams have norms, rules or guidelines that guide the behavior of a team</a:t>
            </a:r>
          </a:p>
          <a:p>
            <a:r>
              <a:rPr lang="en-US" altLang="en-US" smtClean="0"/>
              <a:t>In most cases, they are not written down</a:t>
            </a:r>
          </a:p>
          <a:p>
            <a:r>
              <a:rPr lang="en-US" altLang="en-US" smtClean="0"/>
              <a:t>Norms can be positive and help the team</a:t>
            </a:r>
          </a:p>
          <a:p>
            <a:r>
              <a:rPr lang="en-US" altLang="en-US" smtClean="0"/>
              <a:t>Norms can also be counterproductive</a:t>
            </a:r>
          </a:p>
          <a:p>
            <a:r>
              <a:rPr lang="en-US" altLang="en-US" smtClean="0"/>
              <a:t>Some teams spend time establishing a set of norms or ground rules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rtlCol="0">
            <a:noAutofit/>
          </a:bodyPr>
          <a:lstStyle/>
          <a:p>
            <a:pPr eaLnBrk="1" fontAlgn="auto" hangingPunct="1">
              <a:spcAft>
                <a:spcPts val="0"/>
              </a:spcAft>
              <a:defRPr/>
            </a:pPr>
            <a:r>
              <a:rPr lang="en-US" sz="4000" dirty="0" smtClean="0"/>
              <a:t/>
            </a:r>
            <a:br>
              <a:rPr lang="en-US" sz="4000" dirty="0" smtClean="0"/>
            </a:br>
            <a:r>
              <a:rPr lang="en-US" sz="4000" dirty="0" smtClean="0"/>
              <a:t>IRT Norms</a:t>
            </a:r>
            <a:endParaRPr lang="en-US" sz="4000" dirty="0"/>
          </a:p>
        </p:txBody>
      </p:sp>
      <p:sp>
        <p:nvSpPr>
          <p:cNvPr id="9219" name="Content Placeholder 2"/>
          <p:cNvSpPr>
            <a:spLocks noGrp="1"/>
          </p:cNvSpPr>
          <p:nvPr>
            <p:ph idx="1"/>
          </p:nvPr>
        </p:nvSpPr>
        <p:spPr>
          <a:xfrm>
            <a:off x="457200" y="1752600"/>
            <a:ext cx="8229600" cy="4876800"/>
          </a:xfrm>
        </p:spPr>
        <p:txBody>
          <a:bodyPr>
            <a:normAutofit fontScale="92500" lnSpcReduction="10000"/>
          </a:bodyPr>
          <a:lstStyle/>
          <a:p>
            <a:pPr eaLnBrk="1" hangingPunct="1">
              <a:defRPr/>
            </a:pPr>
            <a:r>
              <a:rPr lang="en-US" altLang="en-US" sz="4000" dirty="0" smtClean="0"/>
              <a:t>Code of Ethics</a:t>
            </a:r>
          </a:p>
          <a:p>
            <a:pPr lvl="1">
              <a:defRPr/>
            </a:pPr>
            <a:r>
              <a:rPr lang="en-US" dirty="0"/>
              <a:t>A</a:t>
            </a:r>
            <a:r>
              <a:rPr lang="en-US" dirty="0" smtClean="0"/>
              <a:t>ttend </a:t>
            </a:r>
            <a:r>
              <a:rPr lang="en-US" dirty="0"/>
              <a:t>class regularly and not miss more than two days of class.  </a:t>
            </a:r>
            <a:endParaRPr lang="en-US" dirty="0" smtClean="0"/>
          </a:p>
          <a:p>
            <a:pPr lvl="1">
              <a:defRPr/>
            </a:pPr>
            <a:r>
              <a:rPr lang="en-US" dirty="0"/>
              <a:t>B</a:t>
            </a:r>
            <a:r>
              <a:rPr lang="en-US" dirty="0" smtClean="0"/>
              <a:t>e </a:t>
            </a:r>
            <a:r>
              <a:rPr lang="en-US" dirty="0"/>
              <a:t>on time for Morning Meeting at 8:30 </a:t>
            </a:r>
            <a:r>
              <a:rPr lang="en-US" dirty="0" smtClean="0"/>
              <a:t>and </a:t>
            </a:r>
            <a:r>
              <a:rPr lang="en-US" dirty="0"/>
              <a:t>return on time from breaks. </a:t>
            </a:r>
            <a:endParaRPr lang="en-US" dirty="0" smtClean="0"/>
          </a:p>
          <a:p>
            <a:pPr lvl="1">
              <a:defRPr/>
            </a:pPr>
            <a:r>
              <a:rPr lang="en-US" dirty="0" smtClean="0"/>
              <a:t>Demonstrate </a:t>
            </a:r>
            <a:r>
              <a:rPr lang="en-US" dirty="0"/>
              <a:t>respect and dignity at all times to classmates, instructors, staff, and guests by using professional language, listening when others are speaking, and paying attention.</a:t>
            </a:r>
            <a:endParaRPr lang="en-US" dirty="0" smtClean="0"/>
          </a:p>
          <a:p>
            <a:pPr lvl="1">
              <a:defRPr/>
            </a:pPr>
            <a:r>
              <a:rPr lang="en-US" dirty="0"/>
              <a:t>N</a:t>
            </a:r>
            <a:r>
              <a:rPr lang="en-US" dirty="0" smtClean="0"/>
              <a:t>ot </a:t>
            </a:r>
            <a:r>
              <a:rPr lang="en-US" dirty="0"/>
              <a:t>use cell phones, computers, or other electronic devices inappropriately.</a:t>
            </a:r>
            <a:endParaRPr lang="en-US" dirty="0" smtClean="0"/>
          </a:p>
          <a:p>
            <a:pPr lvl="1">
              <a:defRPr/>
            </a:pPr>
            <a:r>
              <a:rPr lang="en-US" dirty="0"/>
              <a:t>R</a:t>
            </a:r>
            <a:r>
              <a:rPr lang="en-US" dirty="0" smtClean="0"/>
              <a:t>espect </a:t>
            </a:r>
            <a:r>
              <a:rPr lang="en-US" dirty="0"/>
              <a:t>classroom materials and equipment and operate them with care. </a:t>
            </a:r>
            <a:endParaRPr lang="en-US" dirty="0" smtClean="0"/>
          </a:p>
          <a:p>
            <a:pPr lvl="1">
              <a:defRPr/>
            </a:pPr>
            <a:r>
              <a:rPr lang="en-US" dirty="0"/>
              <a:t>D</a:t>
            </a:r>
            <a:r>
              <a:rPr lang="en-US" dirty="0" smtClean="0"/>
              <a:t>isplay </a:t>
            </a:r>
            <a:r>
              <a:rPr lang="en-US" dirty="0"/>
              <a:t>teamwork skills by cooperating with students, instructors, and staff and following directions.</a:t>
            </a:r>
            <a:endParaRPr lang="en-US" dirty="0" smtClean="0"/>
          </a:p>
          <a:p>
            <a:pPr lvl="1">
              <a:defRPr/>
            </a:pPr>
            <a:r>
              <a:rPr lang="en-US" dirty="0"/>
              <a:t>P</a:t>
            </a:r>
            <a:r>
              <a:rPr lang="en-US" dirty="0" smtClean="0"/>
              <a:t>ractice </a:t>
            </a:r>
            <a:r>
              <a:rPr lang="en-US" dirty="0"/>
              <a:t>proactive communication by communicating any concerns or issues to appropriate staff in a timely manner, particularly by informing Career Development Coaches of any emergencies that will impact attendance.</a:t>
            </a:r>
            <a:endParaRPr lang="en-US" dirty="0" smtClean="0"/>
          </a:p>
          <a:p>
            <a:pPr lvl="1">
              <a:defRPr/>
            </a:pPr>
            <a:r>
              <a:rPr lang="en-US" dirty="0"/>
              <a:t>W</a:t>
            </a:r>
            <a:r>
              <a:rPr lang="en-US" dirty="0" smtClean="0"/>
              <a:t>ear </a:t>
            </a:r>
            <a:r>
              <a:rPr lang="en-US" dirty="0"/>
              <a:t>appropriate clothing, including close-toed shoes.</a:t>
            </a:r>
            <a:endParaRPr lang="en-US" dirty="0" smtClean="0"/>
          </a:p>
          <a:p>
            <a:pPr lvl="1">
              <a:defRPr/>
            </a:pPr>
            <a:r>
              <a:rPr lang="en-US" dirty="0"/>
              <a:t>P</a:t>
            </a:r>
            <a:r>
              <a:rPr lang="en-US" dirty="0" smtClean="0"/>
              <a:t>ractice </a:t>
            </a:r>
            <a:r>
              <a:rPr lang="en-US" dirty="0"/>
              <a:t>problem solving skills by asking constructive questions and maintaining an open mind.</a:t>
            </a:r>
            <a:endParaRPr lang="en-US" dirty="0" smtClean="0"/>
          </a:p>
          <a:p>
            <a:pPr lvl="1">
              <a:defRPr/>
            </a:pPr>
            <a:r>
              <a:rPr lang="en-US" dirty="0"/>
              <a:t>M</a:t>
            </a:r>
            <a:r>
              <a:rPr lang="en-US" dirty="0" smtClean="0"/>
              <a:t>eet </a:t>
            </a:r>
            <a:r>
              <a:rPr lang="en-US" dirty="0"/>
              <a:t>with Career Development Coaches at scheduled performance review meetings.</a:t>
            </a:r>
            <a:endParaRPr lang="en-US" dirty="0" smtClean="0"/>
          </a:p>
          <a:p>
            <a:pPr lvl="1">
              <a:defRPr/>
            </a:pPr>
            <a:r>
              <a:rPr lang="en-US" dirty="0"/>
              <a:t>T</a:t>
            </a:r>
            <a:r>
              <a:rPr lang="en-US" dirty="0" smtClean="0"/>
              <a:t>ake </a:t>
            </a:r>
            <a:r>
              <a:rPr lang="en-US" dirty="0"/>
              <a:t>responsibility for my own learning and professional development, give my best effort at all times, and be accountable for my actions.</a:t>
            </a:r>
            <a:endParaRPr lang="en-US" dirty="0" smtClean="0"/>
          </a:p>
          <a:p>
            <a:pPr lvl="1" eaLnBrk="1" hangingPunct="1">
              <a:defRPr/>
            </a:pPr>
            <a:endParaRPr lang="en-US" altLang="en-US" sz="36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534400" cy="457200"/>
          </a:xfrm>
        </p:spPr>
        <p:txBody>
          <a:bodyPr rtlCol="0">
            <a:normAutofit fontScale="90000"/>
          </a:bodyPr>
          <a:lstStyle/>
          <a:p>
            <a:pPr eaLnBrk="1" fontAlgn="auto" hangingPunct="1">
              <a:spcAft>
                <a:spcPts val="0"/>
              </a:spcAft>
              <a:defRPr/>
            </a:pPr>
            <a:r>
              <a:rPr lang="en-US" dirty="0" smtClean="0"/>
              <a:t/>
            </a:r>
            <a:br>
              <a:rPr lang="en-US" dirty="0" smtClean="0"/>
            </a:br>
            <a:r>
              <a:rPr lang="en-US" sz="4000" dirty="0"/>
              <a:t>A</a:t>
            </a:r>
            <a:r>
              <a:rPr lang="en-US" sz="4000" dirty="0" smtClean="0"/>
              <a:t>dvanced Manufacturing Norms</a:t>
            </a:r>
            <a:endParaRPr lang="en-US" sz="4000" dirty="0"/>
          </a:p>
        </p:txBody>
      </p:sp>
      <p:sp>
        <p:nvSpPr>
          <p:cNvPr id="10243" name="Content Placeholder 2"/>
          <p:cNvSpPr>
            <a:spLocks noGrp="1"/>
          </p:cNvSpPr>
          <p:nvPr>
            <p:ph idx="1"/>
          </p:nvPr>
        </p:nvSpPr>
        <p:spPr>
          <a:xfrm>
            <a:off x="457200" y="1219200"/>
            <a:ext cx="8229600" cy="3962400"/>
          </a:xfrm>
        </p:spPr>
        <p:txBody>
          <a:bodyPr/>
          <a:lstStyle/>
          <a:p>
            <a:pPr eaLnBrk="1" hangingPunct="1"/>
            <a:r>
              <a:rPr lang="en-US" altLang="en-US" smtClean="0"/>
              <a:t>Clean/organized work environment</a:t>
            </a:r>
          </a:p>
          <a:p>
            <a:pPr lvl="1" eaLnBrk="1" hangingPunct="1"/>
            <a:r>
              <a:rPr lang="en-US" altLang="en-US" smtClean="0"/>
              <a:t>LEAN Six Sigma</a:t>
            </a:r>
          </a:p>
          <a:p>
            <a:pPr eaLnBrk="1" hangingPunct="1"/>
            <a:r>
              <a:rPr lang="en-US" altLang="en-US" smtClean="0"/>
              <a:t>Diverse workforce</a:t>
            </a:r>
          </a:p>
          <a:p>
            <a:pPr eaLnBrk="1" hangingPunct="1"/>
            <a:r>
              <a:rPr lang="en-US" altLang="en-US" smtClean="0"/>
              <a:t>Colorful language</a:t>
            </a:r>
          </a:p>
          <a:p>
            <a:pPr eaLnBrk="1" hangingPunct="1"/>
            <a:r>
              <a:rPr lang="en-US" altLang="en-US" smtClean="0"/>
              <a:t>Potentially loud work environment</a:t>
            </a:r>
          </a:p>
          <a:p>
            <a:pPr eaLnBrk="1" hangingPunct="1"/>
            <a:r>
              <a:rPr lang="en-US" altLang="en-US" smtClean="0"/>
              <a:t>Sitting/standing for long periods</a:t>
            </a:r>
          </a:p>
          <a:p>
            <a:pPr eaLnBrk="1" hangingPunct="1"/>
            <a:r>
              <a:rPr lang="en-US" altLang="en-US" smtClean="0"/>
              <a:t>Repetitive tasks that require </a:t>
            </a:r>
            <a:br>
              <a:rPr lang="en-US" altLang="en-US" smtClean="0"/>
            </a:br>
            <a:r>
              <a:rPr lang="en-US" altLang="en-US" smtClean="0"/>
              <a:t>close attention to detail</a:t>
            </a:r>
          </a:p>
        </p:txBody>
      </p:sp>
      <p:pic>
        <p:nvPicPr>
          <p:cNvPr id="10244" name="Picture 4" descr="a typical factory" title="a typical facto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4419600"/>
            <a:ext cx="294640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eaLnBrk="1" fontAlgn="auto" hangingPunct="1">
              <a:spcAft>
                <a:spcPts val="0"/>
              </a:spcAft>
              <a:defRPr/>
            </a:pPr>
            <a:r>
              <a:rPr lang="en-US" dirty="0" smtClean="0"/>
              <a:t>Steps to a Successful Team</a:t>
            </a:r>
            <a:endParaRPr lang="en-US" sz="3700" dirty="0"/>
          </a:p>
        </p:txBody>
      </p:sp>
      <p:sp>
        <p:nvSpPr>
          <p:cNvPr id="11267" name="Content Placeholder 2"/>
          <p:cNvSpPr>
            <a:spLocks noGrp="1"/>
          </p:cNvSpPr>
          <p:nvPr>
            <p:ph idx="1"/>
          </p:nvPr>
        </p:nvSpPr>
        <p:spPr>
          <a:xfrm>
            <a:off x="381000" y="1676400"/>
            <a:ext cx="8229600" cy="4419600"/>
          </a:xfrm>
        </p:spPr>
        <p:txBody>
          <a:bodyPr/>
          <a:lstStyle/>
          <a:p>
            <a:pPr eaLnBrk="1" hangingPunct="1"/>
            <a:r>
              <a:rPr lang="en-US" altLang="en-US" sz="3000" smtClean="0"/>
              <a:t>Set and adjust goals and priorities. </a:t>
            </a:r>
          </a:p>
          <a:p>
            <a:pPr eaLnBrk="1" hangingPunct="1"/>
            <a:r>
              <a:rPr lang="en-US" altLang="en-US" sz="3000" smtClean="0"/>
              <a:t>Analyze or allocate the way work is being performed. </a:t>
            </a:r>
          </a:p>
          <a:p>
            <a:pPr eaLnBrk="1" hangingPunct="1"/>
            <a:r>
              <a:rPr lang="en-US" altLang="en-US" sz="3000" smtClean="0"/>
              <a:t>Evaluate the way the team is working. </a:t>
            </a:r>
          </a:p>
          <a:p>
            <a:pPr eaLnBrk="1" hangingPunct="1"/>
            <a:r>
              <a:rPr lang="en-US" altLang="en-US" sz="3000" smtClean="0"/>
              <a:t>Examine how the group handles agreement and conflict, and how group members relate to one another. </a:t>
            </a:r>
          </a:p>
        </p:txBody>
      </p:sp>
      <p:sp>
        <p:nvSpPr>
          <p:cNvPr id="11268" name="TextBox 2"/>
          <p:cNvSpPr txBox="1">
            <a:spLocks noChangeArrowheads="1"/>
          </p:cNvSpPr>
          <p:nvPr/>
        </p:nvSpPr>
        <p:spPr bwMode="auto">
          <a:xfrm>
            <a:off x="609600" y="5486400"/>
            <a:ext cx="7924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eaLnBrk="0" hangingPunct="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eaLnBrk="0" hangingPunct="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eaLnBrk="0" hangingPunct="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eaLnBrk="0" hangingPunct="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eaLnBrk="1" hangingPunct="1">
              <a:spcBef>
                <a:spcPct val="0"/>
              </a:spcBef>
              <a:buClrTx/>
              <a:buSzTx/>
              <a:buFontTx/>
              <a:buNone/>
            </a:pPr>
            <a:r>
              <a:rPr lang="en-US" altLang="en-US" sz="1800" dirty="0">
                <a:latin typeface="Calibri" panose="020F0502020204030204" pitchFamily="34" charset="0"/>
                <a:hlinkClick r:id="rId2" tooltip="Science of Successful Basketball Teams video"/>
              </a:rPr>
              <a:t>https://www.youtube.com/watch?v=BBEbNsib6TY </a:t>
            </a:r>
            <a:endParaRPr lang="en-US" altLang="en-US" sz="1800" dirty="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fontAlgn="auto" hangingPunct="1">
              <a:spcAft>
                <a:spcPts val="0"/>
              </a:spcAft>
              <a:defRPr/>
            </a:pPr>
            <a:r>
              <a:rPr lang="en-US" altLang="en-US" dirty="0" smtClean="0"/>
              <a:t>Stranded on a Mountain</a:t>
            </a:r>
          </a:p>
        </p:txBody>
      </p:sp>
      <p:sp>
        <p:nvSpPr>
          <p:cNvPr id="12291" name="Rectangle 1"/>
          <p:cNvSpPr>
            <a:spLocks noChangeArrowheads="1"/>
          </p:cNvSpPr>
          <p:nvPr/>
        </p:nvSpPr>
        <p:spPr bwMode="auto">
          <a:xfrm>
            <a:off x="304800" y="1295400"/>
            <a:ext cx="8305800"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F9F9F9"/>
              </a:buClr>
              <a:buSzPct val="65000"/>
              <a:buFont typeface="Wingdings 2" panose="05020102010507070707" pitchFamily="18" charset="2"/>
              <a:buChar char=""/>
              <a:defRPr sz="2800">
                <a:solidFill>
                  <a:schemeClr val="tx1"/>
                </a:solidFill>
                <a:latin typeface="Book Antiqua" panose="02040602050305030304" pitchFamily="18" charset="0"/>
              </a:defRPr>
            </a:lvl1pPr>
            <a:lvl2pPr marL="742950" indent="-285750" eaLnBrk="0" hangingPunct="0">
              <a:spcBef>
                <a:spcPct val="20000"/>
              </a:spcBef>
              <a:buClr>
                <a:schemeClr val="tx1"/>
              </a:buClr>
              <a:buSzPct val="80000"/>
              <a:buFont typeface="Wingdings 2" panose="05020102010507070707" pitchFamily="18" charset="2"/>
              <a:buChar char=""/>
              <a:defRPr sz="2400">
                <a:solidFill>
                  <a:schemeClr val="tx1"/>
                </a:solidFill>
                <a:latin typeface="Book Antiqua" panose="02040602050305030304" pitchFamily="18" charset="0"/>
              </a:defRPr>
            </a:lvl2pPr>
            <a:lvl3pPr marL="1143000" indent="-228600" eaLnBrk="0" hangingPunct="0">
              <a:spcBef>
                <a:spcPct val="20000"/>
              </a:spcBef>
              <a:buClr>
                <a:schemeClr val="tx1"/>
              </a:buClr>
              <a:buSzPct val="95000"/>
              <a:buFont typeface="Wingdings" panose="05000000000000000000" pitchFamily="2" charset="2"/>
              <a:buChar char=""/>
              <a:defRPr sz="2200">
                <a:solidFill>
                  <a:schemeClr val="tx1"/>
                </a:solidFill>
                <a:latin typeface="Book Antiqua" panose="02040602050305030304" pitchFamily="18" charset="0"/>
              </a:defRPr>
            </a:lvl3pPr>
            <a:lvl4pPr marL="1600200" indent="-228600" eaLnBrk="0" hangingPunct="0">
              <a:spcBef>
                <a:spcPct val="20000"/>
              </a:spcBef>
              <a:buClr>
                <a:schemeClr val="tx1"/>
              </a:buClr>
              <a:buSzPct val="100000"/>
              <a:buFont typeface="Wingdings 3" panose="05040102010807070707" pitchFamily="18" charset="2"/>
              <a:buChar char=""/>
              <a:defRPr sz="2000">
                <a:solidFill>
                  <a:schemeClr val="tx1"/>
                </a:solidFill>
                <a:latin typeface="Book Antiqua" panose="02040602050305030304" pitchFamily="18" charset="0"/>
              </a:defRPr>
            </a:lvl4pPr>
            <a:lvl5pPr marL="2057400" indent="-228600" eaLnBrk="0" hangingPunct="0">
              <a:spcBef>
                <a:spcPct val="20000"/>
              </a:spcBef>
              <a:buClr>
                <a:schemeClr val="tx1"/>
              </a:buClr>
              <a:buFont typeface="Wingdings 2" panose="05020102010507070707" pitchFamily="18" charset="2"/>
              <a:buChar char=""/>
              <a:defRPr sz="2000">
                <a:solidFill>
                  <a:schemeClr val="tx1"/>
                </a:solidFill>
                <a:latin typeface="Book Antiqua" panose="02040602050305030304" pitchFamily="18" charset="0"/>
              </a:defRPr>
            </a:lvl5pPr>
            <a:lvl6pPr marL="25146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6pPr>
            <a:lvl7pPr marL="29718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7pPr>
            <a:lvl8pPr marL="34290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8pPr>
            <a:lvl9pPr marL="3886200" indent="-228600" eaLnBrk="0" fontAlgn="base" hangingPunct="0">
              <a:spcBef>
                <a:spcPct val="20000"/>
              </a:spcBef>
              <a:spcAft>
                <a:spcPct val="0"/>
              </a:spcAft>
              <a:buClr>
                <a:schemeClr val="tx1"/>
              </a:buClr>
              <a:buFont typeface="Wingdings 2" panose="05020102010507070707" pitchFamily="18" charset="2"/>
              <a:buChar char=""/>
              <a:defRPr sz="2000">
                <a:solidFill>
                  <a:schemeClr val="tx1"/>
                </a:solidFill>
                <a:latin typeface="Book Antiqua" panose="02040602050305030304" pitchFamily="18" charset="0"/>
              </a:defRPr>
            </a:lvl9pPr>
          </a:lstStyle>
          <a:p>
            <a:pPr eaLnBrk="1" hangingPunct="1">
              <a:spcBef>
                <a:spcPct val="0"/>
              </a:spcBef>
              <a:buClrTx/>
              <a:buSzTx/>
              <a:buFontTx/>
              <a:buNone/>
            </a:pPr>
            <a:r>
              <a:rPr lang="en-US" altLang="en-US" sz="2000" b="1">
                <a:latin typeface="Calibri" panose="020F0502020204030204" pitchFamily="34" charset="0"/>
              </a:rPr>
              <a:t>After your small light aircraft crashes, your group, wearing casual clothing, is stranded on a forested mountain in winter weather (snow covered, sub-freezing conditions), anywhere between 50 and 200 miles from civilization (you are not sure of your whereabouts, and radio contact was lost one hour before you crashed, so the search operation has no precise idea of your location either). The plane is about to burst into flames and you have a few moments to gather some items. Aside from the clothes you are wearing, which does not include coats, you have no other items. It is possible that you may be within cell phone signal range, but unlikely.</a:t>
            </a:r>
          </a:p>
          <a:p>
            <a:pPr eaLnBrk="1" hangingPunct="1">
              <a:spcBef>
                <a:spcPct val="0"/>
              </a:spcBef>
              <a:buClrTx/>
              <a:buSzTx/>
              <a:buFontTx/>
              <a:buNone/>
            </a:pPr>
            <a:endParaRPr lang="en-US" altLang="en-US" sz="2000" b="1">
              <a:latin typeface="Calibri" panose="020F0502020204030204" pitchFamily="34" charset="0"/>
            </a:endParaRPr>
          </a:p>
          <a:p>
            <a:pPr eaLnBrk="1" hangingPunct="1">
              <a:spcBef>
                <a:spcPct val="0"/>
              </a:spcBef>
              <a:buClrTx/>
              <a:buSzTx/>
              <a:buFontTx/>
              <a:buNone/>
            </a:pPr>
            <a:r>
              <a:rPr lang="en-US" altLang="en-US" sz="2000" b="1">
                <a:latin typeface="Calibri" panose="020F0502020204030204" pitchFamily="34" charset="0"/>
              </a:rPr>
              <a:t>Your aim is to survive as a group until rescued. From the following list choose just ten items that you would take from the plane, after which it and everything inside is destroyed by fire.</a:t>
            </a:r>
          </a:p>
        </p:txBody>
      </p:sp>
      <p:pic>
        <p:nvPicPr>
          <p:cNvPr id="12292" name="Picture 6" descr="a mountain view" title="a mountain 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5105400"/>
            <a:ext cx="2286000" cy="155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2"/>
          <p:cNvSpPr>
            <a:spLocks noGrp="1"/>
          </p:cNvSpPr>
          <p:nvPr>
            <p:ph type="title"/>
          </p:nvPr>
        </p:nvSpPr>
        <p:spPr/>
        <p:txBody>
          <a:bodyPr/>
          <a:lstStyle/>
          <a:p>
            <a:pPr eaLnBrk="1" fontAlgn="auto" hangingPunct="1">
              <a:spcAft>
                <a:spcPts val="0"/>
              </a:spcAft>
              <a:defRPr/>
            </a:pPr>
            <a:r>
              <a:rPr lang="en-US" altLang="en-US" dirty="0" smtClean="0"/>
              <a:t>Choose 10 Items</a:t>
            </a:r>
          </a:p>
        </p:txBody>
      </p:sp>
      <p:sp>
        <p:nvSpPr>
          <p:cNvPr id="23555" name="Content Placeholder 3"/>
          <p:cNvSpPr>
            <a:spLocks noGrp="1"/>
          </p:cNvSpPr>
          <p:nvPr>
            <p:ph sz="half" idx="1"/>
          </p:nvPr>
        </p:nvSpPr>
        <p:spPr>
          <a:xfrm>
            <a:off x="304800" y="1447800"/>
            <a:ext cx="4038600" cy="4681538"/>
          </a:xfrm>
        </p:spPr>
        <p:txBody>
          <a:bodyPr>
            <a:normAutofit lnSpcReduction="10000"/>
          </a:bodyPr>
          <a:lstStyle/>
          <a:p>
            <a:pPr marL="548640" indent="-411480" eaLnBrk="1" fontAlgn="auto" hangingPunct="1">
              <a:spcAft>
                <a:spcPts val="0"/>
              </a:spcAft>
              <a:buClr>
                <a:schemeClr val="tx1">
                  <a:shade val="95000"/>
                </a:schemeClr>
              </a:buClr>
              <a:buFont typeface="Wingdings 2"/>
              <a:buChar char=""/>
              <a:defRPr/>
            </a:pPr>
            <a:r>
              <a:rPr lang="en-US" altLang="en-US" sz="1400" b="1" dirty="0" smtClean="0"/>
              <a:t>Pack of 6 boxes x 50 matches</a:t>
            </a:r>
          </a:p>
          <a:p>
            <a:pPr marL="548640" indent="-411480" eaLnBrk="1" fontAlgn="auto" hangingPunct="1">
              <a:spcAft>
                <a:spcPts val="0"/>
              </a:spcAft>
              <a:buClr>
                <a:schemeClr val="tx1">
                  <a:shade val="95000"/>
                </a:schemeClr>
              </a:buClr>
              <a:buFont typeface="Wingdings 2"/>
              <a:buChar char=""/>
              <a:defRPr/>
            </a:pPr>
            <a:r>
              <a:rPr lang="en-US" altLang="en-US" sz="1400" b="1" dirty="0" smtClean="0"/>
              <a:t>Roll of polythene sheeting 3m x 2m</a:t>
            </a:r>
          </a:p>
          <a:p>
            <a:pPr marL="548640" indent="-411480" eaLnBrk="1" fontAlgn="auto" hangingPunct="1">
              <a:spcAft>
                <a:spcPts val="0"/>
              </a:spcAft>
              <a:buClr>
                <a:schemeClr val="tx1">
                  <a:shade val="95000"/>
                </a:schemeClr>
              </a:buClr>
              <a:buFont typeface="Wingdings 2"/>
              <a:buChar char=""/>
              <a:defRPr/>
            </a:pPr>
            <a:r>
              <a:rPr lang="en-US" altLang="en-US" sz="1400" b="1" dirty="0" smtClean="0"/>
              <a:t>1 bottle of brandy</a:t>
            </a:r>
          </a:p>
          <a:p>
            <a:pPr marL="548640" indent="-411480" eaLnBrk="1" fontAlgn="auto" hangingPunct="1">
              <a:spcAft>
                <a:spcPts val="0"/>
              </a:spcAft>
              <a:buClr>
                <a:schemeClr val="tx1">
                  <a:shade val="95000"/>
                </a:schemeClr>
              </a:buClr>
              <a:buFont typeface="Wingdings 2"/>
              <a:buChar char=""/>
              <a:defRPr/>
            </a:pPr>
            <a:r>
              <a:rPr lang="en-US" altLang="en-US" sz="1400" b="1" dirty="0" smtClean="0"/>
              <a:t>1 crate of bottled spring water (six gallons)</a:t>
            </a:r>
          </a:p>
          <a:p>
            <a:pPr marL="548640" indent="-411480" eaLnBrk="1" fontAlgn="auto" hangingPunct="1">
              <a:spcAft>
                <a:spcPts val="0"/>
              </a:spcAft>
              <a:buClr>
                <a:schemeClr val="tx1">
                  <a:shade val="95000"/>
                </a:schemeClr>
              </a:buClr>
              <a:buFont typeface="Wingdings 2"/>
              <a:buChar char=""/>
              <a:defRPr/>
            </a:pPr>
            <a:r>
              <a:rPr lang="en-US" altLang="en-US" sz="1400" b="1" dirty="0" smtClean="0"/>
              <a:t>Small toolbox containing hammer, screwdriver set, adjustable wrench, hacksaw, large pen-knife</a:t>
            </a:r>
          </a:p>
          <a:p>
            <a:pPr marL="548640" indent="-411480" eaLnBrk="1" fontAlgn="auto" hangingPunct="1">
              <a:spcAft>
                <a:spcPts val="0"/>
              </a:spcAft>
              <a:buClr>
                <a:schemeClr val="tx1">
                  <a:shade val="95000"/>
                </a:schemeClr>
              </a:buClr>
              <a:buFont typeface="Wingdings 2"/>
              <a:buChar char=""/>
              <a:defRPr/>
            </a:pPr>
            <a:r>
              <a:rPr lang="en-US" altLang="en-US" sz="1400" b="1" dirty="0" smtClean="0"/>
              <a:t>Box of distress signal flares</a:t>
            </a:r>
          </a:p>
          <a:p>
            <a:pPr marL="548640" indent="-411480" eaLnBrk="1" fontAlgn="auto" hangingPunct="1">
              <a:spcAft>
                <a:spcPts val="0"/>
              </a:spcAft>
              <a:buClr>
                <a:schemeClr val="tx1">
                  <a:shade val="95000"/>
                </a:schemeClr>
              </a:buClr>
              <a:buFont typeface="Wingdings 2"/>
              <a:buChar char=""/>
              <a:defRPr/>
            </a:pPr>
            <a:r>
              <a:rPr lang="en-US" altLang="en-US" sz="1400" b="1" dirty="0" smtClean="0"/>
              <a:t>Small basic first-aid kit containing plasters, bandages, antiseptic ointment, small pair of scissors and pain-killer tablets</a:t>
            </a:r>
          </a:p>
          <a:p>
            <a:pPr marL="548640" indent="-411480" eaLnBrk="1" fontAlgn="auto" hangingPunct="1">
              <a:spcAft>
                <a:spcPts val="0"/>
              </a:spcAft>
              <a:buClr>
                <a:schemeClr val="tx1">
                  <a:shade val="95000"/>
                </a:schemeClr>
              </a:buClr>
              <a:buFont typeface="Wingdings 2"/>
              <a:buChar char=""/>
              <a:defRPr/>
            </a:pPr>
            <a:r>
              <a:rPr lang="en-US" altLang="en-US" sz="1400" b="1" dirty="0" smtClean="0"/>
              <a:t>Cell phone with battery half-charged</a:t>
            </a:r>
          </a:p>
          <a:p>
            <a:pPr marL="548640" indent="-411480" eaLnBrk="1" fontAlgn="auto" hangingPunct="1">
              <a:spcAft>
                <a:spcPts val="0"/>
              </a:spcAft>
              <a:buClr>
                <a:schemeClr val="tx1">
                  <a:shade val="95000"/>
                </a:schemeClr>
              </a:buClr>
              <a:buFont typeface="Wingdings 2"/>
              <a:buChar char=""/>
              <a:defRPr/>
            </a:pPr>
            <a:r>
              <a:rPr lang="en-US" altLang="en-US" sz="1400" b="1" dirty="0" smtClean="0"/>
              <a:t>Clockwork transistor radio</a:t>
            </a:r>
          </a:p>
          <a:p>
            <a:pPr marL="548640" indent="-411480" eaLnBrk="1" fontAlgn="auto" hangingPunct="1">
              <a:spcAft>
                <a:spcPts val="0"/>
              </a:spcAft>
              <a:buClr>
                <a:schemeClr val="tx1">
                  <a:shade val="95000"/>
                </a:schemeClr>
              </a:buClr>
              <a:buFont typeface="Wingdings 2"/>
              <a:buChar char=""/>
              <a:defRPr/>
            </a:pPr>
            <a:r>
              <a:rPr lang="en-US" altLang="en-US" sz="1400" b="1" dirty="0" smtClean="0"/>
              <a:t>Gallon container full of fresh water</a:t>
            </a:r>
          </a:p>
          <a:p>
            <a:pPr marL="548640" indent="-411480" eaLnBrk="1" fontAlgn="auto" hangingPunct="1">
              <a:spcAft>
                <a:spcPts val="0"/>
              </a:spcAft>
              <a:buClr>
                <a:schemeClr val="tx1">
                  <a:shade val="95000"/>
                </a:schemeClr>
              </a:buClr>
              <a:buFont typeface="Wingdings 2"/>
              <a:buChar char=""/>
              <a:defRPr/>
            </a:pPr>
            <a:r>
              <a:rPr lang="en-US" altLang="en-US" sz="1400" b="1" dirty="0" smtClean="0"/>
              <a:t>Box of 36 chocolate bars</a:t>
            </a:r>
          </a:p>
          <a:p>
            <a:pPr marL="548640" indent="-411480" eaLnBrk="1" fontAlgn="auto" hangingPunct="1">
              <a:spcAft>
                <a:spcPts val="0"/>
              </a:spcAft>
              <a:buClr>
                <a:schemeClr val="tx1">
                  <a:shade val="95000"/>
                </a:schemeClr>
              </a:buClr>
              <a:buFont typeface="Wingdings 2"/>
              <a:buChar char=""/>
              <a:defRPr/>
            </a:pPr>
            <a:r>
              <a:rPr lang="en-US" altLang="en-US" sz="1400" b="1" dirty="0" smtClean="0"/>
              <a:t>Shovel</a:t>
            </a:r>
          </a:p>
          <a:p>
            <a:pPr marL="548640" indent="-411480" eaLnBrk="1" fontAlgn="auto" hangingPunct="1">
              <a:spcAft>
                <a:spcPts val="0"/>
              </a:spcAft>
              <a:buClr>
                <a:schemeClr val="tx1">
                  <a:shade val="95000"/>
                </a:schemeClr>
              </a:buClr>
              <a:buFont typeface="Wingdings 2"/>
              <a:buChar char=""/>
              <a:defRPr/>
            </a:pPr>
            <a:r>
              <a:rPr lang="en-US" altLang="en-US" sz="1400" b="1" dirty="0" smtClean="0"/>
              <a:t>Short hand-held axe</a:t>
            </a:r>
          </a:p>
          <a:p>
            <a:pPr marL="548640" indent="-411480" eaLnBrk="1" fontAlgn="auto" hangingPunct="1">
              <a:spcAft>
                <a:spcPts val="0"/>
              </a:spcAft>
              <a:buClr>
                <a:schemeClr val="tx1">
                  <a:shade val="95000"/>
                </a:schemeClr>
              </a:buClr>
              <a:buFont typeface="Wingdings 2"/>
              <a:buChar char=""/>
              <a:defRPr/>
            </a:pPr>
            <a:r>
              <a:rPr lang="en-US" altLang="en-US" sz="1400" b="1" dirty="0" smtClean="0"/>
              <a:t>Box of 24 bags of peanuts</a:t>
            </a:r>
          </a:p>
          <a:p>
            <a:pPr marL="548640" indent="-411480" eaLnBrk="1" fontAlgn="auto" hangingPunct="1">
              <a:spcAft>
                <a:spcPts val="0"/>
              </a:spcAft>
              <a:buClr>
                <a:schemeClr val="tx1">
                  <a:shade val="95000"/>
                </a:schemeClr>
              </a:buClr>
              <a:buFont typeface="Wingdings 2"/>
              <a:buChar char=""/>
              <a:defRPr/>
            </a:pPr>
            <a:endParaRPr lang="en-US" altLang="en-US" sz="1300" dirty="0" smtClean="0"/>
          </a:p>
        </p:txBody>
      </p:sp>
      <p:sp>
        <p:nvSpPr>
          <p:cNvPr id="23556" name="Content Placeholder 4"/>
          <p:cNvSpPr>
            <a:spLocks noGrp="1"/>
          </p:cNvSpPr>
          <p:nvPr>
            <p:ph sz="half" idx="2"/>
          </p:nvPr>
        </p:nvSpPr>
        <p:spPr>
          <a:xfrm>
            <a:off x="4538663" y="1447800"/>
            <a:ext cx="4038600" cy="4681538"/>
          </a:xfrm>
        </p:spPr>
        <p:txBody>
          <a:bodyPr>
            <a:normAutofit lnSpcReduction="10000"/>
          </a:bodyPr>
          <a:lstStyle/>
          <a:p>
            <a:pPr marL="548640" indent="-411480" eaLnBrk="1" fontAlgn="auto" hangingPunct="1">
              <a:spcAft>
                <a:spcPts val="0"/>
              </a:spcAft>
              <a:buClr>
                <a:schemeClr val="tx1">
                  <a:shade val="95000"/>
                </a:schemeClr>
              </a:buClr>
              <a:buFont typeface="Wingdings 2"/>
              <a:buChar char=""/>
              <a:defRPr/>
            </a:pPr>
            <a:r>
              <a:rPr lang="en-US" altLang="en-US" sz="1400" b="1" dirty="0" smtClean="0"/>
              <a:t>Box of tissues</a:t>
            </a:r>
          </a:p>
          <a:p>
            <a:pPr marL="548640" indent="-411480" eaLnBrk="1" fontAlgn="auto" hangingPunct="1">
              <a:spcAft>
                <a:spcPts val="0"/>
              </a:spcAft>
              <a:buClr>
                <a:schemeClr val="tx1">
                  <a:shade val="95000"/>
                </a:schemeClr>
              </a:buClr>
              <a:buFont typeface="Wingdings 2"/>
              <a:buChar char=""/>
              <a:defRPr/>
            </a:pPr>
            <a:r>
              <a:rPr lang="en-US" altLang="en-US" sz="1400" b="1" dirty="0" smtClean="0"/>
              <a:t>Laptop computer with unknown software and data and unknown battery life</a:t>
            </a:r>
          </a:p>
          <a:p>
            <a:pPr marL="548640" indent="-411480" eaLnBrk="1" fontAlgn="auto" hangingPunct="1">
              <a:spcAft>
                <a:spcPts val="0"/>
              </a:spcAft>
              <a:buClr>
                <a:schemeClr val="tx1">
                  <a:shade val="95000"/>
                </a:schemeClr>
              </a:buClr>
              <a:buFont typeface="Wingdings 2"/>
              <a:buChar char=""/>
              <a:defRPr/>
            </a:pPr>
            <a:r>
              <a:rPr lang="en-US" altLang="en-US" sz="1400" b="1" dirty="0" smtClean="0"/>
              <a:t>Inflatable 4-person life-raft</a:t>
            </a:r>
          </a:p>
          <a:p>
            <a:pPr marL="548640" indent="-411480" eaLnBrk="1" fontAlgn="auto" hangingPunct="1">
              <a:spcAft>
                <a:spcPts val="0"/>
              </a:spcAft>
              <a:buClr>
                <a:schemeClr val="tx1">
                  <a:shade val="95000"/>
                </a:schemeClr>
              </a:buClr>
              <a:buFont typeface="Wingdings 2"/>
              <a:buChar char=""/>
              <a:defRPr/>
            </a:pPr>
            <a:r>
              <a:rPr lang="en-US" altLang="en-US" sz="1400" b="1" dirty="0" smtClean="0"/>
              <a:t>Compass</a:t>
            </a:r>
          </a:p>
          <a:p>
            <a:pPr marL="548640" indent="-411480" eaLnBrk="1" fontAlgn="auto" hangingPunct="1">
              <a:spcAft>
                <a:spcPts val="0"/>
              </a:spcAft>
              <a:buClr>
                <a:schemeClr val="tx1">
                  <a:shade val="95000"/>
                </a:schemeClr>
              </a:buClr>
              <a:buFont typeface="Wingdings 2"/>
              <a:buChar char=""/>
              <a:defRPr/>
            </a:pPr>
            <a:r>
              <a:rPr lang="en-US" altLang="en-US" sz="1400" b="1" dirty="0" smtClean="0"/>
              <a:t>Large full Aerosol can of insect killer spray</a:t>
            </a:r>
          </a:p>
          <a:p>
            <a:pPr marL="548640" indent="-411480" eaLnBrk="1" fontAlgn="auto" hangingPunct="1">
              <a:spcAft>
                <a:spcPts val="0"/>
              </a:spcAft>
              <a:buClr>
                <a:schemeClr val="tx1">
                  <a:shade val="95000"/>
                </a:schemeClr>
              </a:buClr>
              <a:buFont typeface="Wingdings 2"/>
              <a:buChar char=""/>
              <a:defRPr/>
            </a:pPr>
            <a:r>
              <a:rPr lang="en-US" altLang="en-US" sz="1400" b="1" dirty="0" smtClean="0"/>
              <a:t>Small half-full aerosol can of air freshener spray</a:t>
            </a:r>
          </a:p>
          <a:p>
            <a:pPr marL="548640" indent="-411480" eaLnBrk="1" fontAlgn="auto" hangingPunct="1">
              <a:spcAft>
                <a:spcPts val="0"/>
              </a:spcAft>
              <a:buClr>
                <a:schemeClr val="tx1">
                  <a:shade val="95000"/>
                </a:schemeClr>
              </a:buClr>
              <a:buFont typeface="Wingdings 2"/>
              <a:buChar char=""/>
              <a:defRPr/>
            </a:pPr>
            <a:r>
              <a:rPr lang="en-US" altLang="en-US" sz="1400" b="1" dirty="0" smtClean="0"/>
              <a:t>Notebook and pencil</a:t>
            </a:r>
          </a:p>
          <a:p>
            <a:pPr marL="548640" indent="-411480" eaLnBrk="1" fontAlgn="auto" hangingPunct="1">
              <a:spcAft>
                <a:spcPts val="0"/>
              </a:spcAft>
              <a:buClr>
                <a:schemeClr val="tx1">
                  <a:shade val="95000"/>
                </a:schemeClr>
              </a:buClr>
              <a:buFont typeface="Wingdings 2"/>
              <a:buChar char=""/>
              <a:defRPr/>
            </a:pPr>
            <a:r>
              <a:rPr lang="en-US" altLang="en-US" sz="1400" b="1" dirty="0" smtClean="0"/>
              <a:t>Travel game kit containing chess, backgammon, &amp; checkers</a:t>
            </a:r>
          </a:p>
          <a:p>
            <a:pPr marL="548640" indent="-411480" eaLnBrk="1" fontAlgn="auto" hangingPunct="1">
              <a:spcAft>
                <a:spcPts val="0"/>
              </a:spcAft>
              <a:buClr>
                <a:schemeClr val="tx1">
                  <a:shade val="95000"/>
                </a:schemeClr>
              </a:buClr>
              <a:buFont typeface="Wingdings 2"/>
              <a:buChar char=""/>
              <a:defRPr/>
            </a:pPr>
            <a:r>
              <a:rPr lang="en-US" altLang="en-US" sz="1400" b="1" dirty="0" smtClean="0"/>
              <a:t>Sewing kit</a:t>
            </a:r>
          </a:p>
          <a:p>
            <a:pPr marL="548640" indent="-411480" eaLnBrk="1" fontAlgn="auto" hangingPunct="1">
              <a:spcAft>
                <a:spcPts val="0"/>
              </a:spcAft>
              <a:buClr>
                <a:schemeClr val="tx1">
                  <a:shade val="95000"/>
                </a:schemeClr>
              </a:buClr>
              <a:buFont typeface="Wingdings 2"/>
              <a:buChar char=""/>
              <a:defRPr/>
            </a:pPr>
            <a:r>
              <a:rPr lang="en-US" altLang="en-US" sz="1400" b="1" dirty="0" smtClean="0"/>
              <a:t>Whistle</a:t>
            </a:r>
          </a:p>
          <a:p>
            <a:pPr marL="548640" indent="-411480" eaLnBrk="1" fontAlgn="auto" hangingPunct="1">
              <a:spcAft>
                <a:spcPts val="0"/>
              </a:spcAft>
              <a:buClr>
                <a:schemeClr val="tx1">
                  <a:shade val="95000"/>
                </a:schemeClr>
              </a:buClr>
              <a:buFont typeface="Wingdings 2"/>
              <a:buChar char=""/>
              <a:defRPr/>
            </a:pPr>
            <a:r>
              <a:rPr lang="en-US" altLang="en-US" sz="1400" b="1" dirty="0" smtClean="0"/>
              <a:t>Flashlight with a set of spare batteries</a:t>
            </a:r>
          </a:p>
          <a:p>
            <a:pPr marL="548640" indent="-411480" eaLnBrk="1" fontAlgn="auto" hangingPunct="1">
              <a:spcAft>
                <a:spcPts val="0"/>
              </a:spcAft>
              <a:buClr>
                <a:schemeClr val="tx1">
                  <a:shade val="95000"/>
                </a:schemeClr>
              </a:buClr>
              <a:buFont typeface="Wingdings 2"/>
              <a:buChar char=""/>
              <a:defRPr/>
            </a:pPr>
            <a:r>
              <a:rPr lang="en-US" altLang="en-US" sz="1400" b="1" dirty="0" smtClean="0"/>
              <a:t>Box of 50 6hr candles</a:t>
            </a:r>
          </a:p>
          <a:p>
            <a:pPr marL="548640" indent="-411480" eaLnBrk="1" fontAlgn="auto" hangingPunct="1">
              <a:spcAft>
                <a:spcPts val="0"/>
              </a:spcAft>
              <a:buClr>
                <a:schemeClr val="tx1">
                  <a:shade val="95000"/>
                </a:schemeClr>
              </a:buClr>
              <a:buFont typeface="Wingdings 2"/>
              <a:buChar char=""/>
              <a:defRPr/>
            </a:pPr>
            <a:r>
              <a:rPr lang="en-US" altLang="en-US" sz="1400" b="1" dirty="0" smtClean="0"/>
              <a:t>Bag of 6 large blankets</a:t>
            </a:r>
          </a:p>
          <a:p>
            <a:pPr marL="548640" indent="-411480" eaLnBrk="1" fontAlgn="auto" hangingPunct="1">
              <a:spcAft>
                <a:spcPts val="0"/>
              </a:spcAft>
              <a:buClr>
                <a:schemeClr val="tx1">
                  <a:shade val="95000"/>
                </a:schemeClr>
              </a:buClr>
              <a:buFont typeface="Wingdings 2"/>
              <a:buChar char=""/>
              <a:defRPr/>
            </a:pPr>
            <a:r>
              <a:rPr lang="en-US" altLang="en-US" sz="1400" b="1" dirty="0" smtClean="0"/>
              <a:t>Hand-gun with magazine of 20 rounds</a:t>
            </a:r>
          </a:p>
          <a:p>
            <a:pPr marL="548640" indent="-411480" eaLnBrk="1" fontAlgn="auto" hangingPunct="1">
              <a:spcAft>
                <a:spcPts val="0"/>
              </a:spcAft>
              <a:buClr>
                <a:schemeClr val="tx1">
                  <a:shade val="95000"/>
                </a:schemeClr>
              </a:buClr>
              <a:buFont typeface="Wingdings 2"/>
              <a:buChar char=""/>
              <a:defRPr/>
            </a:pPr>
            <a:r>
              <a:rPr lang="en-US" altLang="en-US" sz="1400" b="1" dirty="0" smtClean="0"/>
              <a:t>20ft of nylon rope</a:t>
            </a:r>
          </a:p>
          <a:p>
            <a:pPr marL="548640" indent="-411480" eaLnBrk="1" fontAlgn="auto" hangingPunct="1">
              <a:spcAft>
                <a:spcPts val="0"/>
              </a:spcAft>
              <a:buClr>
                <a:schemeClr val="tx1">
                  <a:shade val="95000"/>
                </a:schemeClr>
              </a:buClr>
              <a:buFont typeface="Wingdings 2"/>
              <a:buChar char=""/>
              <a:defRPr/>
            </a:pPr>
            <a:endParaRPr lang="en-US" altLang="en-US" sz="13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1259</TotalTime>
  <Words>1414</Words>
  <Application>Microsoft Office PowerPoint</Application>
  <PresentationFormat>On-screen Show (4:3)</PresentationFormat>
  <Paragraphs>176</Paragraphs>
  <Slides>18</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Wingdings</vt:lpstr>
      <vt:lpstr>Wingdings 2</vt:lpstr>
      <vt:lpstr>Office Theme</vt:lpstr>
      <vt:lpstr>Team Building</vt:lpstr>
      <vt:lpstr>What is a Team?</vt:lpstr>
      <vt:lpstr> Team Norms</vt:lpstr>
      <vt:lpstr>Team Norms</vt:lpstr>
      <vt:lpstr> IRT Norms</vt:lpstr>
      <vt:lpstr> Advanced Manufacturing Norms</vt:lpstr>
      <vt:lpstr>Steps to a Successful Team</vt:lpstr>
      <vt:lpstr>Stranded on a Mountain</vt:lpstr>
      <vt:lpstr>Choose 10 Items</vt:lpstr>
      <vt:lpstr>Review: Steps to a  Successful Team</vt:lpstr>
      <vt:lpstr>Review: Did you Collaborate  as a Successful Team?</vt:lpstr>
      <vt:lpstr>The Five Stages of Team Development </vt:lpstr>
      <vt:lpstr>Factors in Team Development</vt:lpstr>
      <vt:lpstr> Characteristics of Great Teams</vt:lpstr>
      <vt:lpstr> Preventing Team Conflict </vt:lpstr>
      <vt:lpstr> Preventing Team Conflict #2</vt:lpstr>
      <vt:lpstr>Resolving Team Conflict</vt:lpstr>
      <vt:lpstr>Resolving Team Conflict #2</vt:lpstr>
    </vt:vector>
  </TitlesOfParts>
  <Company>Velsoft Training Materials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Team Building: Developing High Performance Teams</dc:title>
  <dc:creator>Velsoft SoftSkills</dc:creator>
  <dc:description>PowerPoint Slides</dc:description>
  <cp:lastModifiedBy>RISD</cp:lastModifiedBy>
  <cp:revision>91</cp:revision>
  <dcterms:created xsi:type="dcterms:W3CDTF">2013-02-28T13:17:04Z</dcterms:created>
  <dcterms:modified xsi:type="dcterms:W3CDTF">2017-03-25T17:55:26Z</dcterms:modified>
</cp:coreProperties>
</file>