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7" r:id="rId4"/>
    <p:sldId id="258" r:id="rId5"/>
    <p:sldId id="259" r:id="rId6"/>
    <p:sldId id="260" r:id="rId7"/>
    <p:sldId id="268" r:id="rId8"/>
    <p:sldId id="261" r:id="rId9"/>
    <p:sldId id="262" r:id="rId10"/>
    <p:sldId id="263" r:id="rId11"/>
    <p:sldId id="264" r:id="rId12"/>
    <p:sldId id="265"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p:restoredLeft sz="0" autoAdjust="0"/>
    <p:restoredTop sz="87612" autoAdjust="0"/>
  </p:normalViewPr>
  <p:slideViewPr>
    <p:cSldViewPr>
      <p:cViewPr varScale="1">
        <p:scale>
          <a:sx n="65" d="100"/>
          <a:sy n="65" d="100"/>
        </p:scale>
        <p:origin x="198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7D3102-AD23-4BFF-87AE-61567A0BE8E3}" type="datetime1">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590907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FABC42-E576-4B96-A2BC-C9DCC9DAE463}" type="datetime1">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693221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B9B64A-A574-4632-8FB6-30501D3E1ACB}" type="datetime1">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4286608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55F5725-E820-4B2A-A81C-15E6A453397F}" type="datetime1">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25913363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8DB90A-5AB2-4BF4-8147-F4CADCC03FE3}" type="datetime1">
              <a:rPr lang="en-US" smtClean="0"/>
              <a:t>3/25/2017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B19053D-4B37-4D7B-8ABF-990319F02EEF}" type="slidenum">
              <a:rPr lang="en-US" smtClean="0"/>
              <a:pPr/>
              <a:t>‹#›</a:t>
            </a:fld>
            <a:endParaRPr lang="en-US"/>
          </a:p>
        </p:txBody>
      </p:sp>
    </p:spTree>
    <p:extLst>
      <p:ext uri="{BB962C8B-B14F-4D97-AF65-F5344CB8AC3E}">
        <p14:creationId xmlns:p14="http://schemas.microsoft.com/office/powerpoint/2010/main" val="17815709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7ECF7D-CB0D-4FDB-902B-9E5CD56B2F3F}" type="datetime1">
              <a:rPr lang="en-US" smtClean="0"/>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a:p>
        </p:txBody>
      </p:sp>
    </p:spTree>
    <p:extLst>
      <p:ext uri="{BB962C8B-B14F-4D97-AF65-F5344CB8AC3E}">
        <p14:creationId xmlns:p14="http://schemas.microsoft.com/office/powerpoint/2010/main" val="460401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155614-9033-4786-9235-17DD4EEE6651}" type="datetime1">
              <a:rPr lang="en-US" smtClean="0"/>
              <a:t>3/25/2017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B19053D-4B37-4D7B-8ABF-990319F02EEF}" type="slidenum">
              <a:rPr lang="en-US" smtClean="0"/>
              <a:pPr/>
              <a:t>‹#›</a:t>
            </a:fld>
            <a:endParaRPr lang="en-US"/>
          </a:p>
        </p:txBody>
      </p:sp>
    </p:spTree>
    <p:extLst>
      <p:ext uri="{BB962C8B-B14F-4D97-AF65-F5344CB8AC3E}">
        <p14:creationId xmlns:p14="http://schemas.microsoft.com/office/powerpoint/2010/main" val="1343565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DFD299-E27D-455F-9667-E019E6CEA2DD}" type="datetime1">
              <a:rPr lang="en-US" smtClean="0"/>
              <a:t>3/25/2017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B19053D-4B37-4D7B-8ABF-990319F02EEF}" type="slidenum">
              <a:rPr lang="en-US" smtClean="0"/>
              <a:pPr/>
              <a:t>‹#›</a:t>
            </a:fld>
            <a:endParaRPr lang="en-US"/>
          </a:p>
        </p:txBody>
      </p:sp>
    </p:spTree>
    <p:extLst>
      <p:ext uri="{BB962C8B-B14F-4D97-AF65-F5344CB8AC3E}">
        <p14:creationId xmlns:p14="http://schemas.microsoft.com/office/powerpoint/2010/main" val="2750539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CAA9CB-1752-48C5-8105-E376DCE212C0}" type="datetime1">
              <a:rPr lang="en-US" smtClean="0"/>
              <a:t>3/25/2017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B19053D-4B37-4D7B-8ABF-990319F02EEF}" type="slidenum">
              <a:rPr lang="en-US" smtClean="0"/>
              <a:pPr/>
              <a:t>‹#›</a:t>
            </a:fld>
            <a:endParaRPr lang="en-US"/>
          </a:p>
        </p:txBody>
      </p:sp>
    </p:spTree>
    <p:extLst>
      <p:ext uri="{BB962C8B-B14F-4D97-AF65-F5344CB8AC3E}">
        <p14:creationId xmlns:p14="http://schemas.microsoft.com/office/powerpoint/2010/main" val="22903766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01F1C62-8F5A-4581-84EA-8C88B3391AE6}" type="datetime1">
              <a:rPr lang="en-US" smtClean="0"/>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61126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A98DDE-8CD0-4E97-98D0-8F413940748F}" type="datetime1">
              <a:rPr lang="en-US" smtClean="0"/>
              <a:t>3/25/2017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32960146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34BB6B48-E8B6-492E-B5F2-B7A73A7469AD}" type="datetime1">
              <a:rPr lang="en-US" smtClean="0"/>
              <a:t>3/25/2017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19053D-4B37-4D7B-8ABF-990319F02EEF}" type="slidenum">
              <a:rPr lang="en-US" smtClean="0"/>
              <a:pPr/>
              <a:t>‹#›</a:t>
            </a:fld>
            <a:endParaRPr lang="en-US" dirty="0"/>
          </a:p>
        </p:txBody>
      </p:sp>
    </p:spTree>
    <p:extLst>
      <p:ext uri="{BB962C8B-B14F-4D97-AF65-F5344CB8AC3E}">
        <p14:creationId xmlns:p14="http://schemas.microsoft.com/office/powerpoint/2010/main" val="220784683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creativecommons.org/licenses/by/3.0"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Effective Communication</a:t>
            </a:r>
            <a:endParaRPr lang="en-US" dirty="0"/>
          </a:p>
        </p:txBody>
      </p:sp>
      <p:sp>
        <p:nvSpPr>
          <p:cNvPr id="2" name="Subtitle 1"/>
          <p:cNvSpPr>
            <a:spLocks noGrp="1"/>
          </p:cNvSpPr>
          <p:nvPr>
            <p:ph type="subTitle" idx="1"/>
          </p:nvPr>
        </p:nvSpPr>
        <p:spPr/>
        <p:txBody>
          <a:bodyPr>
            <a:normAutofit fontScale="62500" lnSpcReduction="20000"/>
          </a:bodyPr>
          <a:lstStyle/>
          <a:p>
            <a:pPr algn="ctr"/>
            <a:r>
              <a:rPr lang="en-US" dirty="0"/>
              <a:t>This project is sponsored by a $15.9 million grant from the U.S. Department of Labor, Employment and Training Administration</a:t>
            </a:r>
            <a:r>
              <a:rPr lang="en-US" dirty="0" smtClean="0"/>
              <a:t>.</a:t>
            </a:r>
          </a:p>
          <a:p>
            <a:pPr algn="ctr"/>
            <a:r>
              <a:rPr lang="en-US" dirty="0" smtClean="0"/>
              <a:t>The </a:t>
            </a:r>
            <a:r>
              <a:rPr lang="en-US" dirty="0"/>
              <a:t>AMMQC program is an Equal Opportunity program. Adaptive equipment is available upon request for individuals with disabilities. This workforce product was funded by a grant awarded by the U.S. Department of Labor’s Employment and Training Administration. The product was created by the grantee and does not necessarily reflect the official position of the U.S. Department of Labor. The U.S. Department of Labor makes no guarantees, warranties, or assurances of any kind, express or implied, with respect to such information, including any information on linked sites and including, but not limited to, accuracy of the information or its completeness, timeliness, usefulness, adequacy, continued availability, or ownership.</a:t>
            </a:r>
          </a:p>
          <a:p>
            <a:pPr algn="ctr"/>
            <a:r>
              <a:rPr lang="en-US" u="sng" dirty="0">
                <a:hlinkClick r:id="rId2" tooltip="Creative Commons license"/>
              </a:rPr>
              <a:t>http://creativecommons.org/licenses/by/3.0</a:t>
            </a:r>
            <a:r>
              <a:rPr lang="en-US" dirty="0"/>
              <a:t> </a:t>
            </a:r>
            <a:r>
              <a:rPr lang="en-US" dirty="0" smtClean="0"/>
              <a:t>This </a:t>
            </a:r>
            <a:r>
              <a:rPr lang="en-US" dirty="0"/>
              <a:t>work is licensed under a Creative Commons Attribution 3.0 </a:t>
            </a:r>
            <a:r>
              <a:rPr lang="en-US" dirty="0" err="1"/>
              <a:t>Unported</a:t>
            </a:r>
            <a:r>
              <a:rPr lang="en-US" dirty="0"/>
              <a:t> License [http://creativecommons.org/licenses/by/3.0]</a:t>
            </a:r>
          </a:p>
          <a:p>
            <a:endParaRPr lang="en-US" dirty="0"/>
          </a:p>
        </p:txBody>
      </p:sp>
    </p:spTree>
    <p:extLst>
      <p:ext uri="{BB962C8B-B14F-4D97-AF65-F5344CB8AC3E}">
        <p14:creationId xmlns:p14="http://schemas.microsoft.com/office/powerpoint/2010/main" val="1979946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Barriers	</a:t>
            </a:r>
            <a:endParaRPr lang="en-US" dirty="0"/>
          </a:p>
        </p:txBody>
      </p:sp>
      <p:sp>
        <p:nvSpPr>
          <p:cNvPr id="3" name="Content Placeholder 2"/>
          <p:cNvSpPr>
            <a:spLocks noGrp="1"/>
          </p:cNvSpPr>
          <p:nvPr>
            <p:ph idx="1"/>
          </p:nvPr>
        </p:nvSpPr>
        <p:spPr/>
        <p:txBody>
          <a:bodyPr>
            <a:normAutofit/>
          </a:bodyPr>
          <a:lstStyle/>
          <a:p>
            <a:r>
              <a:rPr lang="en-US" altLang="en-US" dirty="0"/>
              <a:t>Emotional obstacles to effective communication include</a:t>
            </a:r>
            <a:r>
              <a:rPr lang="en-US" altLang="en-US" dirty="0" smtClean="0"/>
              <a:t>:</a:t>
            </a:r>
            <a:endParaRPr lang="en-US" altLang="en-US" dirty="0"/>
          </a:p>
          <a:p>
            <a:pPr lvl="1"/>
            <a:r>
              <a:rPr lang="en-US" altLang="en-US" b="1" i="1" dirty="0"/>
              <a:t>Vulnerability</a:t>
            </a:r>
            <a:r>
              <a:rPr lang="en-US" altLang="en-US" dirty="0"/>
              <a:t> – people may not express their true feelings because they do not want to expose themselves to </a:t>
            </a:r>
            <a:r>
              <a:rPr lang="en-US" altLang="en-US" dirty="0" smtClean="0"/>
              <a:t>others</a:t>
            </a:r>
            <a:endParaRPr lang="en-US" altLang="en-US" dirty="0"/>
          </a:p>
          <a:p>
            <a:pPr lvl="1"/>
            <a:r>
              <a:rPr lang="en-US" altLang="en-US" b="1" i="1" dirty="0"/>
              <a:t>Protecting</a:t>
            </a:r>
            <a:r>
              <a:rPr lang="en-US" altLang="en-US" dirty="0"/>
              <a:t> – people may not want to express their true thoughts because they don’t want to hurt or upset the other </a:t>
            </a:r>
            <a:r>
              <a:rPr lang="en-US" altLang="en-US" dirty="0" smtClean="0"/>
              <a:t>person</a:t>
            </a:r>
            <a:endParaRPr lang="en-US" altLang="en-US" dirty="0"/>
          </a:p>
          <a:p>
            <a:pPr lvl="1"/>
            <a:r>
              <a:rPr lang="en-US" altLang="en-US" b="1" i="1" dirty="0"/>
              <a:t>Expectations</a:t>
            </a:r>
            <a:r>
              <a:rPr lang="en-US" altLang="en-US" dirty="0"/>
              <a:t> - social, professional, or cultural “rules” may inhibit expression of some </a:t>
            </a:r>
            <a:r>
              <a:rPr lang="en-US" altLang="en-US" dirty="0" smtClean="0"/>
              <a:t>feelings</a:t>
            </a:r>
            <a:endParaRPr lang="en-US" altLang="en-US" dirty="0"/>
          </a:p>
          <a:p>
            <a:pPr lvl="1"/>
            <a:r>
              <a:rPr lang="en-US" altLang="en-US" b="1" i="1" dirty="0"/>
              <a:t>Fear</a:t>
            </a:r>
            <a:r>
              <a:rPr lang="en-US" altLang="en-US" dirty="0"/>
              <a:t> – people seek approval and acceptance so they are often reluctant to say what they really mean for fear of rejection </a:t>
            </a:r>
          </a:p>
          <a:p>
            <a:endParaRPr lang="en-US" dirty="0"/>
          </a:p>
        </p:txBody>
      </p:sp>
    </p:spTree>
    <p:extLst>
      <p:ext uri="{BB962C8B-B14F-4D97-AF65-F5344CB8AC3E}">
        <p14:creationId xmlns:p14="http://schemas.microsoft.com/office/powerpoint/2010/main" val="18276679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 Your Emotions</a:t>
            </a:r>
            <a:endParaRPr lang="en-US" dirty="0"/>
          </a:p>
        </p:txBody>
      </p:sp>
      <p:sp>
        <p:nvSpPr>
          <p:cNvPr id="3" name="Content Placeholder 2"/>
          <p:cNvSpPr>
            <a:spLocks noGrp="1"/>
          </p:cNvSpPr>
          <p:nvPr>
            <p:ph idx="1"/>
          </p:nvPr>
        </p:nvSpPr>
        <p:spPr/>
        <p:txBody>
          <a:bodyPr>
            <a:normAutofit/>
          </a:bodyPr>
          <a:lstStyle/>
          <a:p>
            <a:pPr>
              <a:buFontTx/>
              <a:buChar char="•"/>
            </a:pPr>
            <a:r>
              <a:rPr lang="en-US" altLang="en-US" dirty="0"/>
              <a:t>Recognize what you are feeling.  Are you angry, embarrassed, or hurt</a:t>
            </a:r>
            <a:r>
              <a:rPr lang="en-US" altLang="en-US" dirty="0" smtClean="0"/>
              <a:t>?</a:t>
            </a:r>
            <a:endParaRPr lang="en-US" altLang="en-US" dirty="0"/>
          </a:p>
          <a:p>
            <a:pPr>
              <a:buFontTx/>
              <a:buChar char="•"/>
            </a:pPr>
            <a:r>
              <a:rPr lang="en-US" altLang="en-US" dirty="0"/>
              <a:t>Simplify your feelings.  Select one or two words to describe how you feel.  Be specific</a:t>
            </a:r>
            <a:r>
              <a:rPr lang="en-US" altLang="en-US" dirty="0" smtClean="0"/>
              <a:t>.</a:t>
            </a:r>
            <a:endParaRPr lang="en-US" altLang="en-US" dirty="0"/>
          </a:p>
          <a:p>
            <a:pPr>
              <a:buFontTx/>
              <a:buChar char="•"/>
            </a:pPr>
            <a:r>
              <a:rPr lang="en-US" altLang="en-US" dirty="0"/>
              <a:t>Do not act on your feelings right away.  Don’t make a decision, enter into a discussion, or send an email in anger or frustration</a:t>
            </a:r>
            <a:r>
              <a:rPr lang="en-US" altLang="en-US" dirty="0" smtClean="0"/>
              <a:t>.</a:t>
            </a:r>
            <a:endParaRPr lang="en-US" altLang="en-US" dirty="0"/>
          </a:p>
          <a:p>
            <a:pPr>
              <a:buFontTx/>
              <a:buChar char="•"/>
            </a:pPr>
            <a:r>
              <a:rPr lang="en-US" altLang="en-US" dirty="0"/>
              <a:t>Choose an appropriate time and place to communicate</a:t>
            </a:r>
            <a:r>
              <a:rPr lang="en-US" altLang="en-US" dirty="0" smtClean="0"/>
              <a:t>.</a:t>
            </a:r>
            <a:endParaRPr lang="en-US" altLang="en-US" dirty="0"/>
          </a:p>
          <a:p>
            <a:pPr>
              <a:buFontTx/>
              <a:buChar char="•"/>
            </a:pPr>
            <a:r>
              <a:rPr lang="en-US" altLang="en-US" dirty="0"/>
              <a:t>Accept that you are responsible for your emotions; Use “I” statements.  Say “I feel angry when…” rather than “You make me mad…”</a:t>
            </a:r>
          </a:p>
          <a:p>
            <a:endParaRPr lang="en-US" dirty="0"/>
          </a:p>
        </p:txBody>
      </p:sp>
    </p:spTree>
    <p:extLst>
      <p:ext uri="{BB962C8B-B14F-4D97-AF65-F5344CB8AC3E}">
        <p14:creationId xmlns:p14="http://schemas.microsoft.com/office/powerpoint/2010/main" val="38336013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Managing Conflict		</a:t>
            </a:r>
            <a:endParaRPr lang="en-US" dirty="0"/>
          </a:p>
        </p:txBody>
      </p:sp>
      <p:sp>
        <p:nvSpPr>
          <p:cNvPr id="3" name="Content Placeholder 2"/>
          <p:cNvSpPr>
            <a:spLocks noGrp="1"/>
          </p:cNvSpPr>
          <p:nvPr>
            <p:ph idx="1"/>
          </p:nvPr>
        </p:nvSpPr>
        <p:spPr/>
        <p:txBody>
          <a:bodyPr>
            <a:normAutofit/>
          </a:bodyPr>
          <a:lstStyle/>
          <a:p>
            <a:pPr>
              <a:buFontTx/>
              <a:buChar char="•"/>
            </a:pPr>
            <a:r>
              <a:rPr lang="en-US" altLang="en-US" dirty="0"/>
              <a:t>Keep yourself calm by breathing slowly and deeply.  Remember that this is only one temporary moment in your life.  </a:t>
            </a:r>
          </a:p>
          <a:p>
            <a:pPr>
              <a:buFontTx/>
              <a:buChar char="•"/>
            </a:pPr>
            <a:r>
              <a:rPr lang="en-US" altLang="en-US" dirty="0"/>
              <a:t>Concentrate on what you need to move forward rather than dwell on the other person’s mistakes</a:t>
            </a:r>
            <a:r>
              <a:rPr lang="en-US" altLang="en-US" dirty="0" smtClean="0"/>
              <a:t>.</a:t>
            </a:r>
            <a:endParaRPr lang="en-US" altLang="en-US" dirty="0"/>
          </a:p>
          <a:p>
            <a:pPr>
              <a:buFontTx/>
              <a:buChar char="•"/>
            </a:pPr>
            <a:r>
              <a:rPr lang="en-US" altLang="en-US" dirty="0"/>
              <a:t>Summarize the other person’s feelings to make sure that you understand what they are communicating</a:t>
            </a:r>
            <a:r>
              <a:rPr lang="en-US" altLang="en-US" dirty="0" smtClean="0"/>
              <a:t>.</a:t>
            </a:r>
            <a:endParaRPr lang="en-US" altLang="en-US" dirty="0"/>
          </a:p>
          <a:p>
            <a:pPr>
              <a:buFontTx/>
              <a:buChar char="•"/>
            </a:pPr>
            <a:r>
              <a:rPr lang="en-US" altLang="en-US" dirty="0"/>
              <a:t>Give affirmation to the other person about what they may be feeling</a:t>
            </a:r>
            <a:r>
              <a:rPr lang="en-US" altLang="en-US" dirty="0" smtClean="0"/>
              <a:t>.</a:t>
            </a:r>
            <a:endParaRPr lang="en-US" altLang="en-US" dirty="0"/>
          </a:p>
          <a:p>
            <a:pPr>
              <a:buFontTx/>
              <a:buChar char="•"/>
            </a:pPr>
            <a:r>
              <a:rPr lang="en-US" altLang="en-US" dirty="0"/>
              <a:t>Acknowledge and apologize for any mistakes you may have made</a:t>
            </a:r>
            <a:r>
              <a:rPr lang="en-US" altLang="en-US" dirty="0" smtClean="0"/>
              <a:t>.</a:t>
            </a:r>
            <a:endParaRPr lang="en-US" altLang="en-US" dirty="0"/>
          </a:p>
          <a:p>
            <a:pPr>
              <a:buFontTx/>
              <a:buChar char="•"/>
            </a:pPr>
            <a:r>
              <a:rPr lang="en-US" altLang="en-US" dirty="0"/>
              <a:t>Focus on positive results and make specific requests that will enable the achievement of those goals.</a:t>
            </a:r>
          </a:p>
          <a:p>
            <a:endParaRPr lang="en-US" dirty="0"/>
          </a:p>
        </p:txBody>
      </p:sp>
    </p:spTree>
    <p:extLst>
      <p:ext uri="{BB962C8B-B14F-4D97-AF65-F5344CB8AC3E}">
        <p14:creationId xmlns:p14="http://schemas.microsoft.com/office/powerpoint/2010/main" val="1791410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 </a:t>
            </a:r>
            <a:r>
              <a:rPr lang="en-US" smtClean="0"/>
              <a:t>#3</a:t>
            </a:r>
            <a:endParaRPr lang="en-US" dirty="0"/>
          </a:p>
        </p:txBody>
      </p:sp>
      <p:sp>
        <p:nvSpPr>
          <p:cNvPr id="3" name="Content Placeholder 2"/>
          <p:cNvSpPr>
            <a:spLocks noGrp="1"/>
          </p:cNvSpPr>
          <p:nvPr>
            <p:ph idx="1"/>
          </p:nvPr>
        </p:nvSpPr>
        <p:spPr/>
        <p:txBody>
          <a:bodyPr>
            <a:normAutofit fontScale="92500"/>
          </a:bodyPr>
          <a:lstStyle/>
          <a:p>
            <a:pPr marL="114300" indent="0">
              <a:buNone/>
            </a:pPr>
            <a:r>
              <a:rPr lang="en-US" altLang="en-US" dirty="0" smtClean="0">
                <a:latin typeface="Rockwell" pitchFamily="18" charset="0"/>
              </a:rPr>
              <a:t>How can you use what you learned about managing your emotions and conflict in the following scenarios: </a:t>
            </a:r>
          </a:p>
          <a:p>
            <a:pPr>
              <a:buFontTx/>
              <a:buAutoNum type="arabicPeriod"/>
            </a:pPr>
            <a:r>
              <a:rPr lang="en-US" altLang="en-US" dirty="0" smtClean="0">
                <a:latin typeface="Rockwell" pitchFamily="18" charset="0"/>
              </a:rPr>
              <a:t>Your </a:t>
            </a:r>
            <a:r>
              <a:rPr lang="en-US" altLang="en-US" dirty="0">
                <a:latin typeface="Rockwell" pitchFamily="18" charset="0"/>
              </a:rPr>
              <a:t>boss reprimanded you at a department meeting for emailing a joke to others in the workplace.  Personal emails and jokes are routine at the office</a:t>
            </a:r>
            <a:r>
              <a:rPr lang="en-US" altLang="en-US" dirty="0" smtClean="0">
                <a:latin typeface="Rockwell" pitchFamily="18" charset="0"/>
              </a:rPr>
              <a:t>.</a:t>
            </a:r>
            <a:br>
              <a:rPr lang="en-US" altLang="en-US" dirty="0" smtClean="0">
                <a:latin typeface="Rockwell" pitchFamily="18" charset="0"/>
              </a:rPr>
            </a:br>
            <a:endParaRPr lang="en-US" altLang="en-US" dirty="0">
              <a:latin typeface="Rockwell" pitchFamily="18" charset="0"/>
            </a:endParaRPr>
          </a:p>
          <a:p>
            <a:pPr>
              <a:buFontTx/>
              <a:buAutoNum type="arabicPeriod" startAt="2"/>
            </a:pPr>
            <a:r>
              <a:rPr lang="en-US" altLang="en-US" dirty="0" smtClean="0">
                <a:latin typeface="Rockwell" pitchFamily="18" charset="0"/>
              </a:rPr>
              <a:t> Recently </a:t>
            </a:r>
            <a:r>
              <a:rPr lang="en-US" altLang="en-US" dirty="0">
                <a:latin typeface="Rockwell" pitchFamily="18" charset="0"/>
              </a:rPr>
              <a:t>you shared your idea with a coworker on how to improve departmental operating procedure that could result in greater efficiency and increased revenue for the college.  You scheduled a meeting with your supervisor to introduce the concept, but your coworker beat you to it, and has claimed your idea for their own</a:t>
            </a:r>
            <a:r>
              <a:rPr lang="en-US" altLang="en-US" dirty="0" smtClean="0">
                <a:latin typeface="Rockwell" pitchFamily="18" charset="0"/>
              </a:rPr>
              <a:t>.</a:t>
            </a:r>
            <a:br>
              <a:rPr lang="en-US" altLang="en-US" dirty="0" smtClean="0">
                <a:latin typeface="Rockwell" pitchFamily="18" charset="0"/>
              </a:rPr>
            </a:br>
            <a:endParaRPr lang="en-US" altLang="en-US" dirty="0">
              <a:latin typeface="Rockwell" pitchFamily="18" charset="0"/>
            </a:endParaRPr>
          </a:p>
          <a:p>
            <a:pPr>
              <a:buFontTx/>
              <a:buAutoNum type="arabicPeriod" startAt="3"/>
            </a:pPr>
            <a:r>
              <a:rPr lang="en-US" altLang="en-US" dirty="0" smtClean="0">
                <a:latin typeface="Rockwell" pitchFamily="18" charset="0"/>
              </a:rPr>
              <a:t> You </a:t>
            </a:r>
            <a:r>
              <a:rPr lang="en-US" altLang="en-US" dirty="0">
                <a:latin typeface="Rockwell" pitchFamily="18" charset="0"/>
              </a:rPr>
              <a:t>have learned that one of the employees you supervise frequently criticizes you harshly to others in and outside of your department.</a:t>
            </a:r>
          </a:p>
          <a:p>
            <a:endParaRPr lang="en-US" dirty="0"/>
          </a:p>
        </p:txBody>
      </p:sp>
      <p:sp>
        <p:nvSpPr>
          <p:cNvPr id="4" name="TextBox 3"/>
          <p:cNvSpPr txBox="1"/>
          <p:nvPr/>
        </p:nvSpPr>
        <p:spPr>
          <a:xfrm>
            <a:off x="3505200" y="6377351"/>
            <a:ext cx="4876800" cy="369332"/>
          </a:xfrm>
          <a:prstGeom prst="rect">
            <a:avLst/>
          </a:prstGeom>
          <a:noFill/>
        </p:spPr>
        <p:txBody>
          <a:bodyPr wrap="square" rtlCol="0">
            <a:spAutoFit/>
          </a:bodyPr>
          <a:lstStyle/>
          <a:p>
            <a:r>
              <a:rPr lang="en-US" dirty="0"/>
              <a:t>https://www.youtube.com/watch?v=eIho2S0ZahI</a:t>
            </a:r>
          </a:p>
        </p:txBody>
      </p:sp>
    </p:spTree>
    <p:extLst>
      <p:ext uri="{BB962C8B-B14F-4D97-AF65-F5344CB8AC3E}">
        <p14:creationId xmlns:p14="http://schemas.microsoft.com/office/powerpoint/2010/main" val="4086045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Communication Survey	</a:t>
            </a:r>
            <a:endParaRPr lang="en-US" dirty="0"/>
          </a:p>
        </p:txBody>
      </p:sp>
      <p:sp>
        <p:nvSpPr>
          <p:cNvPr id="2" name="Content Placeholder 1"/>
          <p:cNvSpPr>
            <a:spLocks noGrp="1"/>
          </p:cNvSpPr>
          <p:nvPr>
            <p:ph idx="1"/>
          </p:nvPr>
        </p:nvSpPr>
        <p:spPr>
          <a:xfrm>
            <a:off x="628650" y="1295400"/>
            <a:ext cx="7886700" cy="4351338"/>
          </a:xfrm>
        </p:spPr>
        <p:txBody>
          <a:bodyPr>
            <a:noAutofit/>
          </a:bodyPr>
          <a:lstStyle/>
          <a:p>
            <a:pPr lvl="0"/>
            <a:r>
              <a:rPr lang="en-US" sz="1300" dirty="0" smtClean="0"/>
              <a:t>I </a:t>
            </a:r>
            <a:r>
              <a:rPr lang="en-US" sz="1300" dirty="0"/>
              <a:t>try to anticipate and predict possible causes of confusion, and I deal with them up front. </a:t>
            </a:r>
          </a:p>
          <a:p>
            <a:pPr lvl="0"/>
            <a:r>
              <a:rPr lang="en-US" sz="1300" dirty="0"/>
              <a:t>When I write a memo, email, or other document, I give all of the background information and detail I can to make sure that my message is understood. 			</a:t>
            </a:r>
          </a:p>
          <a:p>
            <a:pPr lvl="0"/>
            <a:r>
              <a:rPr lang="en-US" sz="1300" dirty="0"/>
              <a:t>If I don't understand something, I tend to keep this to myself and figure it out later. </a:t>
            </a:r>
          </a:p>
          <a:p>
            <a:pPr lvl="0"/>
            <a:r>
              <a:rPr lang="en-US" sz="1300" dirty="0"/>
              <a:t>I'm sometimes surprised to find that people haven't understood what I've said. 		</a:t>
            </a:r>
          </a:p>
          <a:p>
            <a:pPr lvl="0"/>
            <a:r>
              <a:rPr lang="en-US" sz="1300" dirty="0"/>
              <a:t>I can tend to say what I think, without worrying about how the other person perceives it. I assume that we'll be able to work it out later. 					</a:t>
            </a:r>
          </a:p>
          <a:p>
            <a:pPr lvl="0"/>
            <a:r>
              <a:rPr lang="en-US" sz="1300" dirty="0"/>
              <a:t>When people talk to me, I try to see their perspectives. 			</a:t>
            </a:r>
          </a:p>
          <a:p>
            <a:pPr lvl="0"/>
            <a:r>
              <a:rPr lang="en-US" sz="1300" dirty="0"/>
              <a:t>I use email to communicate complex issues with people. It's quick and efficient. 		</a:t>
            </a:r>
          </a:p>
          <a:p>
            <a:pPr lvl="0"/>
            <a:r>
              <a:rPr lang="en-US" sz="1300" dirty="0"/>
              <a:t>When I finish writing a report, memo, or email, I scan it quickly for typos and so forth, and then send it off right away. 					</a:t>
            </a:r>
          </a:p>
          <a:p>
            <a:pPr lvl="0"/>
            <a:r>
              <a:rPr lang="en-US" sz="1300" dirty="0"/>
              <a:t>When talking to people, I pay attention to their body language. 		</a:t>
            </a:r>
          </a:p>
          <a:p>
            <a:pPr lvl="0"/>
            <a:r>
              <a:rPr lang="en-US" sz="1300" dirty="0"/>
              <a:t>I use diagrams and charts to help express my ideas. 				</a:t>
            </a:r>
          </a:p>
          <a:p>
            <a:pPr lvl="0"/>
            <a:r>
              <a:rPr lang="en-US" sz="1300" dirty="0"/>
              <a:t>Before I communicate, I think about what the person needs to know, and how best to convey it.</a:t>
            </a:r>
          </a:p>
          <a:p>
            <a:pPr lvl="0"/>
            <a:r>
              <a:rPr lang="en-US" sz="1300" dirty="0"/>
              <a:t>When someone's talking to me, I think about what I'm going to say next to make sure I get my point across correctly. 					</a:t>
            </a:r>
          </a:p>
          <a:p>
            <a:pPr lvl="0"/>
            <a:r>
              <a:rPr lang="en-US" sz="1300" dirty="0"/>
              <a:t>Before I send a message, I think about the best way to communicate it (in person, over the phone, in a newsletter, via memo, and so on). 					</a:t>
            </a:r>
          </a:p>
          <a:p>
            <a:pPr lvl="0"/>
            <a:r>
              <a:rPr lang="en-US" sz="1300" dirty="0"/>
              <a:t>I try to help people understand the underlying concepts behind the point I am discussing. This reduces misconceptions and increases understanding. 					</a:t>
            </a:r>
          </a:p>
          <a:p>
            <a:r>
              <a:rPr lang="en-US" sz="1300" dirty="0"/>
              <a:t>I consider cultural barriers when planning my communications. </a:t>
            </a:r>
          </a:p>
        </p:txBody>
      </p:sp>
    </p:spTree>
    <p:extLst>
      <p:ext uri="{BB962C8B-B14F-4D97-AF65-F5344CB8AC3E}">
        <p14:creationId xmlns:p14="http://schemas.microsoft.com/office/powerpoint/2010/main" val="1191207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a:t>
            </a:r>
            <a:r>
              <a:rPr lang="en-US" dirty="0" smtClean="0"/>
              <a:t>Communication?</a:t>
            </a:r>
            <a:endParaRPr lang="en-US" dirty="0"/>
          </a:p>
        </p:txBody>
      </p:sp>
      <p:sp>
        <p:nvSpPr>
          <p:cNvPr id="3" name="Content Placeholder 2"/>
          <p:cNvSpPr>
            <a:spLocks noGrp="1"/>
          </p:cNvSpPr>
          <p:nvPr>
            <p:ph idx="1"/>
          </p:nvPr>
        </p:nvSpPr>
        <p:spPr/>
        <p:txBody>
          <a:bodyPr>
            <a:normAutofit/>
          </a:bodyPr>
          <a:lstStyle/>
          <a:p>
            <a:r>
              <a:rPr lang="en-US" dirty="0" smtClean="0"/>
              <a:t>If </a:t>
            </a:r>
            <a:r>
              <a:rPr lang="en-US" dirty="0"/>
              <a:t>you send a letter to someone who never receives it, but someone else  </a:t>
            </a:r>
            <a:r>
              <a:rPr lang="en-US" dirty="0" smtClean="0"/>
              <a:t>reads </a:t>
            </a:r>
            <a:r>
              <a:rPr lang="en-US" dirty="0"/>
              <a:t>it and understands it, is this communication? </a:t>
            </a:r>
          </a:p>
          <a:p>
            <a:r>
              <a:rPr lang="en-US" dirty="0" smtClean="0"/>
              <a:t>If </a:t>
            </a:r>
            <a:r>
              <a:rPr lang="en-US" dirty="0"/>
              <a:t>you send a letter to someone who receives it, but misunderstands what </a:t>
            </a:r>
            <a:r>
              <a:rPr lang="en-US" dirty="0" smtClean="0"/>
              <a:t>you </a:t>
            </a:r>
            <a:r>
              <a:rPr lang="en-US" dirty="0"/>
              <a:t>meant by it, is this communication? </a:t>
            </a:r>
          </a:p>
          <a:p>
            <a:r>
              <a:rPr lang="en-US" dirty="0" smtClean="0"/>
              <a:t>Does </a:t>
            </a:r>
            <a:r>
              <a:rPr lang="en-US" dirty="0"/>
              <a:t>a person have to be conscious of his or her goals in order for there </a:t>
            </a:r>
            <a:r>
              <a:rPr lang="en-US" dirty="0" smtClean="0"/>
              <a:t>to </a:t>
            </a:r>
            <a:r>
              <a:rPr lang="en-US" dirty="0"/>
              <a:t>be communication? </a:t>
            </a:r>
          </a:p>
          <a:p>
            <a:r>
              <a:rPr lang="en-US" dirty="0" smtClean="0"/>
              <a:t>Can </a:t>
            </a:r>
            <a:r>
              <a:rPr lang="en-US" dirty="0"/>
              <a:t>a person communicate to an inanimate object such as a wall or cloud </a:t>
            </a:r>
            <a:r>
              <a:rPr lang="en-US" dirty="0" smtClean="0"/>
              <a:t>or </a:t>
            </a:r>
            <a:r>
              <a:rPr lang="en-US" dirty="0"/>
              <a:t>the ocean? </a:t>
            </a:r>
          </a:p>
          <a:p>
            <a:r>
              <a:rPr lang="en-US" dirty="0" smtClean="0"/>
              <a:t>Is </a:t>
            </a:r>
            <a:r>
              <a:rPr lang="en-US" dirty="0"/>
              <a:t>blushing a form of communication? </a:t>
            </a:r>
          </a:p>
          <a:p>
            <a:r>
              <a:rPr lang="en-US" dirty="0" smtClean="0"/>
              <a:t>Is </a:t>
            </a:r>
            <a:r>
              <a:rPr lang="en-US" dirty="0"/>
              <a:t>a fake yawn communication? </a:t>
            </a:r>
          </a:p>
          <a:p>
            <a:r>
              <a:rPr lang="en-US" dirty="0" smtClean="0"/>
              <a:t>Could </a:t>
            </a:r>
            <a:r>
              <a:rPr lang="en-US" dirty="0"/>
              <a:t>two people be talking and yet not be communicating? </a:t>
            </a:r>
          </a:p>
          <a:p>
            <a:r>
              <a:rPr lang="en-US" dirty="0" smtClean="0"/>
              <a:t>Can </a:t>
            </a:r>
            <a:r>
              <a:rPr lang="en-US" dirty="0"/>
              <a:t>a person communicate with himself or herself?</a:t>
            </a:r>
          </a:p>
          <a:p>
            <a:endParaRPr lang="en-US" dirty="0" smtClean="0"/>
          </a:p>
          <a:p>
            <a:endParaRPr lang="en-US" dirty="0" smtClean="0"/>
          </a:p>
        </p:txBody>
      </p:sp>
    </p:spTree>
    <p:extLst>
      <p:ext uri="{BB962C8B-B14F-4D97-AF65-F5344CB8AC3E}">
        <p14:creationId xmlns:p14="http://schemas.microsoft.com/office/powerpoint/2010/main" val="38309382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Listening is Communicating</a:t>
            </a:r>
            <a:endParaRPr lang="en-US" dirty="0"/>
          </a:p>
        </p:txBody>
      </p:sp>
      <p:pic>
        <p:nvPicPr>
          <p:cNvPr id="1026" name="Picture 2" descr="aspects of listening" title="aspects of listenin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1133905" y="2891770"/>
            <a:ext cx="6876190" cy="2219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57200" y="1600200"/>
            <a:ext cx="7620000" cy="1477328"/>
          </a:xfrm>
          <a:prstGeom prst="rect">
            <a:avLst/>
          </a:prstGeom>
          <a:noFill/>
        </p:spPr>
        <p:txBody>
          <a:bodyPr wrap="square" rtlCol="0">
            <a:spAutoFit/>
          </a:bodyPr>
          <a:lstStyle/>
          <a:p>
            <a:r>
              <a:rPr lang="en-US" dirty="0"/>
              <a:t>What we say isn’t always what the other person hears. Our message goes through a complicated system of filters and outside influences before it reaches the recipient. We must always clarify that the person has received the message that we intended to send.</a:t>
            </a:r>
          </a:p>
          <a:p>
            <a:endParaRPr lang="en-US" dirty="0"/>
          </a:p>
        </p:txBody>
      </p:sp>
    </p:spTree>
    <p:extLst>
      <p:ext uri="{BB962C8B-B14F-4D97-AF65-F5344CB8AC3E}">
        <p14:creationId xmlns:p14="http://schemas.microsoft.com/office/powerpoint/2010/main" val="2648221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Steps to Effective Listening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a:t>Face the speaker and maintain eye contact.</a:t>
            </a:r>
          </a:p>
          <a:p>
            <a:r>
              <a:rPr lang="en-US" dirty="0"/>
              <a:t>Be attentive, yet relaxed.</a:t>
            </a:r>
          </a:p>
          <a:p>
            <a:r>
              <a:rPr lang="en-US" dirty="0"/>
              <a:t>Keep an open mind to the speaker’s message – try to feel what the speaker is feeling.</a:t>
            </a:r>
          </a:p>
          <a:p>
            <a:r>
              <a:rPr lang="en-US" dirty="0"/>
              <a:t>Listen to the words and try to picture what the speaker is saying.</a:t>
            </a:r>
          </a:p>
          <a:p>
            <a:r>
              <a:rPr lang="en-US" dirty="0"/>
              <a:t>Do not interrupt and do not impose your "solutions."</a:t>
            </a:r>
          </a:p>
          <a:p>
            <a:r>
              <a:rPr lang="en-US" dirty="0"/>
              <a:t>Wait for the speaker to pause to ask clarifying questions - ask questions only to ensure understanding of something that has been said (avoiding questions that disrupt the speaker's train of thought).</a:t>
            </a:r>
          </a:p>
          <a:p>
            <a:r>
              <a:rPr lang="en-US" dirty="0"/>
              <a:t>Give the speaker regular feedback, e.g., summarize, reflect feelings, or simply say "uh huh."</a:t>
            </a:r>
          </a:p>
          <a:p>
            <a:r>
              <a:rPr lang="en-US" dirty="0"/>
              <a:t>Pay attention to nonverbal cues -- to feelings, tone of voice, inflection, facial expressions, gestures, posture.</a:t>
            </a:r>
          </a:p>
          <a:p>
            <a:r>
              <a:rPr lang="en-US" dirty="0"/>
              <a:t>Be aware of potential barriers that impact your ability to listen effectively.</a:t>
            </a:r>
          </a:p>
          <a:p>
            <a:endParaRPr lang="en-US" dirty="0"/>
          </a:p>
        </p:txBody>
      </p:sp>
    </p:spTree>
    <p:extLst>
      <p:ext uri="{BB962C8B-B14F-4D97-AF65-F5344CB8AC3E}">
        <p14:creationId xmlns:p14="http://schemas.microsoft.com/office/powerpoint/2010/main" val="2846878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Clarify the Message</a:t>
            </a:r>
            <a:endParaRPr lang="en-US" dirty="0"/>
          </a:p>
        </p:txBody>
      </p:sp>
      <p:sp>
        <p:nvSpPr>
          <p:cNvPr id="3" name="Content Placeholder 2"/>
          <p:cNvSpPr>
            <a:spLocks noGrp="1"/>
          </p:cNvSpPr>
          <p:nvPr>
            <p:ph idx="1"/>
          </p:nvPr>
        </p:nvSpPr>
        <p:spPr/>
        <p:txBody>
          <a:bodyPr>
            <a:normAutofit/>
          </a:bodyPr>
          <a:lstStyle/>
          <a:p>
            <a:pPr>
              <a:buFontTx/>
              <a:buChar char="•"/>
            </a:pPr>
            <a:r>
              <a:rPr lang="en-US" altLang="en-US" dirty="0"/>
              <a:t>When making a statement, paraphrase and reflect back what you've </a:t>
            </a:r>
            <a:r>
              <a:rPr lang="en-US" altLang="en-US" dirty="0" smtClean="0"/>
              <a:t>heard the </a:t>
            </a:r>
            <a:r>
              <a:rPr lang="en-US" altLang="en-US" dirty="0"/>
              <a:t>speaker say.  </a:t>
            </a:r>
          </a:p>
          <a:p>
            <a:pPr>
              <a:buFontTx/>
              <a:buChar char="•"/>
            </a:pPr>
            <a:r>
              <a:rPr lang="en-US" altLang="en-US" dirty="0"/>
              <a:t>Reflecting is affirming to the speaker and encourages the speaker </a:t>
            </a:r>
            <a:r>
              <a:rPr lang="en-US" altLang="en-US" dirty="0" smtClean="0"/>
              <a:t>to elaborate </a:t>
            </a:r>
            <a:r>
              <a:rPr lang="en-US" altLang="en-US" dirty="0"/>
              <a:t>further or delve more deeply into the topic. </a:t>
            </a:r>
            <a:endParaRPr lang="en-US" altLang="en-US" dirty="0" smtClean="0"/>
          </a:p>
          <a:p>
            <a:pPr>
              <a:buFontTx/>
              <a:buChar char="•"/>
            </a:pPr>
            <a:r>
              <a:rPr lang="en-US" altLang="en-US" dirty="0" smtClean="0"/>
              <a:t>Meaningful </a:t>
            </a:r>
            <a:r>
              <a:rPr lang="en-US" altLang="en-US" dirty="0"/>
              <a:t>exchanges between you and the speaker are built on </a:t>
            </a:r>
            <a:r>
              <a:rPr lang="en-US" altLang="en-US" dirty="0" smtClean="0"/>
              <a:t>feedback.</a:t>
            </a:r>
          </a:p>
          <a:p>
            <a:pPr>
              <a:buFontTx/>
              <a:buChar char="•"/>
            </a:pPr>
            <a:r>
              <a:rPr lang="en-US" altLang="en-US" dirty="0" smtClean="0"/>
              <a:t>In </a:t>
            </a:r>
            <a:r>
              <a:rPr lang="en-US" altLang="en-US" dirty="0"/>
              <a:t>order to accurately </a:t>
            </a:r>
            <a:r>
              <a:rPr lang="en-US" altLang="en-US" dirty="0" smtClean="0"/>
              <a:t>feed back </a:t>
            </a:r>
            <a:r>
              <a:rPr lang="en-US" altLang="en-US" dirty="0"/>
              <a:t>a person's thoughts and feelings, you have </a:t>
            </a:r>
            <a:r>
              <a:rPr lang="en-US" altLang="en-US" dirty="0" smtClean="0"/>
              <a:t>to be </a:t>
            </a:r>
            <a:r>
              <a:rPr lang="en-US" altLang="en-US" dirty="0"/>
              <a:t>consciously, actively engaged in the process of </a:t>
            </a:r>
            <a:r>
              <a:rPr lang="en-US" altLang="en-US" dirty="0" smtClean="0"/>
              <a:t>listening.</a:t>
            </a:r>
          </a:p>
          <a:p>
            <a:pPr>
              <a:buFontTx/>
              <a:buChar char="•"/>
            </a:pPr>
            <a:r>
              <a:rPr lang="en-US" altLang="en-US" dirty="0" smtClean="0"/>
              <a:t>Try </a:t>
            </a:r>
            <a:r>
              <a:rPr lang="en-US" altLang="en-US" dirty="0"/>
              <a:t>to experience what the speaker is describing, feeling the </a:t>
            </a:r>
            <a:r>
              <a:rPr lang="en-US" altLang="en-US" dirty="0" smtClean="0"/>
              <a:t>speaker’s feelings </a:t>
            </a:r>
            <a:r>
              <a:rPr lang="en-US" altLang="en-US" dirty="0"/>
              <a:t>through the lens of your own experience.</a:t>
            </a:r>
          </a:p>
          <a:p>
            <a:endParaRPr lang="en-US" dirty="0"/>
          </a:p>
        </p:txBody>
      </p:sp>
    </p:spTree>
    <p:extLst>
      <p:ext uri="{BB962C8B-B14F-4D97-AF65-F5344CB8AC3E}">
        <p14:creationId xmlns:p14="http://schemas.microsoft.com/office/powerpoint/2010/main" val="4228152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a:t>
            </a:r>
            <a:endParaRPr lang="en-US" dirty="0"/>
          </a:p>
        </p:txBody>
      </p:sp>
      <p:sp>
        <p:nvSpPr>
          <p:cNvPr id="3" name="Content Placeholder 2"/>
          <p:cNvSpPr>
            <a:spLocks noGrp="1"/>
          </p:cNvSpPr>
          <p:nvPr>
            <p:ph idx="1"/>
          </p:nvPr>
        </p:nvSpPr>
        <p:spPr/>
        <p:txBody>
          <a:bodyPr>
            <a:normAutofit/>
          </a:bodyPr>
          <a:lstStyle/>
          <a:p>
            <a:r>
              <a:rPr lang="en-US" dirty="0"/>
              <a:t>What would you do if you were trying to talk to someone…</a:t>
            </a:r>
          </a:p>
          <a:p>
            <a:pPr lvl="1"/>
            <a:r>
              <a:rPr lang="en-US" dirty="0" smtClean="0"/>
              <a:t>In </a:t>
            </a:r>
            <a:r>
              <a:rPr lang="en-US" dirty="0"/>
              <a:t>a noisy workplace?  </a:t>
            </a:r>
          </a:p>
          <a:p>
            <a:pPr lvl="1"/>
            <a:r>
              <a:rPr lang="en-US" dirty="0"/>
              <a:t>And there were lots of visual distractions around?  </a:t>
            </a:r>
          </a:p>
          <a:p>
            <a:pPr lvl="1"/>
            <a:r>
              <a:rPr lang="en-US" dirty="0"/>
              <a:t>And they had a very strong accent? </a:t>
            </a:r>
          </a:p>
          <a:p>
            <a:pPr lvl="1"/>
            <a:r>
              <a:rPr lang="en-US" dirty="0" smtClean="0"/>
              <a:t>And </a:t>
            </a:r>
            <a:r>
              <a:rPr lang="en-US" dirty="0"/>
              <a:t>they were speaking too fast for you to understand?</a:t>
            </a:r>
          </a:p>
          <a:p>
            <a:pPr lvl="1"/>
            <a:r>
              <a:rPr lang="en-US" dirty="0" smtClean="0"/>
              <a:t>And </a:t>
            </a:r>
            <a:r>
              <a:rPr lang="en-US" dirty="0"/>
              <a:t>they kept using jargon words or terms you didn’t understand?  </a:t>
            </a:r>
          </a:p>
          <a:p>
            <a:pPr lvl="1"/>
            <a:r>
              <a:rPr lang="en-US" dirty="0"/>
              <a:t>And they appeared to be very stressed? </a:t>
            </a:r>
          </a:p>
          <a:p>
            <a:endParaRPr lang="en-US" dirty="0"/>
          </a:p>
        </p:txBody>
      </p:sp>
    </p:spTree>
    <p:extLst>
      <p:ext uri="{BB962C8B-B14F-4D97-AF65-F5344CB8AC3E}">
        <p14:creationId xmlns:p14="http://schemas.microsoft.com/office/powerpoint/2010/main" val="4168238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Express Yourself	</a:t>
            </a:r>
            <a:endParaRPr lang="en-US" dirty="0"/>
          </a:p>
        </p:txBody>
      </p:sp>
      <p:sp>
        <p:nvSpPr>
          <p:cNvPr id="3" name="Content Placeholder 2"/>
          <p:cNvSpPr>
            <a:spLocks noGrp="1"/>
          </p:cNvSpPr>
          <p:nvPr>
            <p:ph idx="1"/>
          </p:nvPr>
        </p:nvSpPr>
        <p:spPr/>
        <p:txBody>
          <a:bodyPr>
            <a:normAutofit/>
          </a:bodyPr>
          <a:lstStyle/>
          <a:p>
            <a:r>
              <a:rPr lang="en-US" altLang="en-US" dirty="0">
                <a:latin typeface="Rockwell" pitchFamily="18" charset="0"/>
              </a:rPr>
              <a:t>Your communication should include these five important </a:t>
            </a:r>
            <a:r>
              <a:rPr lang="en-US" altLang="en-US" dirty="0" smtClean="0">
                <a:latin typeface="Rockwell" pitchFamily="18" charset="0"/>
              </a:rPr>
              <a:t>components:</a:t>
            </a:r>
            <a:endParaRPr lang="en-US" altLang="en-US" dirty="0">
              <a:latin typeface="Rockwell" pitchFamily="18" charset="0"/>
            </a:endParaRPr>
          </a:p>
          <a:p>
            <a:pPr>
              <a:buFontTx/>
              <a:buAutoNum type="arabicPeriod"/>
            </a:pPr>
            <a:r>
              <a:rPr lang="en-US" altLang="en-US" dirty="0" smtClean="0">
                <a:latin typeface="Rockwell" pitchFamily="18" charset="0"/>
              </a:rPr>
              <a:t> What </a:t>
            </a:r>
            <a:r>
              <a:rPr lang="en-US" altLang="en-US" dirty="0">
                <a:latin typeface="Rockwell" pitchFamily="18" charset="0"/>
              </a:rPr>
              <a:t>you are seeing – have </a:t>
            </a:r>
            <a:r>
              <a:rPr lang="en-US" altLang="en-US" dirty="0" smtClean="0">
                <a:latin typeface="Rockwell" pitchFamily="18" charset="0"/>
              </a:rPr>
              <a:t>seen</a:t>
            </a:r>
            <a:endParaRPr lang="en-US" altLang="en-US" dirty="0">
              <a:latin typeface="Rockwell" pitchFamily="18" charset="0"/>
            </a:endParaRPr>
          </a:p>
          <a:p>
            <a:pPr>
              <a:buFontTx/>
              <a:buAutoNum type="arabicPeriod"/>
            </a:pPr>
            <a:r>
              <a:rPr lang="en-US" altLang="en-US" dirty="0" smtClean="0">
                <a:latin typeface="Rockwell" pitchFamily="18" charset="0"/>
              </a:rPr>
              <a:t> What </a:t>
            </a:r>
            <a:r>
              <a:rPr lang="en-US" altLang="en-US" dirty="0">
                <a:latin typeface="Rockwell" pitchFamily="18" charset="0"/>
              </a:rPr>
              <a:t>you are hearing – have </a:t>
            </a:r>
            <a:r>
              <a:rPr lang="en-US" altLang="en-US" dirty="0" smtClean="0">
                <a:latin typeface="Rockwell" pitchFamily="18" charset="0"/>
              </a:rPr>
              <a:t>heard</a:t>
            </a:r>
            <a:endParaRPr lang="en-US" altLang="en-US" dirty="0">
              <a:latin typeface="Rockwell" pitchFamily="18" charset="0"/>
            </a:endParaRPr>
          </a:p>
          <a:p>
            <a:pPr>
              <a:buFontTx/>
              <a:buAutoNum type="arabicPeriod"/>
            </a:pPr>
            <a:r>
              <a:rPr lang="en-US" altLang="en-US" dirty="0" smtClean="0">
                <a:latin typeface="Rockwell" pitchFamily="18" charset="0"/>
              </a:rPr>
              <a:t> What </a:t>
            </a:r>
            <a:r>
              <a:rPr lang="en-US" altLang="en-US" dirty="0">
                <a:latin typeface="Rockwell" pitchFamily="18" charset="0"/>
              </a:rPr>
              <a:t>you are feeling – have felt about the </a:t>
            </a:r>
            <a:r>
              <a:rPr lang="en-US" altLang="en-US" dirty="0" smtClean="0">
                <a:latin typeface="Rockwell" pitchFamily="18" charset="0"/>
              </a:rPr>
              <a:t>issue</a:t>
            </a:r>
            <a:endParaRPr lang="en-US" altLang="en-US" dirty="0">
              <a:latin typeface="Rockwell" pitchFamily="18" charset="0"/>
            </a:endParaRPr>
          </a:p>
          <a:p>
            <a:pPr>
              <a:buFontTx/>
              <a:buAutoNum type="arabicPeriod"/>
            </a:pPr>
            <a:r>
              <a:rPr lang="en-US" altLang="en-US" dirty="0" smtClean="0">
                <a:latin typeface="Rockwell" pitchFamily="18" charset="0"/>
              </a:rPr>
              <a:t> What </a:t>
            </a:r>
            <a:r>
              <a:rPr lang="en-US" altLang="en-US" dirty="0">
                <a:latin typeface="Rockwell" pitchFamily="18" charset="0"/>
              </a:rPr>
              <a:t>you need or </a:t>
            </a:r>
            <a:r>
              <a:rPr lang="en-US" altLang="en-US" dirty="0" smtClean="0">
                <a:latin typeface="Rockwell" pitchFamily="18" charset="0"/>
              </a:rPr>
              <a:t>want</a:t>
            </a:r>
            <a:endParaRPr lang="en-US" altLang="en-US" dirty="0">
              <a:latin typeface="Rockwell" pitchFamily="18" charset="0"/>
            </a:endParaRPr>
          </a:p>
          <a:p>
            <a:pPr>
              <a:buFontTx/>
              <a:buAutoNum type="arabicPeriod"/>
            </a:pPr>
            <a:r>
              <a:rPr lang="en-US" altLang="en-US" dirty="0" smtClean="0">
                <a:latin typeface="Rockwell" pitchFamily="18" charset="0"/>
              </a:rPr>
              <a:t> What </a:t>
            </a:r>
            <a:r>
              <a:rPr lang="en-US" altLang="en-US" dirty="0">
                <a:latin typeface="Rockwell" pitchFamily="18" charset="0"/>
              </a:rPr>
              <a:t>the positive result will be from receiving/acting on your request</a:t>
            </a:r>
          </a:p>
          <a:p>
            <a:endParaRPr lang="en-US" dirty="0"/>
          </a:p>
        </p:txBody>
      </p:sp>
    </p:spTree>
    <p:extLst>
      <p:ext uri="{BB962C8B-B14F-4D97-AF65-F5344CB8AC3E}">
        <p14:creationId xmlns:p14="http://schemas.microsoft.com/office/powerpoint/2010/main" val="8312904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Would You Do? #2</a:t>
            </a:r>
            <a:endParaRPr lang="en-US" dirty="0"/>
          </a:p>
        </p:txBody>
      </p:sp>
      <p:sp>
        <p:nvSpPr>
          <p:cNvPr id="3" name="Content Placeholder 2"/>
          <p:cNvSpPr>
            <a:spLocks noGrp="1"/>
          </p:cNvSpPr>
          <p:nvPr>
            <p:ph idx="1"/>
          </p:nvPr>
        </p:nvSpPr>
        <p:spPr/>
        <p:txBody>
          <a:bodyPr>
            <a:normAutofit fontScale="85000" lnSpcReduction="10000"/>
          </a:bodyPr>
          <a:lstStyle/>
          <a:p>
            <a:r>
              <a:rPr lang="en-US" altLang="en-US" dirty="0">
                <a:latin typeface="Rockwell" pitchFamily="18" charset="0"/>
              </a:rPr>
              <a:t>For the three situations listed below, think how you </a:t>
            </a:r>
            <a:r>
              <a:rPr lang="en-US" altLang="en-US" dirty="0" smtClean="0">
                <a:latin typeface="Rockwell" pitchFamily="18" charset="0"/>
              </a:rPr>
              <a:t>would communicate</a:t>
            </a:r>
            <a:r>
              <a:rPr lang="en-US" altLang="en-US" dirty="0">
                <a:latin typeface="Rockwell" pitchFamily="18" charset="0"/>
              </a:rPr>
              <a:t>:</a:t>
            </a:r>
          </a:p>
          <a:p>
            <a:pPr lvl="1">
              <a:buFontTx/>
              <a:buChar char="•"/>
            </a:pPr>
            <a:r>
              <a:rPr lang="en-US" altLang="en-US" dirty="0">
                <a:latin typeface="Rockwell" pitchFamily="18" charset="0"/>
              </a:rPr>
              <a:t>What you are seeing – have seen</a:t>
            </a:r>
          </a:p>
          <a:p>
            <a:pPr lvl="1">
              <a:buFontTx/>
              <a:buChar char="•"/>
            </a:pPr>
            <a:r>
              <a:rPr lang="en-US" altLang="en-US" dirty="0">
                <a:latin typeface="Rockwell" pitchFamily="18" charset="0"/>
              </a:rPr>
              <a:t>What you are hearing – have heard</a:t>
            </a:r>
          </a:p>
          <a:p>
            <a:pPr lvl="1">
              <a:buFontTx/>
              <a:buChar char="•"/>
            </a:pPr>
            <a:r>
              <a:rPr lang="en-US" altLang="en-US" dirty="0">
                <a:latin typeface="Rockwell" pitchFamily="18" charset="0"/>
              </a:rPr>
              <a:t>What you are feeling – have felt about the issue</a:t>
            </a:r>
          </a:p>
          <a:p>
            <a:pPr lvl="1">
              <a:buFontTx/>
              <a:buChar char="•"/>
            </a:pPr>
            <a:r>
              <a:rPr lang="en-US" altLang="en-US" dirty="0">
                <a:latin typeface="Rockwell" pitchFamily="18" charset="0"/>
              </a:rPr>
              <a:t>What you need or want</a:t>
            </a:r>
          </a:p>
          <a:p>
            <a:pPr lvl="1">
              <a:buFontTx/>
              <a:buChar char="•"/>
            </a:pPr>
            <a:r>
              <a:rPr lang="en-US" altLang="en-US" dirty="0">
                <a:latin typeface="Rockwell" pitchFamily="18" charset="0"/>
              </a:rPr>
              <a:t>What the positive result will be from receiving/acting on your request</a:t>
            </a:r>
          </a:p>
          <a:p>
            <a:pPr>
              <a:buFontTx/>
              <a:buChar char="•"/>
            </a:pPr>
            <a:endParaRPr lang="en-US" altLang="en-US" dirty="0">
              <a:latin typeface="Rockwell" pitchFamily="18" charset="0"/>
            </a:endParaRPr>
          </a:p>
          <a:p>
            <a:pPr>
              <a:buFontTx/>
              <a:buAutoNum type="arabicPeriod"/>
            </a:pPr>
            <a:r>
              <a:rPr lang="en-US" altLang="en-US" dirty="0" smtClean="0">
                <a:latin typeface="Rockwell" pitchFamily="18" charset="0"/>
              </a:rPr>
              <a:t>Your </a:t>
            </a:r>
            <a:r>
              <a:rPr lang="en-US" altLang="en-US" dirty="0">
                <a:latin typeface="Rockwell" pitchFamily="18" charset="0"/>
              </a:rPr>
              <a:t>boss marked you low on your performance review.  This was the </a:t>
            </a:r>
            <a:r>
              <a:rPr lang="en-US" altLang="en-US" dirty="0" smtClean="0">
                <a:latin typeface="Rockwell" pitchFamily="18" charset="0"/>
              </a:rPr>
              <a:t>first </a:t>
            </a:r>
            <a:r>
              <a:rPr lang="en-US" altLang="en-US" dirty="0">
                <a:latin typeface="Rockwell" pitchFamily="18" charset="0"/>
              </a:rPr>
              <a:t>indication you had of how you were performing in your job.</a:t>
            </a:r>
          </a:p>
          <a:p>
            <a:endParaRPr lang="en-US" altLang="en-US" dirty="0">
              <a:latin typeface="Rockwell" pitchFamily="18" charset="0"/>
            </a:endParaRPr>
          </a:p>
          <a:p>
            <a:pPr>
              <a:buFontTx/>
              <a:buAutoNum type="arabicPeriod" startAt="2"/>
            </a:pPr>
            <a:r>
              <a:rPr lang="en-US" altLang="en-US" dirty="0" smtClean="0">
                <a:latin typeface="Rockwell" pitchFamily="18" charset="0"/>
              </a:rPr>
              <a:t>An </a:t>
            </a:r>
            <a:r>
              <a:rPr lang="en-US" altLang="en-US" dirty="0">
                <a:latin typeface="Rockwell" pitchFamily="18" charset="0"/>
              </a:rPr>
              <a:t>employee you supervise has been frequently absent causing </a:t>
            </a:r>
            <a:r>
              <a:rPr lang="en-US" altLang="en-US" dirty="0" smtClean="0">
                <a:latin typeface="Rockwell" pitchFamily="18" charset="0"/>
              </a:rPr>
              <a:t>lost </a:t>
            </a:r>
            <a:r>
              <a:rPr lang="en-US" altLang="en-US" dirty="0">
                <a:latin typeface="Rockwell" pitchFamily="18" charset="0"/>
              </a:rPr>
              <a:t>production and a hardship for the rest of the employees in your </a:t>
            </a:r>
            <a:r>
              <a:rPr lang="en-US" altLang="en-US" dirty="0" smtClean="0">
                <a:latin typeface="Rockwell" pitchFamily="18" charset="0"/>
              </a:rPr>
              <a:t>unit.</a:t>
            </a:r>
            <a:br>
              <a:rPr lang="en-US" altLang="en-US" dirty="0" smtClean="0">
                <a:latin typeface="Rockwell" pitchFamily="18" charset="0"/>
              </a:rPr>
            </a:br>
            <a:endParaRPr lang="en-US" altLang="en-US" dirty="0" smtClean="0">
              <a:latin typeface="Rockwell" pitchFamily="18" charset="0"/>
            </a:endParaRPr>
          </a:p>
          <a:p>
            <a:pPr>
              <a:buFontTx/>
              <a:buAutoNum type="arabicPeriod" startAt="2"/>
            </a:pPr>
            <a:r>
              <a:rPr lang="en-US" altLang="en-US" dirty="0" smtClean="0">
                <a:latin typeface="Rockwell" pitchFamily="18" charset="0"/>
              </a:rPr>
              <a:t>Your </a:t>
            </a:r>
            <a:r>
              <a:rPr lang="en-US" altLang="en-US" dirty="0">
                <a:latin typeface="Rockwell" pitchFamily="18" charset="0"/>
              </a:rPr>
              <a:t>coworker has been opening your mail and going through your </a:t>
            </a:r>
            <a:r>
              <a:rPr lang="en-US" altLang="en-US" dirty="0" smtClean="0">
                <a:latin typeface="Rockwell" pitchFamily="18" charset="0"/>
              </a:rPr>
              <a:t>desk drawers</a:t>
            </a:r>
            <a:r>
              <a:rPr lang="en-US" altLang="en-US" dirty="0">
                <a:latin typeface="Rockwell" pitchFamily="18" charset="0"/>
              </a:rPr>
              <a:t>, as well as saying negative things to others behind your back.</a:t>
            </a:r>
          </a:p>
          <a:p>
            <a:endParaRPr lang="en-US" dirty="0"/>
          </a:p>
        </p:txBody>
      </p:sp>
    </p:spTree>
    <p:extLst>
      <p:ext uri="{BB962C8B-B14F-4D97-AF65-F5344CB8AC3E}">
        <p14:creationId xmlns:p14="http://schemas.microsoft.com/office/powerpoint/2010/main" val="11283735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1568</TotalTime>
  <Words>1180</Words>
  <Application>Microsoft Office PowerPoint</Application>
  <PresentationFormat>On-screen Show (4:3)</PresentationFormat>
  <Paragraphs>99</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Rockwell</vt:lpstr>
      <vt:lpstr>Office Theme</vt:lpstr>
      <vt:lpstr>Effective Communication</vt:lpstr>
      <vt:lpstr>Communication Survey </vt:lpstr>
      <vt:lpstr>What is Communication?</vt:lpstr>
      <vt:lpstr>Listening is Communicating</vt:lpstr>
      <vt:lpstr>9 Steps to Effective Listening</vt:lpstr>
      <vt:lpstr>Clarify the Message</vt:lpstr>
      <vt:lpstr>What Would You Do?</vt:lpstr>
      <vt:lpstr>Express Yourself </vt:lpstr>
      <vt:lpstr>What Would You Do? #2</vt:lpstr>
      <vt:lpstr>Emotional Barriers </vt:lpstr>
      <vt:lpstr>Manage Your Emotions</vt:lpstr>
      <vt:lpstr>Managing Conflict  </vt:lpstr>
      <vt:lpstr>What Would You Do? #3</vt:lpstr>
    </vt:vector>
  </TitlesOfParts>
  <Company>mwcc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Communication</dc:title>
  <dc:creator>Koslowski, Meghan</dc:creator>
  <cp:lastModifiedBy>RISD</cp:lastModifiedBy>
  <cp:revision>11</cp:revision>
  <dcterms:created xsi:type="dcterms:W3CDTF">2016-01-28T17:40:19Z</dcterms:created>
  <dcterms:modified xsi:type="dcterms:W3CDTF">2017-03-25T18:14:47Z</dcterms:modified>
</cp:coreProperties>
</file>