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257" r:id="rId2"/>
    <p:sldId id="259" r:id="rId3"/>
    <p:sldId id="261" r:id="rId4"/>
    <p:sldId id="290" r:id="rId5"/>
    <p:sldId id="263" r:id="rId6"/>
    <p:sldId id="264" r:id="rId7"/>
    <p:sldId id="291" r:id="rId8"/>
    <p:sldId id="288" r:id="rId9"/>
    <p:sldId id="265" r:id="rId10"/>
    <p:sldId id="292" r:id="rId11"/>
    <p:sldId id="289" r:id="rId12"/>
    <p:sldId id="266" r:id="rId13"/>
    <p:sldId id="267" r:id="rId14"/>
    <p:sldId id="296" r:id="rId15"/>
    <p:sldId id="295" r:id="rId16"/>
    <p:sldId id="301" r:id="rId17"/>
    <p:sldId id="271" r:id="rId18"/>
    <p:sldId id="272" r:id="rId19"/>
    <p:sldId id="304" r:id="rId20"/>
    <p:sldId id="276" r:id="rId21"/>
    <p:sldId id="297" r:id="rId22"/>
    <p:sldId id="277" r:id="rId23"/>
    <p:sldId id="298" r:id="rId24"/>
    <p:sldId id="278" r:id="rId25"/>
    <p:sldId id="303" r:id="rId26"/>
    <p:sldId id="299" r:id="rId27"/>
    <p:sldId id="282" r:id="rId28"/>
    <p:sldId id="283" r:id="rId29"/>
    <p:sldId id="284" r:id="rId30"/>
    <p:sldId id="285" r:id="rId31"/>
    <p:sldId id="306" r:id="rId32"/>
    <p:sldId id="30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FBD2D-206A-4E3E-8C71-2E47C2EFB8B4}" type="datetimeFigureOut">
              <a:rPr lang="en-US" smtClean="0"/>
              <a:t>3/26/2017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FE141-6EEF-4583-8E67-59C3A2007E22}" type="slidenum">
              <a:rPr lang="en-US" smtClean="0"/>
              <a:t>‹#›</a:t>
            </a:fld>
            <a:endParaRPr lang="en-US"/>
          </a:p>
        </p:txBody>
      </p:sp>
    </p:spTree>
    <p:extLst>
      <p:ext uri="{BB962C8B-B14F-4D97-AF65-F5344CB8AC3E}">
        <p14:creationId xmlns:p14="http://schemas.microsoft.com/office/powerpoint/2010/main" val="203768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62D47259-90C6-4D1A-85B0-1602F05B78ED}" type="slidenum">
              <a:rPr lang="en-US" smtClean="0">
                <a:solidFill>
                  <a:prstClr val="black"/>
                </a:solidFill>
              </a:rPr>
              <a:pPr/>
              <a:t>1</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6474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78A79BA7-50DE-4149-9916-B12A4806DB21}" type="slidenum">
              <a:rPr lang="en-US" smtClean="0">
                <a:solidFill>
                  <a:prstClr val="black"/>
                </a:solidFill>
              </a:rPr>
              <a:pPr/>
              <a:t>30</a:t>
            </a:fld>
            <a:endParaRPr 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351249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8BAECBC1-6F84-4AF2-A481-EEDD48C6AAD8}" type="slidenum">
              <a:rPr lang="en-US" smtClean="0">
                <a:solidFill>
                  <a:prstClr val="black"/>
                </a:solidFill>
              </a:rPr>
              <a:pPr/>
              <a:t>3</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24433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AD8E2567-A32C-4ED8-A9A3-01A691097F64}" type="slidenum">
              <a:rPr lang="en-US" smtClean="0">
                <a:solidFill>
                  <a:prstClr val="black"/>
                </a:solidFill>
              </a:rPr>
              <a:pPr/>
              <a:t>5</a:t>
            </a:fld>
            <a:endParaRPr lang="en-US"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0737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AD061264-1C76-4A7F-A815-47A0D4CF4260}" type="slidenum">
              <a:rPr lang="en-US" smtClean="0">
                <a:solidFill>
                  <a:prstClr val="black"/>
                </a:solidFill>
              </a:rPr>
              <a:pPr/>
              <a:t>9</a:t>
            </a:fld>
            <a:endParaRPr 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7685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97938841-D3E6-4B44-BAF6-F1B36D0447E8}" type="slidenum">
              <a:rPr lang="en-US" smtClean="0">
                <a:solidFill>
                  <a:prstClr val="black"/>
                </a:solidFill>
              </a:rPr>
              <a:pPr/>
              <a:t>12</a:t>
            </a:fld>
            <a:endParaRPr lang="en-US"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0061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896970FB-4C16-4439-9DF9-6CFC19FB631E}" type="slidenum">
              <a:rPr lang="en-US" smtClean="0">
                <a:solidFill>
                  <a:prstClr val="black"/>
                </a:solidFill>
              </a:rPr>
              <a:pPr/>
              <a:t>13</a:t>
            </a:fld>
            <a:endParaRPr 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9990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589737F6-C691-42A2-A94B-71D13D58B80C}" type="slidenum">
              <a:rPr lang="en-US" smtClean="0">
                <a:solidFill>
                  <a:prstClr val="black"/>
                </a:solidFill>
              </a:rPr>
              <a:pPr/>
              <a:t>20</a:t>
            </a:fld>
            <a:endParaRPr 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0473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42D3E761-1F29-422B-AF35-33198051DE2F}" type="slidenum">
              <a:rPr lang="en-US" smtClean="0">
                <a:solidFill>
                  <a:prstClr val="black"/>
                </a:solidFill>
              </a:rPr>
              <a:pPr/>
              <a:t>27</a:t>
            </a:fld>
            <a:endParaRPr lang="en-US"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p:txBody>
      </p:sp>
    </p:spTree>
    <p:extLst>
      <p:ext uri="{BB962C8B-B14F-4D97-AF65-F5344CB8AC3E}">
        <p14:creationId xmlns:p14="http://schemas.microsoft.com/office/powerpoint/2010/main" val="158842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17AC7434-5EA8-4EF5-B172-EBB0C9823983}" type="slidenum">
              <a:rPr lang="en-US" smtClean="0">
                <a:solidFill>
                  <a:prstClr val="black"/>
                </a:solidFill>
              </a:rPr>
              <a:pPr/>
              <a:t>28</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220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33D26B-DFC2-4248-8ED0-AD3E108CBDD7}" type="datetime1">
              <a:rPr lang="en-US" smtClean="0">
                <a:solidFill>
                  <a:srgbClr val="EEECE1"/>
                </a:solidFill>
              </a:rPr>
              <a:pPr/>
              <a:t>3/26/2017</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252249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solidFill>
                  <a:srgbClr val="1F497D"/>
                </a:solidFill>
              </a:rPr>
              <a:pPr/>
              <a:t>3/26/2017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595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solidFill>
                  <a:srgbClr val="1F497D"/>
                </a:solidFill>
              </a:rPr>
              <a:pPr/>
              <a:t>3/26/2017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60713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1F497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1F497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5963AA-E8EA-47E0-A244-B67F5B50CF95}" type="slidenum">
              <a:rPr lang="en-US">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202580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7F932-D99A-4087-BFB1-EA42FAFC8D2C}" type="datetime1">
              <a:rPr lang="en-US" smtClean="0">
                <a:solidFill>
                  <a:srgbClr val="1F497D"/>
                </a:solidFill>
              </a:rPr>
              <a:pPr/>
              <a:t>3/26/2017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43684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3/26/2017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97335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B3498D-21C7-408B-8EF5-5B55DEF0BFD5}" type="datetime1">
              <a:rPr lang="en-US" smtClean="0">
                <a:solidFill>
                  <a:srgbClr val="1F497D"/>
                </a:solidFill>
              </a:rPr>
              <a:pPr/>
              <a:t>3/26/2017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92946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DB246E-8FD1-42FF-94A4-E4133095C37A}" type="datetime1">
              <a:rPr lang="en-US" smtClean="0">
                <a:solidFill>
                  <a:srgbClr val="1F497D"/>
                </a:solidFill>
              </a:rPr>
              <a:pPr/>
              <a:t>3/26/2017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38237106-F2ED-405E-BC33-CC3CF42620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41641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939D4-B818-4372-B1EE-7CB6D5BBC74A}" type="datetime1">
              <a:rPr lang="en-US" smtClean="0">
                <a:solidFill>
                  <a:srgbClr val="1F497D"/>
                </a:solidFill>
              </a:rPr>
              <a:pPr/>
              <a:t>3/26/2017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38237106-F2ED-405E-BC33-CC3CF42620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96298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solidFill>
                  <a:srgbClr val="1F497D"/>
                </a:solidFill>
              </a:rPr>
              <a:pPr/>
              <a:t>3/26/2017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38237106-F2ED-405E-BC33-CC3CF42620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52548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solidFill>
                  <a:srgbClr val="1F497D"/>
                </a:solidFill>
              </a:rPr>
              <a:pPr/>
              <a:t>3/26/2017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72312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solidFill>
                  <a:srgbClr val="EEECE1"/>
                </a:solidFill>
              </a:rPr>
              <a:pPr/>
              <a:t>3/26/2017</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69634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3AFFF1-9C47-49F0-AE12-AF188F3F4E82}" type="datetime1">
              <a:rPr lang="en-US" smtClean="0">
                <a:solidFill>
                  <a:srgbClr val="1F497D"/>
                </a:solidFill>
              </a:rPr>
              <a:pPr/>
              <a:t>3/26/2017</a:t>
            </a:fld>
            <a:endParaRPr lang="en-US" dirty="0">
              <a:solidFill>
                <a:srgbClr val="1F497D"/>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237106-F2ED-405E-BC33-CC3CF426205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2443795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457200" y="2209800"/>
            <a:ext cx="6324600" cy="1828800"/>
          </a:xfrm>
        </p:spPr>
        <p:txBody>
          <a:bodyPr>
            <a:normAutofit fontScale="90000"/>
          </a:bodyPr>
          <a:lstStyle/>
          <a:p>
            <a:r>
              <a:rPr lang="en-US" dirty="0" smtClean="0"/>
              <a:t>Resume &amp; </a:t>
            </a:r>
            <a:br>
              <a:rPr lang="en-US" dirty="0" smtClean="0"/>
            </a:br>
            <a:r>
              <a:rPr lang="en-US" dirty="0" smtClean="0"/>
              <a:t>Cover Letter</a:t>
            </a:r>
            <a:br>
              <a:rPr lang="en-US" dirty="0" smtClean="0"/>
            </a:br>
            <a:endParaRPr lang="en-US" dirty="0" smtClean="0"/>
          </a:p>
        </p:txBody>
      </p:sp>
      <p:sp>
        <p:nvSpPr>
          <p:cNvPr id="3" name="TextBox 2"/>
          <p:cNvSpPr txBox="1"/>
          <p:nvPr/>
        </p:nvSpPr>
        <p:spPr>
          <a:xfrm>
            <a:off x="457200" y="4953000"/>
            <a:ext cx="5791200" cy="1600438"/>
          </a:xfrm>
          <a:prstGeom prst="rect">
            <a:avLst/>
          </a:prstGeom>
          <a:noFill/>
        </p:spPr>
        <p:txBody>
          <a:bodyPr wrap="square" rtlCol="0">
            <a:spAutoFit/>
          </a:bodyPr>
          <a:lstStyle/>
          <a:p>
            <a:r>
              <a:rPr lang="en-US" sz="800" dirty="0"/>
              <a:t>The AMMQC program is an Equal Opportunity program. </a:t>
            </a:r>
          </a:p>
          <a:p>
            <a:r>
              <a:rPr lang="en-US" sz="800" dirty="0"/>
              <a:t>Adaptive equipment is available upon request for individuals with disabilities.</a:t>
            </a:r>
          </a:p>
          <a:p>
            <a:r>
              <a:rPr lang="en-US" sz="800" u="sng" dirty="0">
                <a:hlinkClick r:id="rId3" tooltip="Creative Commons"/>
              </a:rPr>
              <a:t>http://creativecommons.org/licenses/by/3.0</a:t>
            </a:r>
            <a:r>
              <a:rPr lang="en-US" sz="800" dirty="0"/>
              <a:t> This work is licensed under a Creative Commons Attribution 3.0 </a:t>
            </a:r>
            <a:r>
              <a:rPr lang="en-US" sz="800" dirty="0" err="1"/>
              <a:t>Unported</a:t>
            </a:r>
            <a:r>
              <a:rPr lang="en-US" sz="800" dirty="0"/>
              <a:t> License [http://creativecommons.org/licenses/by/3.0]</a:t>
            </a:r>
          </a:p>
          <a:p>
            <a:r>
              <a:rPr lang="en-US" sz="800" dirty="0"/>
              <a:t>This project is sponsored by a $15.9 million grant from the U.S. Department of Labor, Employment and Training Administration.</a:t>
            </a:r>
          </a:p>
          <a:p>
            <a:r>
              <a:rPr lang="en-US" sz="800" dirty="0"/>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t>.</a:t>
            </a:r>
          </a:p>
        </p:txBody>
      </p:sp>
      <p:pic>
        <p:nvPicPr>
          <p:cNvPr id="8" name="Picture 7" descr="AmMQC icon" title="AMMQC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959100"/>
            <a:ext cx="2057399" cy="10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WCC icon" title="MWCC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3962400" cy="10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3128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ig Warehouse &amp; Production Example - Traditional 2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b="11116"/>
          <a:stretch/>
        </p:blipFill>
        <p:spPr bwMode="auto">
          <a:xfrm>
            <a:off x="3124200" y="85017"/>
            <a:ext cx="5867400" cy="67729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2647950" cy="1325563"/>
          </a:xfrm>
        </p:spPr>
        <p:txBody>
          <a:bodyPr/>
          <a:lstStyle/>
          <a:p>
            <a:r>
              <a:rPr lang="en-US" dirty="0" smtClean="0"/>
              <a:t>Resumes #3</a:t>
            </a:r>
            <a:endParaRPr lang="en-US" dirty="0"/>
          </a:p>
        </p:txBody>
      </p:sp>
    </p:spTree>
    <p:extLst>
      <p:ext uri="{BB962C8B-B14F-4D97-AF65-F5344CB8AC3E}">
        <p14:creationId xmlns:p14="http://schemas.microsoft.com/office/powerpoint/2010/main" val="185746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66699" y="928255"/>
            <a:ext cx="488246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cs typeface="Arial" charset="0"/>
              </a:rPr>
              <a:t>EXPERIENCE</a:t>
            </a:r>
            <a:r>
              <a:rPr kumimoji="0" lang="en-US" altLang="en-US" sz="1800" b="0" i="0" u="none" strike="noStrike" cap="none" normalizeH="0" baseline="0" dirty="0" smtClean="0">
                <a:ln>
                  <a:noFill/>
                </a:ln>
                <a:solidFill>
                  <a:schemeClr val="tx1"/>
                </a:solidFill>
                <a:effectLst/>
                <a:latin typeface="Arial" charset="0"/>
                <a:cs typeface="Arial" charset="0"/>
              </a:rPr>
              <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December 2000 – Present</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Bio Works Inc.</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1" i="0" u="none" strike="noStrike" cap="none" normalizeH="0" baseline="0" dirty="0" smtClean="0">
                <a:ln>
                  <a:noFill/>
                </a:ln>
                <a:solidFill>
                  <a:schemeClr val="tx1"/>
                </a:solidFill>
                <a:effectLst/>
                <a:latin typeface="Arial" charset="0"/>
                <a:cs typeface="Arial" charset="0"/>
              </a:rPr>
              <a:t>Production Worker</a:t>
            </a:r>
            <a:r>
              <a:rPr kumimoji="0" lang="en-US" altLang="en-US" sz="1800" b="0" i="0" u="none" strike="noStrike" cap="none" normalizeH="0" baseline="0" dirty="0" smtClean="0">
                <a:ln>
                  <a:noFill/>
                </a:ln>
                <a:solidFill>
                  <a:schemeClr val="tx1"/>
                </a:solidFill>
                <a:effectLst/>
                <a:latin typeface="Arial" charset="0"/>
                <a:cs typeface="Arial" charset="0"/>
              </a:rPr>
              <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 Monitor production line at each stage</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 Maintain and handle tools and equipment used for production procedures</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 Monitor hoppers on the machine and keep them sufficiently filled</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 Check the parts bins at regular intervals</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 Inspect product constantly to maintain highest quality parts</a:t>
            </a:r>
          </a:p>
        </p:txBody>
      </p:sp>
      <p:pic>
        <p:nvPicPr>
          <p:cNvPr id="3" name="Picture 6" descr="Big Warehouse &amp; Production Example - Traditional 2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4735" t="64958" r="29840" b="18876"/>
          <a:stretch/>
        </p:blipFill>
        <p:spPr bwMode="auto">
          <a:xfrm>
            <a:off x="76200" y="5029200"/>
            <a:ext cx="5263469" cy="16889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xpereince example" title="expereince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t="29866" b="53256"/>
          <a:stretch/>
        </p:blipFill>
        <p:spPr bwMode="auto">
          <a:xfrm>
            <a:off x="3472953" y="928255"/>
            <a:ext cx="558419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ronres"/>
          <p:cNvPicPr>
            <a:picLocks noChangeAspect="1" noChangeArrowheads="1"/>
          </p:cNvPicPr>
          <p:nvPr/>
        </p:nvPicPr>
        <p:blipFill>
          <a:blip r:embed="rId4" cstate="print"/>
          <a:srcRect l="9009" t="40218" r="10811" b="45653"/>
          <a:stretch>
            <a:fillRect/>
          </a:stretch>
        </p:blipFill>
        <p:spPr bwMode="auto">
          <a:xfrm>
            <a:off x="3950846" y="4419600"/>
            <a:ext cx="5106299" cy="1219200"/>
          </a:xfrm>
          <a:prstGeom prst="rect">
            <a:avLst/>
          </a:prstGeom>
          <a:noFill/>
          <a:ln w="9525">
            <a:noFill/>
            <a:miter lim="800000"/>
            <a:headEnd/>
            <a:tailEnd/>
          </a:ln>
        </p:spPr>
      </p:pic>
      <p:sp>
        <p:nvSpPr>
          <p:cNvPr id="2" name="Title 1"/>
          <p:cNvSpPr>
            <a:spLocks noGrp="1"/>
          </p:cNvSpPr>
          <p:nvPr>
            <p:ph type="title"/>
          </p:nvPr>
        </p:nvSpPr>
        <p:spPr>
          <a:xfrm>
            <a:off x="302771" y="161313"/>
            <a:ext cx="7296150" cy="563129"/>
          </a:xfrm>
        </p:spPr>
        <p:txBody>
          <a:bodyPr/>
          <a:lstStyle/>
          <a:p>
            <a:r>
              <a:rPr lang="en-US" dirty="0" smtClean="0"/>
              <a:t>Examples of Experience #1</a:t>
            </a:r>
            <a:endParaRPr lang="en-US" dirty="0"/>
          </a:p>
        </p:txBody>
      </p:sp>
    </p:spTree>
    <p:extLst>
      <p:ext uri="{BB962C8B-B14F-4D97-AF65-F5344CB8AC3E}">
        <p14:creationId xmlns:p14="http://schemas.microsoft.com/office/powerpoint/2010/main" val="277196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1066800"/>
          </a:xfrm>
        </p:spPr>
        <p:txBody>
          <a:bodyPr/>
          <a:lstStyle/>
          <a:p>
            <a:pPr eaLnBrk="1" hangingPunct="1">
              <a:defRPr/>
            </a:pPr>
            <a:r>
              <a:rPr lang="en-US" dirty="0" smtClean="0"/>
              <a:t>Education #1</a:t>
            </a:r>
            <a:r>
              <a:rPr lang="en-US" dirty="0" smtClean="0"/>
              <a:t>	</a:t>
            </a:r>
          </a:p>
        </p:txBody>
      </p:sp>
      <p:sp>
        <p:nvSpPr>
          <p:cNvPr id="78851" name="Rectangle 3"/>
          <p:cNvSpPr>
            <a:spLocks noGrp="1" noChangeArrowheads="1"/>
          </p:cNvSpPr>
          <p:nvPr>
            <p:ph type="body" sz="half" idx="1"/>
          </p:nvPr>
        </p:nvSpPr>
        <p:spPr>
          <a:xfrm>
            <a:off x="457200" y="1600200"/>
            <a:ext cx="8077200" cy="5257800"/>
          </a:xfrm>
        </p:spPr>
        <p:txBody>
          <a:bodyPr>
            <a:normAutofit lnSpcReduction="10000"/>
          </a:bodyPr>
          <a:lstStyle/>
          <a:p>
            <a:pPr eaLnBrk="1" hangingPunct="1">
              <a:lnSpc>
                <a:spcPct val="80000"/>
              </a:lnSpc>
              <a:defRPr/>
            </a:pPr>
            <a:endParaRPr lang="en-US" sz="1400" dirty="0" smtClean="0"/>
          </a:p>
          <a:p>
            <a:pPr eaLnBrk="1" hangingPunct="1">
              <a:lnSpc>
                <a:spcPct val="80000"/>
              </a:lnSpc>
              <a:buSzPct val="75000"/>
              <a:defRPr/>
            </a:pPr>
            <a:r>
              <a:rPr lang="en-US" sz="2000" dirty="0" smtClean="0"/>
              <a:t>Start with the most recent</a:t>
            </a:r>
          </a:p>
          <a:p>
            <a:pPr eaLnBrk="1" hangingPunct="1">
              <a:lnSpc>
                <a:spcPct val="80000"/>
              </a:lnSpc>
              <a:buSzPct val="75000"/>
              <a:defRPr/>
            </a:pPr>
            <a:endParaRPr lang="en-US" sz="2000" dirty="0" smtClean="0"/>
          </a:p>
          <a:p>
            <a:pPr eaLnBrk="1" hangingPunct="1">
              <a:lnSpc>
                <a:spcPct val="80000"/>
              </a:lnSpc>
              <a:buSzPct val="75000"/>
              <a:defRPr/>
            </a:pPr>
            <a:r>
              <a:rPr lang="en-US" sz="2000" dirty="0" smtClean="0"/>
              <a:t>Include the name of the institution, the credential (certificate, diploma, degree, license, etc.), and the date of completion</a:t>
            </a:r>
          </a:p>
          <a:p>
            <a:pPr eaLnBrk="1" hangingPunct="1">
              <a:lnSpc>
                <a:spcPct val="80000"/>
              </a:lnSpc>
              <a:buFont typeface="Wingdings" pitchFamily="2" charset="2"/>
              <a:buNone/>
              <a:defRPr/>
            </a:pPr>
            <a:endParaRPr lang="en-US" sz="2000" dirty="0" smtClean="0"/>
          </a:p>
          <a:p>
            <a:pPr eaLnBrk="1" hangingPunct="1">
              <a:lnSpc>
                <a:spcPct val="90000"/>
              </a:lnSpc>
              <a:spcBef>
                <a:spcPct val="10000"/>
              </a:spcBef>
              <a:buFont typeface="Wingdings" pitchFamily="2" charset="2"/>
              <a:buNone/>
              <a:defRPr/>
            </a:pPr>
            <a:r>
              <a:rPr lang="en-US" sz="1400" dirty="0" smtClean="0"/>
              <a:t>	</a:t>
            </a:r>
            <a:r>
              <a:rPr lang="en-US" sz="1600" dirty="0" smtClean="0"/>
              <a:t>Advanced Manufacturing Industrial Readiness Training Program                 2014</a:t>
            </a:r>
          </a:p>
          <a:p>
            <a:pPr eaLnBrk="1" hangingPunct="1">
              <a:lnSpc>
                <a:spcPct val="90000"/>
              </a:lnSpc>
              <a:spcBef>
                <a:spcPct val="10000"/>
              </a:spcBef>
              <a:buFont typeface="Wingdings" pitchFamily="2" charset="2"/>
              <a:buNone/>
              <a:defRPr/>
            </a:pPr>
            <a:r>
              <a:rPr lang="en-US" sz="1600" dirty="0"/>
              <a:t>	</a:t>
            </a:r>
            <a:r>
              <a:rPr lang="en-US" sz="1600" dirty="0" smtClean="0"/>
              <a:t>Mount </a:t>
            </a:r>
            <a:r>
              <a:rPr lang="en-US" sz="1600" dirty="0" err="1" smtClean="0"/>
              <a:t>Wachusett</a:t>
            </a:r>
            <a:r>
              <a:rPr lang="en-US" sz="1600" dirty="0" smtClean="0"/>
              <a:t> Community College</a:t>
            </a:r>
          </a:p>
          <a:p>
            <a:pPr eaLnBrk="1" hangingPunct="1">
              <a:lnSpc>
                <a:spcPct val="90000"/>
              </a:lnSpc>
              <a:spcBef>
                <a:spcPct val="10000"/>
              </a:spcBef>
              <a:buFont typeface="Wingdings" pitchFamily="2" charset="2"/>
              <a:buNone/>
              <a:defRPr/>
            </a:pPr>
            <a:r>
              <a:rPr lang="en-US" sz="1600" dirty="0"/>
              <a:t>	</a:t>
            </a:r>
            <a:r>
              <a:rPr lang="en-US" sz="1600" dirty="0" err="1" smtClean="0"/>
              <a:t>Devens</a:t>
            </a:r>
            <a:r>
              <a:rPr lang="en-US" sz="1600" dirty="0" smtClean="0"/>
              <a:t>, MA</a:t>
            </a:r>
          </a:p>
          <a:p>
            <a:pPr eaLnBrk="1" hangingPunct="1">
              <a:lnSpc>
                <a:spcPct val="80000"/>
              </a:lnSpc>
              <a:buFont typeface="Wingdings" pitchFamily="2" charset="2"/>
              <a:buNone/>
              <a:defRPr/>
            </a:pPr>
            <a:endParaRPr lang="en-US" sz="1600" dirty="0" smtClean="0"/>
          </a:p>
          <a:p>
            <a:pPr eaLnBrk="1" hangingPunct="1">
              <a:lnSpc>
                <a:spcPct val="80000"/>
              </a:lnSpc>
              <a:buFont typeface="Wingdings" pitchFamily="2" charset="2"/>
              <a:buNone/>
              <a:defRPr/>
            </a:pPr>
            <a:r>
              <a:rPr lang="en-US" sz="1400" dirty="0" smtClean="0"/>
              <a:t>	</a:t>
            </a:r>
            <a:r>
              <a:rPr lang="en-US" sz="1600" dirty="0" smtClean="0"/>
              <a:t>Mount </a:t>
            </a:r>
            <a:r>
              <a:rPr lang="en-US" sz="1600" dirty="0" err="1" smtClean="0"/>
              <a:t>Wachusett</a:t>
            </a:r>
            <a:r>
              <a:rPr lang="en-US" sz="1600" dirty="0" smtClean="0"/>
              <a:t> Community College, Devens, MA  June 2014</a:t>
            </a:r>
          </a:p>
          <a:p>
            <a:pPr eaLnBrk="1" hangingPunct="1">
              <a:lnSpc>
                <a:spcPct val="80000"/>
              </a:lnSpc>
              <a:buNone/>
              <a:defRPr/>
            </a:pPr>
            <a:r>
              <a:rPr lang="en-US" sz="1600" dirty="0" smtClean="0"/>
              <a:t>		</a:t>
            </a:r>
            <a:r>
              <a:rPr lang="en-US" sz="1600" dirty="0"/>
              <a:t>Advanced Manufacturing Industrial Readiness Training </a:t>
            </a:r>
            <a:r>
              <a:rPr lang="en-US" sz="1600" dirty="0" smtClean="0"/>
              <a:t>Program</a:t>
            </a:r>
          </a:p>
          <a:p>
            <a:pPr eaLnBrk="1" hangingPunct="1">
              <a:lnSpc>
                <a:spcPct val="80000"/>
              </a:lnSpc>
              <a:buFont typeface="Wingdings" pitchFamily="2" charset="2"/>
              <a:buNone/>
              <a:defRPr/>
            </a:pPr>
            <a:endParaRPr lang="en-US" sz="1600" dirty="0" smtClean="0"/>
          </a:p>
          <a:p>
            <a:pPr eaLnBrk="1" hangingPunct="1">
              <a:lnSpc>
                <a:spcPct val="80000"/>
              </a:lnSpc>
              <a:buFont typeface="Wingdings" pitchFamily="2" charset="2"/>
              <a:buNone/>
              <a:defRPr/>
            </a:pPr>
            <a:r>
              <a:rPr lang="en-US" sz="1600" dirty="0" smtClean="0"/>
              <a:t>	</a:t>
            </a:r>
          </a:p>
          <a:p>
            <a:pPr eaLnBrk="1" hangingPunct="1">
              <a:lnSpc>
                <a:spcPct val="80000"/>
              </a:lnSpc>
              <a:buSzPct val="75000"/>
              <a:defRPr/>
            </a:pPr>
            <a:r>
              <a:rPr lang="en-US" sz="2000" dirty="0" smtClean="0"/>
              <a:t>If not yet completed, list the date you expect to finish</a:t>
            </a:r>
          </a:p>
          <a:p>
            <a:pPr eaLnBrk="1" hangingPunct="1">
              <a:lnSpc>
                <a:spcPct val="80000"/>
              </a:lnSpc>
              <a:buFont typeface="Wingdings" pitchFamily="2" charset="2"/>
              <a:buNone/>
              <a:defRPr/>
            </a:pPr>
            <a:endParaRPr lang="en-US" sz="2000" dirty="0" smtClean="0"/>
          </a:p>
          <a:p>
            <a:pPr eaLnBrk="1" hangingPunct="1">
              <a:lnSpc>
                <a:spcPct val="80000"/>
              </a:lnSpc>
              <a:buNone/>
              <a:defRPr/>
            </a:pPr>
            <a:r>
              <a:rPr lang="en-US" sz="1400" dirty="0" smtClean="0"/>
              <a:t>	</a:t>
            </a:r>
            <a:r>
              <a:rPr lang="en-US" sz="1600" dirty="0" smtClean="0"/>
              <a:t>Advanced </a:t>
            </a:r>
            <a:r>
              <a:rPr lang="en-US" sz="1600" dirty="0"/>
              <a:t>Manufacturing Industrial Readiness Training </a:t>
            </a:r>
            <a:r>
              <a:rPr lang="en-US" sz="1600" dirty="0" smtClean="0"/>
              <a:t>Program </a:t>
            </a:r>
          </a:p>
          <a:p>
            <a:pPr eaLnBrk="1" hangingPunct="1">
              <a:lnSpc>
                <a:spcPct val="80000"/>
              </a:lnSpc>
              <a:buNone/>
              <a:defRPr/>
            </a:pPr>
            <a:r>
              <a:rPr lang="en-US" sz="1600" dirty="0"/>
              <a:t>	</a:t>
            </a:r>
            <a:r>
              <a:rPr lang="en-US" sz="1600" dirty="0" smtClean="0"/>
              <a:t>Expected May 2016</a:t>
            </a:r>
            <a:br>
              <a:rPr lang="en-US" sz="1600" dirty="0" smtClean="0"/>
            </a:br>
            <a:r>
              <a:rPr lang="en-US" sz="1600" dirty="0" smtClean="0"/>
              <a:t>Mount </a:t>
            </a:r>
            <a:r>
              <a:rPr lang="en-US" sz="1600" dirty="0" err="1" smtClean="0"/>
              <a:t>Wachusett</a:t>
            </a:r>
            <a:r>
              <a:rPr lang="en-US" sz="1600" dirty="0" smtClean="0"/>
              <a:t> Community College, Devens, MA </a:t>
            </a:r>
            <a:br>
              <a:rPr lang="en-US" sz="1600" dirty="0" smtClean="0"/>
            </a:br>
            <a:r>
              <a:rPr lang="en-US" sz="1600" dirty="0" smtClean="0"/>
              <a:t>	</a:t>
            </a:r>
          </a:p>
          <a:p>
            <a:pPr eaLnBrk="1" hangingPunct="1">
              <a:lnSpc>
                <a:spcPct val="80000"/>
              </a:lnSpc>
              <a:buFont typeface="Wingdings" pitchFamily="2" charset="2"/>
              <a:buNone/>
              <a:defRPr/>
            </a:pPr>
            <a:endParaRPr lang="en-US" sz="1600" dirty="0" smtClean="0"/>
          </a:p>
          <a:p>
            <a:pPr eaLnBrk="1" hangingPunct="1">
              <a:lnSpc>
                <a:spcPct val="80000"/>
              </a:lnSpc>
              <a:buFont typeface="Wingdings" pitchFamily="2" charset="2"/>
              <a:buNone/>
              <a:defRPr/>
            </a:pPr>
            <a:endParaRPr lang="en-US" sz="1400" dirty="0" smtClean="0"/>
          </a:p>
        </p:txBody>
      </p:sp>
    </p:spTree>
    <p:extLst>
      <p:ext uri="{BB962C8B-B14F-4D97-AF65-F5344CB8AC3E}">
        <p14:creationId xmlns:p14="http://schemas.microsoft.com/office/powerpoint/2010/main" val="395290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85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1">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1">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1">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85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0"/>
            <a:ext cx="8229600" cy="1143000"/>
          </a:xfrm>
        </p:spPr>
        <p:txBody>
          <a:bodyPr/>
          <a:lstStyle/>
          <a:p>
            <a:pPr eaLnBrk="1" hangingPunct="1">
              <a:defRPr/>
            </a:pPr>
            <a:r>
              <a:rPr lang="en-US" dirty="0" smtClean="0"/>
              <a:t>Education #2</a:t>
            </a:r>
            <a:r>
              <a:rPr lang="en-US" dirty="0" smtClean="0"/>
              <a:t>	</a:t>
            </a:r>
          </a:p>
        </p:txBody>
      </p:sp>
      <p:sp>
        <p:nvSpPr>
          <p:cNvPr id="108547" name="Rectangle 3"/>
          <p:cNvSpPr>
            <a:spLocks noGrp="1" noChangeArrowheads="1"/>
          </p:cNvSpPr>
          <p:nvPr>
            <p:ph type="body" sz="half" idx="1"/>
          </p:nvPr>
        </p:nvSpPr>
        <p:spPr>
          <a:xfrm>
            <a:off x="685800" y="1676400"/>
            <a:ext cx="7558088" cy="4724400"/>
          </a:xfrm>
        </p:spPr>
        <p:txBody>
          <a:bodyPr>
            <a:normAutofit/>
          </a:bodyPr>
          <a:lstStyle/>
          <a:p>
            <a:pPr eaLnBrk="1" hangingPunct="1">
              <a:defRPr/>
            </a:pPr>
            <a:r>
              <a:rPr lang="en-US" sz="2800" dirty="0" smtClean="0"/>
              <a:t>If you did not complete your education and do not plan to do so, you can still list the training you received</a:t>
            </a:r>
          </a:p>
          <a:p>
            <a:pPr marL="0" indent="0" eaLnBrk="1" hangingPunct="1">
              <a:buNone/>
              <a:defRPr/>
            </a:pPr>
            <a:endParaRPr lang="en-US" sz="2800" dirty="0" smtClean="0"/>
          </a:p>
          <a:p>
            <a:pPr eaLnBrk="1" hangingPunct="1">
              <a:lnSpc>
                <a:spcPct val="90000"/>
              </a:lnSpc>
              <a:spcBef>
                <a:spcPct val="10000"/>
              </a:spcBef>
              <a:buNone/>
              <a:defRPr/>
            </a:pPr>
            <a:r>
              <a:rPr lang="en-US" sz="1600" dirty="0" smtClean="0"/>
              <a:t>Coursework in Advanced </a:t>
            </a:r>
            <a:r>
              <a:rPr lang="en-US" sz="1600" dirty="0"/>
              <a:t>Manufacturing Industrial Readiness Training </a:t>
            </a:r>
            <a:r>
              <a:rPr lang="en-US" sz="1600" dirty="0" smtClean="0"/>
              <a:t>          2014</a:t>
            </a:r>
            <a:endParaRPr lang="en-US" sz="1600" dirty="0"/>
          </a:p>
          <a:p>
            <a:pPr eaLnBrk="1" hangingPunct="1">
              <a:lnSpc>
                <a:spcPct val="90000"/>
              </a:lnSpc>
              <a:spcBef>
                <a:spcPct val="10000"/>
              </a:spcBef>
              <a:buNone/>
              <a:defRPr/>
            </a:pPr>
            <a:r>
              <a:rPr lang="en-US" sz="1600" dirty="0"/>
              <a:t>	Mount </a:t>
            </a:r>
            <a:r>
              <a:rPr lang="en-US" sz="1600" dirty="0" err="1"/>
              <a:t>Wachusett</a:t>
            </a:r>
            <a:r>
              <a:rPr lang="en-US" sz="1600" dirty="0"/>
              <a:t> Community College</a:t>
            </a:r>
          </a:p>
          <a:p>
            <a:pPr eaLnBrk="1" hangingPunct="1">
              <a:lnSpc>
                <a:spcPct val="90000"/>
              </a:lnSpc>
              <a:spcBef>
                <a:spcPct val="10000"/>
              </a:spcBef>
              <a:buNone/>
              <a:defRPr/>
            </a:pPr>
            <a:r>
              <a:rPr lang="en-US" sz="1600" dirty="0"/>
              <a:t>	</a:t>
            </a:r>
            <a:r>
              <a:rPr lang="en-US" sz="1600" dirty="0" err="1"/>
              <a:t>Devens</a:t>
            </a:r>
            <a:r>
              <a:rPr lang="en-US" sz="1600" dirty="0"/>
              <a:t>, </a:t>
            </a:r>
            <a:r>
              <a:rPr lang="en-US" sz="1600" dirty="0" smtClean="0"/>
              <a:t>MA</a:t>
            </a:r>
            <a:endParaRPr lang="en-US" sz="2800" dirty="0" smtClean="0"/>
          </a:p>
          <a:p>
            <a:pPr eaLnBrk="1" hangingPunct="1">
              <a:buFont typeface="Wingdings" pitchFamily="2" charset="2"/>
              <a:buNone/>
              <a:defRPr/>
            </a:pPr>
            <a:endParaRPr lang="en-US" sz="2800" dirty="0" smtClean="0"/>
          </a:p>
          <a:p>
            <a:pPr eaLnBrk="1" hangingPunct="1">
              <a:defRPr/>
            </a:pPr>
            <a:r>
              <a:rPr lang="en-US" sz="2800" dirty="0" smtClean="0"/>
              <a:t>You may also list any memberships in professional organizations under this heading, such as the Association for Manufacturing Excellence or the American Welding Society</a:t>
            </a:r>
          </a:p>
          <a:p>
            <a:pPr eaLnBrk="1" hangingPunct="1">
              <a:buFont typeface="Wingdings" pitchFamily="2" charset="2"/>
              <a:buNone/>
              <a:defRPr/>
            </a:pPr>
            <a:endParaRPr lang="en-US" sz="2800" dirty="0" smtClean="0"/>
          </a:p>
        </p:txBody>
      </p:sp>
    </p:spTree>
    <p:extLst>
      <p:ext uri="{BB962C8B-B14F-4D97-AF65-F5344CB8AC3E}">
        <p14:creationId xmlns:p14="http://schemas.microsoft.com/office/powerpoint/2010/main" val="2899885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ucation example" title="education example"/>
          <p:cNvPicPr>
            <a:picLocks noChangeAspect="1" noChangeArrowheads="1"/>
          </p:cNvPicPr>
          <p:nvPr/>
        </p:nvPicPr>
        <p:blipFill rotWithShape="1">
          <a:blip r:embed="rId2">
            <a:extLst>
              <a:ext uri="{28A0092B-C50C-407E-A947-70E740481C1C}">
                <a14:useLocalDpi xmlns:a14="http://schemas.microsoft.com/office/drawing/2010/main" val="0"/>
              </a:ext>
            </a:extLst>
          </a:blip>
          <a:srcRect t="82328" b="3449"/>
          <a:stretch/>
        </p:blipFill>
        <p:spPr bwMode="auto">
          <a:xfrm>
            <a:off x="146529" y="1640500"/>
            <a:ext cx="631629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education example #2" title="education example #2"/>
          <p:cNvPicPr>
            <a:picLocks noChangeAspect="1" noChangeArrowheads="1"/>
          </p:cNvPicPr>
          <p:nvPr/>
        </p:nvPicPr>
        <p:blipFill rotWithShape="1">
          <a:blip r:embed="rId3">
            <a:extLst>
              <a:ext uri="{28A0092B-C50C-407E-A947-70E740481C1C}">
                <a14:useLocalDpi xmlns:a14="http://schemas.microsoft.com/office/drawing/2010/main" val="0"/>
              </a:ext>
            </a:extLst>
          </a:blip>
          <a:srcRect t="72386" b="18977"/>
          <a:stretch/>
        </p:blipFill>
        <p:spPr bwMode="auto">
          <a:xfrm>
            <a:off x="0" y="3733800"/>
            <a:ext cx="6820726" cy="762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ducation example #3" title="education example #3"/>
          <p:cNvPicPr>
            <a:picLocks noChangeAspect="1" noChangeArrowheads="1"/>
          </p:cNvPicPr>
          <p:nvPr/>
        </p:nvPicPr>
        <p:blipFill rotWithShape="1">
          <a:blip r:embed="rId4">
            <a:extLst>
              <a:ext uri="{28A0092B-C50C-407E-A947-70E740481C1C}">
                <a14:useLocalDpi xmlns:a14="http://schemas.microsoft.com/office/drawing/2010/main" val="0"/>
              </a:ext>
            </a:extLst>
          </a:blip>
          <a:srcRect l="5583" t="66372" r="8466" b="22869"/>
          <a:stretch/>
        </p:blipFill>
        <p:spPr bwMode="auto">
          <a:xfrm>
            <a:off x="4114800" y="3124200"/>
            <a:ext cx="4717137" cy="762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ducation example #4" title="education example #4"/>
          <p:cNvPicPr>
            <a:picLocks noChangeAspect="1" noChangeArrowheads="1"/>
          </p:cNvPicPr>
          <p:nvPr/>
        </p:nvPicPr>
        <p:blipFill rotWithShape="1">
          <a:blip r:embed="rId5">
            <a:extLst>
              <a:ext uri="{28A0092B-C50C-407E-A947-70E740481C1C}">
                <a14:useLocalDpi xmlns:a14="http://schemas.microsoft.com/office/drawing/2010/main" val="0"/>
              </a:ext>
            </a:extLst>
          </a:blip>
          <a:srcRect l="67" t="30068" r="-67" b="45681"/>
          <a:stretch/>
        </p:blipFill>
        <p:spPr bwMode="auto">
          <a:xfrm>
            <a:off x="1524000" y="4607900"/>
            <a:ext cx="5334000" cy="16732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Examples of Education</a:t>
            </a:r>
            <a:endParaRPr lang="en-US" dirty="0"/>
          </a:p>
        </p:txBody>
      </p:sp>
    </p:spTree>
    <p:extLst>
      <p:ext uri="{BB962C8B-B14F-4D97-AF65-F5344CB8AC3E}">
        <p14:creationId xmlns:p14="http://schemas.microsoft.com/office/powerpoint/2010/main" val="1553269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Chronological examples</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8" name="Picture 4" descr="resume example " title="resume examp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35336"/>
            <a:ext cx="4176072" cy="531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95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me example " title="resume examp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5252955" cy="67949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28650" y="365126"/>
            <a:ext cx="3028950" cy="1325563"/>
          </a:xfrm>
        </p:spPr>
        <p:txBody>
          <a:bodyPr/>
          <a:lstStyle/>
          <a:p>
            <a:r>
              <a:rPr lang="en-US" dirty="0" smtClean="0"/>
              <a:t>Resumes #4</a:t>
            </a:r>
            <a:endParaRPr lang="en-US" dirty="0"/>
          </a:p>
        </p:txBody>
      </p:sp>
    </p:spTree>
    <p:extLst>
      <p:ext uri="{BB962C8B-B14F-4D97-AF65-F5344CB8AC3E}">
        <p14:creationId xmlns:p14="http://schemas.microsoft.com/office/powerpoint/2010/main" val="2909959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hronTemp"/>
          <p:cNvPicPr>
            <a:picLocks noChangeAspect="1" noChangeArrowheads="1"/>
          </p:cNvPicPr>
          <p:nvPr/>
        </p:nvPicPr>
        <p:blipFill>
          <a:blip r:embed="rId2" cstate="print"/>
          <a:srcRect t="8888" b="6075"/>
          <a:stretch>
            <a:fillRect/>
          </a:stretch>
        </p:blipFill>
        <p:spPr bwMode="auto">
          <a:xfrm>
            <a:off x="2362200" y="0"/>
            <a:ext cx="7029450" cy="6845300"/>
          </a:xfrm>
          <a:prstGeom prst="rect">
            <a:avLst/>
          </a:prstGeom>
          <a:noFill/>
          <a:ln w="9525">
            <a:noFill/>
            <a:miter lim="800000"/>
            <a:headEnd/>
            <a:tailEnd/>
          </a:ln>
        </p:spPr>
      </p:pic>
      <p:sp>
        <p:nvSpPr>
          <p:cNvPr id="2" name="Title 1"/>
          <p:cNvSpPr>
            <a:spLocks noGrp="1"/>
          </p:cNvSpPr>
          <p:nvPr>
            <p:ph type="title"/>
          </p:nvPr>
        </p:nvSpPr>
        <p:spPr>
          <a:xfrm>
            <a:off x="457200" y="457200"/>
            <a:ext cx="2419350" cy="1325563"/>
          </a:xfrm>
        </p:spPr>
        <p:txBody>
          <a:bodyPr/>
          <a:lstStyle/>
          <a:p>
            <a:r>
              <a:rPr lang="en-US" dirty="0" smtClean="0"/>
              <a:t>Resumes #5</a:t>
            </a:r>
            <a:endParaRPr lang="en-US" dirty="0"/>
          </a:p>
        </p:txBody>
      </p:sp>
    </p:spTree>
    <p:extLst>
      <p:ext uri="{BB962C8B-B14F-4D97-AF65-F5344CB8AC3E}">
        <p14:creationId xmlns:p14="http://schemas.microsoft.com/office/powerpoint/2010/main" val="247590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 descr="chronres"/>
          <p:cNvPicPr>
            <a:picLocks noChangeAspect="1" noChangeArrowheads="1"/>
          </p:cNvPicPr>
          <p:nvPr/>
        </p:nvPicPr>
        <p:blipFill>
          <a:blip r:embed="rId2" cstate="print"/>
          <a:srcRect/>
          <a:stretch>
            <a:fillRect/>
          </a:stretch>
        </p:blipFill>
        <p:spPr bwMode="auto">
          <a:xfrm>
            <a:off x="3581400" y="0"/>
            <a:ext cx="5715000" cy="7010400"/>
          </a:xfrm>
          <a:prstGeom prst="rect">
            <a:avLst/>
          </a:prstGeom>
          <a:noFill/>
          <a:ln w="9525">
            <a:noFill/>
            <a:miter lim="800000"/>
            <a:headEnd/>
            <a:tailEnd/>
          </a:ln>
        </p:spPr>
      </p:pic>
      <p:sp>
        <p:nvSpPr>
          <p:cNvPr id="2" name="Title 1"/>
          <p:cNvSpPr>
            <a:spLocks noGrp="1"/>
          </p:cNvSpPr>
          <p:nvPr>
            <p:ph type="title"/>
          </p:nvPr>
        </p:nvSpPr>
        <p:spPr>
          <a:xfrm>
            <a:off x="628650" y="365126"/>
            <a:ext cx="2952750" cy="1325563"/>
          </a:xfrm>
        </p:spPr>
        <p:txBody>
          <a:bodyPr/>
          <a:lstStyle/>
          <a:p>
            <a:r>
              <a:rPr lang="en-US" dirty="0" smtClean="0"/>
              <a:t>Resumes #6</a:t>
            </a:r>
            <a:endParaRPr lang="en-US" dirty="0"/>
          </a:p>
        </p:txBody>
      </p:sp>
    </p:spTree>
    <p:extLst>
      <p:ext uri="{BB962C8B-B14F-4D97-AF65-F5344CB8AC3E}">
        <p14:creationId xmlns:p14="http://schemas.microsoft.com/office/powerpoint/2010/main" val="1390059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ig Warehouse &amp; Production Example - Traditional 2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b="11116"/>
          <a:stretch/>
        </p:blipFill>
        <p:spPr bwMode="auto">
          <a:xfrm>
            <a:off x="152399" y="76200"/>
            <a:ext cx="4356771"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me example " title="resume examp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04493"/>
            <a:ext cx="4219575" cy="54582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800600" y="365126"/>
            <a:ext cx="3714750" cy="1325563"/>
          </a:xfrm>
        </p:spPr>
        <p:txBody>
          <a:bodyPr/>
          <a:lstStyle/>
          <a:p>
            <a:r>
              <a:rPr lang="en-US" dirty="0" smtClean="0"/>
              <a:t>Resumes #7</a:t>
            </a:r>
            <a:endParaRPr lang="en-US" dirty="0"/>
          </a:p>
        </p:txBody>
      </p:sp>
    </p:spTree>
    <p:extLst>
      <p:ext uri="{BB962C8B-B14F-4D97-AF65-F5344CB8AC3E}">
        <p14:creationId xmlns:p14="http://schemas.microsoft.com/office/powerpoint/2010/main" val="414042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ample-resume2"/>
          <p:cNvPicPr>
            <a:picLocks noChangeAspect="1" noChangeArrowheads="1"/>
          </p:cNvPicPr>
          <p:nvPr/>
        </p:nvPicPr>
        <p:blipFill rotWithShape="1">
          <a:blip r:embed="rId2" cstate="print"/>
          <a:srcRect t="3334" r="1679" b="2222"/>
          <a:stretch/>
        </p:blipFill>
        <p:spPr bwMode="auto">
          <a:xfrm>
            <a:off x="3429000" y="-76200"/>
            <a:ext cx="5533175" cy="6858000"/>
          </a:xfrm>
          <a:prstGeom prst="rect">
            <a:avLst/>
          </a:prstGeom>
          <a:noFill/>
          <a:ln w="9525">
            <a:noFill/>
            <a:miter lim="800000"/>
            <a:headEnd/>
            <a:tailEnd/>
          </a:ln>
        </p:spPr>
      </p:pic>
      <p:sp>
        <p:nvSpPr>
          <p:cNvPr id="2" name="Title 1"/>
          <p:cNvSpPr>
            <a:spLocks noGrp="1"/>
          </p:cNvSpPr>
          <p:nvPr>
            <p:ph type="title"/>
          </p:nvPr>
        </p:nvSpPr>
        <p:spPr>
          <a:xfrm>
            <a:off x="628650" y="365126"/>
            <a:ext cx="3486150" cy="1325563"/>
          </a:xfrm>
        </p:spPr>
        <p:txBody>
          <a:bodyPr/>
          <a:lstStyle/>
          <a:p>
            <a:r>
              <a:rPr lang="en-US" dirty="0" smtClean="0"/>
              <a:t>Resumes #1</a:t>
            </a:r>
            <a:endParaRPr lang="en-US" dirty="0"/>
          </a:p>
        </p:txBody>
      </p:sp>
    </p:spTree>
    <p:extLst>
      <p:ext uri="{BB962C8B-B14F-4D97-AF65-F5344CB8AC3E}">
        <p14:creationId xmlns:p14="http://schemas.microsoft.com/office/powerpoint/2010/main" val="680458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28600"/>
            <a:ext cx="9144000" cy="990600"/>
          </a:xfrm>
        </p:spPr>
        <p:txBody>
          <a:bodyPr/>
          <a:lstStyle/>
          <a:p>
            <a:pPr eaLnBrk="1" hangingPunct="1">
              <a:defRPr/>
            </a:pPr>
            <a:r>
              <a:rPr lang="en-US" dirty="0" smtClean="0"/>
              <a:t>Combination Format</a:t>
            </a:r>
          </a:p>
        </p:txBody>
      </p:sp>
      <p:sp>
        <p:nvSpPr>
          <p:cNvPr id="88067" name="Rectangle 3"/>
          <p:cNvSpPr>
            <a:spLocks noGrp="1" noChangeArrowheads="1"/>
          </p:cNvSpPr>
          <p:nvPr>
            <p:ph idx="1"/>
          </p:nvPr>
        </p:nvSpPr>
        <p:spPr>
          <a:xfrm>
            <a:off x="381000" y="1676400"/>
            <a:ext cx="8382000" cy="5181600"/>
          </a:xfrm>
        </p:spPr>
        <p:txBody>
          <a:bodyPr/>
          <a:lstStyle/>
          <a:p>
            <a:pPr eaLnBrk="1" hangingPunct="1">
              <a:defRPr/>
            </a:pPr>
            <a:r>
              <a:rPr lang="en-US" sz="2800" dirty="0" smtClean="0"/>
              <a:t>Focuses </a:t>
            </a:r>
            <a:r>
              <a:rPr lang="en-US" sz="2800" dirty="0"/>
              <a:t>on your skills and experience </a:t>
            </a:r>
            <a:endParaRPr lang="en-US" sz="2800" dirty="0" smtClean="0"/>
          </a:p>
          <a:p>
            <a:pPr eaLnBrk="1" hangingPunct="1">
              <a:defRPr/>
            </a:pPr>
            <a:r>
              <a:rPr lang="en-US" sz="2800" dirty="0" smtClean="0"/>
              <a:t>Displays skills not used in recent work experience</a:t>
            </a:r>
          </a:p>
          <a:p>
            <a:pPr eaLnBrk="1" hangingPunct="1">
              <a:defRPr/>
            </a:pPr>
            <a:r>
              <a:rPr lang="en-US" sz="2800" dirty="0" smtClean="0"/>
              <a:t>You are entering the job market for the first time or re-entering the job market after an absence</a:t>
            </a:r>
          </a:p>
        </p:txBody>
      </p:sp>
    </p:spTree>
    <p:extLst>
      <p:ext uri="{BB962C8B-B14F-4D97-AF65-F5344CB8AC3E}">
        <p14:creationId xmlns:p14="http://schemas.microsoft.com/office/powerpoint/2010/main" val="15234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rofessional accomplishments" title="professional accomplishments"/>
          <p:cNvPicPr>
            <a:picLocks noChangeAspect="1" noChangeArrowheads="1"/>
          </p:cNvPicPr>
          <p:nvPr/>
        </p:nvPicPr>
        <p:blipFill rotWithShape="1">
          <a:blip r:embed="rId2">
            <a:extLst>
              <a:ext uri="{28A0092B-C50C-407E-A947-70E740481C1C}">
                <a14:useLocalDpi xmlns:a14="http://schemas.microsoft.com/office/drawing/2010/main" val="0"/>
              </a:ext>
            </a:extLst>
          </a:blip>
          <a:srcRect t="31924" b="39239"/>
          <a:stretch/>
        </p:blipFill>
        <p:spPr bwMode="auto">
          <a:xfrm>
            <a:off x="152400" y="1154727"/>
            <a:ext cx="5818833" cy="199883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kills and achievements" title="skills and achievements"/>
          <p:cNvPicPr>
            <a:picLocks noChangeAspect="1" noChangeArrowheads="1"/>
          </p:cNvPicPr>
          <p:nvPr/>
        </p:nvPicPr>
        <p:blipFill rotWithShape="1">
          <a:blip r:embed="rId3">
            <a:extLst>
              <a:ext uri="{28A0092B-C50C-407E-A947-70E740481C1C}">
                <a14:useLocalDpi xmlns:a14="http://schemas.microsoft.com/office/drawing/2010/main" val="0"/>
              </a:ext>
            </a:extLst>
          </a:blip>
          <a:srcRect t="35558" b="22431"/>
          <a:stretch/>
        </p:blipFill>
        <p:spPr bwMode="auto">
          <a:xfrm>
            <a:off x="304800" y="4267200"/>
            <a:ext cx="3790950" cy="216886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rofessional experience" title="professional experienc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82" b="17333"/>
          <a:stretch/>
        </p:blipFill>
        <p:spPr bwMode="auto">
          <a:xfrm>
            <a:off x="4495800" y="3181271"/>
            <a:ext cx="4559430" cy="3254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450" y="48016"/>
            <a:ext cx="7886700" cy="1325563"/>
          </a:xfrm>
        </p:spPr>
        <p:txBody>
          <a:bodyPr/>
          <a:lstStyle/>
          <a:p>
            <a:r>
              <a:rPr lang="en-US" dirty="0" smtClean="0"/>
              <a:t>Examples of Experience #2</a:t>
            </a:r>
            <a:endParaRPr lang="en-US" dirty="0"/>
          </a:p>
        </p:txBody>
      </p:sp>
    </p:spTree>
    <p:extLst>
      <p:ext uri="{BB962C8B-B14F-4D97-AF65-F5344CB8AC3E}">
        <p14:creationId xmlns:p14="http://schemas.microsoft.com/office/powerpoint/2010/main" val="2570597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omboTemp"/>
          <p:cNvPicPr>
            <a:picLocks noChangeAspect="1" noChangeArrowheads="1"/>
          </p:cNvPicPr>
          <p:nvPr/>
        </p:nvPicPr>
        <p:blipFill>
          <a:blip r:embed="rId2" cstate="print"/>
          <a:srcRect t="7643"/>
          <a:stretch>
            <a:fillRect/>
          </a:stretch>
        </p:blipFill>
        <p:spPr bwMode="auto">
          <a:xfrm>
            <a:off x="2209800" y="0"/>
            <a:ext cx="6408738" cy="6858000"/>
          </a:xfrm>
          <a:prstGeom prst="rect">
            <a:avLst/>
          </a:prstGeom>
          <a:noFill/>
          <a:ln w="9525">
            <a:noFill/>
            <a:miter lim="800000"/>
            <a:headEnd/>
            <a:tailEnd/>
          </a:ln>
        </p:spPr>
      </p:pic>
      <p:sp>
        <p:nvSpPr>
          <p:cNvPr id="2" name="Title 1"/>
          <p:cNvSpPr>
            <a:spLocks noGrp="1"/>
          </p:cNvSpPr>
          <p:nvPr>
            <p:ph type="title"/>
          </p:nvPr>
        </p:nvSpPr>
        <p:spPr>
          <a:xfrm>
            <a:off x="228600" y="228600"/>
            <a:ext cx="2495550" cy="1325563"/>
          </a:xfrm>
        </p:spPr>
        <p:txBody>
          <a:bodyPr/>
          <a:lstStyle/>
          <a:p>
            <a:r>
              <a:rPr lang="en-US" dirty="0" smtClean="0"/>
              <a:t>Resumes #8</a:t>
            </a:r>
            <a:endParaRPr lang="en-US" dirty="0"/>
          </a:p>
        </p:txBody>
      </p:sp>
    </p:spTree>
    <p:extLst>
      <p:ext uri="{BB962C8B-B14F-4D97-AF65-F5344CB8AC3E}">
        <p14:creationId xmlns:p14="http://schemas.microsoft.com/office/powerpoint/2010/main" val="3654324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ume example" title="resume example"/>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743200" y="6927"/>
            <a:ext cx="5181600" cy="67026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Resumes #9</a:t>
            </a:r>
            <a:endParaRPr lang="en-US" dirty="0"/>
          </a:p>
        </p:txBody>
      </p:sp>
    </p:spTree>
    <p:extLst>
      <p:ext uri="{BB962C8B-B14F-4D97-AF65-F5344CB8AC3E}">
        <p14:creationId xmlns:p14="http://schemas.microsoft.com/office/powerpoint/2010/main" val="20374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combo1"/>
          <p:cNvPicPr>
            <a:picLocks noChangeAspect="1" noChangeArrowheads="1"/>
          </p:cNvPicPr>
          <p:nvPr/>
        </p:nvPicPr>
        <p:blipFill>
          <a:blip r:embed="rId2" cstate="print"/>
          <a:srcRect t="4774" b="4774"/>
          <a:stretch>
            <a:fillRect/>
          </a:stretch>
        </p:blipFill>
        <p:spPr bwMode="auto">
          <a:xfrm>
            <a:off x="3124200" y="0"/>
            <a:ext cx="58674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Resumes #10</a:t>
            </a:r>
            <a:endParaRPr lang="en-US" dirty="0"/>
          </a:p>
        </p:txBody>
      </p:sp>
    </p:spTree>
    <p:extLst>
      <p:ext uri="{BB962C8B-B14F-4D97-AF65-F5344CB8AC3E}">
        <p14:creationId xmlns:p14="http://schemas.microsoft.com/office/powerpoint/2010/main" val="79399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hronTemp"/>
          <p:cNvPicPr>
            <a:picLocks noChangeAspect="1" noChangeArrowheads="1"/>
          </p:cNvPicPr>
          <p:nvPr/>
        </p:nvPicPr>
        <p:blipFill>
          <a:blip r:embed="rId2" cstate="print"/>
          <a:srcRect t="8888" b="6075"/>
          <a:stretch>
            <a:fillRect/>
          </a:stretch>
        </p:blipFill>
        <p:spPr bwMode="auto">
          <a:xfrm>
            <a:off x="152400" y="152400"/>
            <a:ext cx="4200784" cy="4572000"/>
          </a:xfrm>
          <a:prstGeom prst="rect">
            <a:avLst/>
          </a:prstGeom>
          <a:noFill/>
          <a:ln w="9525">
            <a:noFill/>
            <a:miter lim="800000"/>
            <a:headEnd/>
            <a:tailEnd/>
          </a:ln>
        </p:spPr>
      </p:pic>
      <p:pic>
        <p:nvPicPr>
          <p:cNvPr id="3" name="Picture 4" descr="ComboTemp"/>
          <p:cNvPicPr>
            <a:picLocks noChangeAspect="1" noChangeArrowheads="1"/>
          </p:cNvPicPr>
          <p:nvPr/>
        </p:nvPicPr>
        <p:blipFill>
          <a:blip r:embed="rId3" cstate="print"/>
          <a:srcRect t="7643"/>
          <a:stretch>
            <a:fillRect/>
          </a:stretch>
        </p:blipFill>
        <p:spPr bwMode="auto">
          <a:xfrm>
            <a:off x="4633225" y="1828800"/>
            <a:ext cx="4378642" cy="4914192"/>
          </a:xfrm>
          <a:prstGeom prst="rect">
            <a:avLst/>
          </a:prstGeom>
          <a:noFill/>
          <a:ln w="9525">
            <a:noFill/>
            <a:miter lim="800000"/>
            <a:headEnd/>
            <a:tailEnd/>
          </a:ln>
        </p:spPr>
      </p:pic>
      <p:sp>
        <p:nvSpPr>
          <p:cNvPr id="2" name="Title 1"/>
          <p:cNvSpPr>
            <a:spLocks noGrp="1"/>
          </p:cNvSpPr>
          <p:nvPr>
            <p:ph type="title"/>
          </p:nvPr>
        </p:nvSpPr>
        <p:spPr>
          <a:xfrm>
            <a:off x="4495800" y="365126"/>
            <a:ext cx="4019550" cy="1325563"/>
          </a:xfrm>
        </p:spPr>
        <p:txBody>
          <a:bodyPr/>
          <a:lstStyle/>
          <a:p>
            <a:r>
              <a:rPr lang="en-US" dirty="0" smtClean="0"/>
              <a:t>Resumes #11</a:t>
            </a:r>
            <a:endParaRPr lang="en-US" dirty="0"/>
          </a:p>
        </p:txBody>
      </p:sp>
    </p:spTree>
    <p:extLst>
      <p:ext uri="{BB962C8B-B14F-4D97-AF65-F5344CB8AC3E}">
        <p14:creationId xmlns:p14="http://schemas.microsoft.com/office/powerpoint/2010/main" val="50594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me example" title="resum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568" y="1600200"/>
            <a:ext cx="4333875" cy="5162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hronres"/>
          <p:cNvPicPr>
            <a:picLocks noChangeAspect="1" noChangeArrowheads="1"/>
          </p:cNvPicPr>
          <p:nvPr/>
        </p:nvPicPr>
        <p:blipFill>
          <a:blip r:embed="rId3" cstate="print"/>
          <a:srcRect/>
          <a:stretch>
            <a:fillRect/>
          </a:stretch>
        </p:blipFill>
        <p:spPr bwMode="auto">
          <a:xfrm>
            <a:off x="152400" y="152400"/>
            <a:ext cx="4343400" cy="5327904"/>
          </a:xfrm>
          <a:prstGeom prst="rect">
            <a:avLst/>
          </a:prstGeom>
          <a:noFill/>
          <a:ln w="9525">
            <a:noFill/>
            <a:miter lim="800000"/>
            <a:headEnd/>
            <a:tailEnd/>
          </a:ln>
        </p:spPr>
      </p:pic>
      <p:sp>
        <p:nvSpPr>
          <p:cNvPr id="2" name="Title 1"/>
          <p:cNvSpPr>
            <a:spLocks noGrp="1"/>
          </p:cNvSpPr>
          <p:nvPr>
            <p:ph type="title"/>
          </p:nvPr>
        </p:nvSpPr>
        <p:spPr>
          <a:xfrm>
            <a:off x="4953000" y="365126"/>
            <a:ext cx="3562350" cy="1325563"/>
          </a:xfrm>
        </p:spPr>
        <p:txBody>
          <a:bodyPr/>
          <a:lstStyle/>
          <a:p>
            <a:r>
              <a:rPr lang="en-US" dirty="0" smtClean="0"/>
              <a:t>Resumes #12</a:t>
            </a:r>
            <a:endParaRPr lang="en-US" dirty="0"/>
          </a:p>
        </p:txBody>
      </p:sp>
    </p:spTree>
    <p:extLst>
      <p:ext uri="{BB962C8B-B14F-4D97-AF65-F5344CB8AC3E}">
        <p14:creationId xmlns:p14="http://schemas.microsoft.com/office/powerpoint/2010/main" val="1654135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0"/>
            <a:ext cx="8229600" cy="1371600"/>
          </a:xfrm>
        </p:spPr>
        <p:txBody>
          <a:bodyPr/>
          <a:lstStyle/>
          <a:p>
            <a:pPr eaLnBrk="1" hangingPunct="1">
              <a:defRPr/>
            </a:pPr>
            <a:r>
              <a:rPr lang="en-US" smtClean="0"/>
              <a:t>Cover Letter</a:t>
            </a:r>
          </a:p>
        </p:txBody>
      </p:sp>
      <p:sp>
        <p:nvSpPr>
          <p:cNvPr id="91139" name="Rectangle 3"/>
          <p:cNvSpPr>
            <a:spLocks noGrp="1" noChangeArrowheads="1"/>
          </p:cNvSpPr>
          <p:nvPr>
            <p:ph idx="1"/>
          </p:nvPr>
        </p:nvSpPr>
        <p:spPr>
          <a:xfrm>
            <a:off x="228600" y="1524000"/>
            <a:ext cx="8763000" cy="5410200"/>
          </a:xfrm>
        </p:spPr>
        <p:txBody>
          <a:bodyPr>
            <a:normAutofit/>
          </a:bodyPr>
          <a:lstStyle/>
          <a:p>
            <a:pPr eaLnBrk="1" hangingPunct="1">
              <a:lnSpc>
                <a:spcPct val="90000"/>
              </a:lnSpc>
              <a:defRPr/>
            </a:pPr>
            <a:endParaRPr lang="en-US" sz="2000" dirty="0" smtClean="0"/>
          </a:p>
          <a:p>
            <a:pPr eaLnBrk="1" hangingPunct="1">
              <a:lnSpc>
                <a:spcPct val="90000"/>
              </a:lnSpc>
              <a:defRPr/>
            </a:pPr>
            <a:r>
              <a:rPr lang="en-US" sz="2400" dirty="0" smtClean="0"/>
              <a:t>Explains the reasons for your interest in the specific organization and/or position and identifies your most relevant skills or experiences </a:t>
            </a:r>
          </a:p>
          <a:p>
            <a:pPr eaLnBrk="1" hangingPunct="1">
              <a:lnSpc>
                <a:spcPct val="90000"/>
              </a:lnSpc>
              <a:defRPr/>
            </a:pPr>
            <a:r>
              <a:rPr lang="en-US" sz="2400" dirty="0" smtClean="0"/>
              <a:t>Used to inquire about openings in a company or to apply for known job openings</a:t>
            </a:r>
          </a:p>
          <a:p>
            <a:pPr eaLnBrk="1" hangingPunct="1">
              <a:lnSpc>
                <a:spcPct val="90000"/>
              </a:lnSpc>
              <a:defRPr/>
            </a:pPr>
            <a:r>
              <a:rPr lang="en-US" sz="2400" dirty="0" smtClean="0"/>
              <a:t>Narrative that tells the employer why they should hire you and how you are the best candidate for the position</a:t>
            </a:r>
          </a:p>
          <a:p>
            <a:pPr eaLnBrk="1" hangingPunct="1">
              <a:lnSpc>
                <a:spcPct val="90000"/>
              </a:lnSpc>
              <a:defRPr/>
            </a:pPr>
            <a:r>
              <a:rPr lang="en-US" sz="2400" dirty="0" smtClean="0"/>
              <a:t>Complements your resume (does not duplicate it) and adds a personal touch  </a:t>
            </a:r>
          </a:p>
          <a:p>
            <a:pPr eaLnBrk="1" hangingPunct="1">
              <a:lnSpc>
                <a:spcPct val="90000"/>
              </a:lnSpc>
              <a:defRPr/>
            </a:pPr>
            <a:r>
              <a:rPr lang="en-US" sz="2400" dirty="0" smtClean="0"/>
              <a:t>Accompany every resume you send out with a cover letter</a:t>
            </a:r>
          </a:p>
          <a:p>
            <a:pPr eaLnBrk="1" hangingPunct="1">
              <a:lnSpc>
                <a:spcPct val="90000"/>
              </a:lnSpc>
              <a:defRPr/>
            </a:pPr>
            <a:r>
              <a:rPr lang="en-US" sz="2400" dirty="0"/>
              <a:t>C</a:t>
            </a:r>
            <a:r>
              <a:rPr lang="en-US" sz="2400" dirty="0" smtClean="0"/>
              <a:t>ustomized to each position to match your skills to employer needs</a:t>
            </a:r>
          </a:p>
        </p:txBody>
      </p:sp>
    </p:spTree>
    <p:extLst>
      <p:ext uri="{BB962C8B-B14F-4D97-AF65-F5344CB8AC3E}">
        <p14:creationId xmlns:p14="http://schemas.microsoft.com/office/powerpoint/2010/main" val="115655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81000"/>
            <a:ext cx="8229600" cy="914400"/>
          </a:xfrm>
        </p:spPr>
        <p:txBody>
          <a:bodyPr/>
          <a:lstStyle/>
          <a:p>
            <a:pPr eaLnBrk="1" hangingPunct="1">
              <a:defRPr/>
            </a:pPr>
            <a:r>
              <a:rPr lang="en-US" dirty="0" smtClean="0"/>
              <a:t>Parts of a Cover </a:t>
            </a:r>
            <a:r>
              <a:rPr lang="en-US" dirty="0" smtClean="0"/>
              <a:t>Letter #1</a:t>
            </a:r>
            <a:endParaRPr lang="en-US" dirty="0" smtClean="0"/>
          </a:p>
        </p:txBody>
      </p:sp>
      <p:sp>
        <p:nvSpPr>
          <p:cNvPr id="92163" name="Rectangle 3"/>
          <p:cNvSpPr>
            <a:spLocks noGrp="1" noChangeArrowheads="1"/>
          </p:cNvSpPr>
          <p:nvPr>
            <p:ph idx="1"/>
          </p:nvPr>
        </p:nvSpPr>
        <p:spPr>
          <a:xfrm>
            <a:off x="609600" y="1676400"/>
            <a:ext cx="7162800" cy="5029200"/>
          </a:xfrm>
        </p:spPr>
        <p:txBody>
          <a:bodyPr/>
          <a:lstStyle/>
          <a:p>
            <a:pPr algn="ctr" eaLnBrk="1" hangingPunct="1">
              <a:buFont typeface="Wingdings" pitchFamily="2" charset="2"/>
              <a:buNone/>
              <a:defRPr/>
            </a:pPr>
            <a:endParaRPr lang="en-US" dirty="0" smtClean="0"/>
          </a:p>
          <a:p>
            <a:pPr eaLnBrk="1" hangingPunct="1">
              <a:defRPr/>
            </a:pPr>
            <a:r>
              <a:rPr lang="en-US" sz="2800" dirty="0" smtClean="0"/>
              <a:t>Heading </a:t>
            </a:r>
          </a:p>
          <a:p>
            <a:pPr eaLnBrk="1" hangingPunct="1">
              <a:defRPr/>
            </a:pPr>
            <a:r>
              <a:rPr lang="en-US" sz="2800" dirty="0" smtClean="0"/>
              <a:t>Date</a:t>
            </a:r>
          </a:p>
          <a:p>
            <a:pPr eaLnBrk="1" hangingPunct="1">
              <a:defRPr/>
            </a:pPr>
            <a:r>
              <a:rPr lang="en-US" sz="2800" dirty="0" smtClean="0"/>
              <a:t>Employer Address</a:t>
            </a:r>
          </a:p>
          <a:p>
            <a:pPr eaLnBrk="1" hangingPunct="1">
              <a:defRPr/>
            </a:pPr>
            <a:r>
              <a:rPr lang="en-US" sz="2800" dirty="0" smtClean="0"/>
              <a:t>Salutation</a:t>
            </a:r>
          </a:p>
          <a:p>
            <a:pPr eaLnBrk="1" hangingPunct="1">
              <a:defRPr/>
            </a:pPr>
            <a:r>
              <a:rPr lang="en-US" sz="2800" dirty="0" smtClean="0"/>
              <a:t>Body</a:t>
            </a:r>
          </a:p>
          <a:p>
            <a:pPr eaLnBrk="1" hangingPunct="1">
              <a:defRPr/>
            </a:pPr>
            <a:r>
              <a:rPr lang="en-US" sz="2800" dirty="0" smtClean="0"/>
              <a:t>Closing</a:t>
            </a:r>
          </a:p>
          <a:p>
            <a:pPr eaLnBrk="1" hangingPunct="1">
              <a:defRPr/>
            </a:pPr>
            <a:r>
              <a:rPr lang="en-US" sz="2800" dirty="0" smtClean="0"/>
              <a:t>Signature and Typed Name</a:t>
            </a:r>
          </a:p>
        </p:txBody>
      </p:sp>
    </p:spTree>
    <p:extLst>
      <p:ext uri="{BB962C8B-B14F-4D97-AF65-F5344CB8AC3E}">
        <p14:creationId xmlns:p14="http://schemas.microsoft.com/office/powerpoint/2010/main" val="97871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overLetterTemplat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6000" contrast="-13000"/>
                    </a14:imgEffect>
                  </a14:imgLayer>
                </a14:imgProps>
              </a:ext>
            </a:extLst>
          </a:blip>
          <a:srcRect l="1773" t="7777" r="1750" b="3075"/>
          <a:stretch>
            <a:fillRect/>
          </a:stretch>
        </p:blipFill>
        <p:spPr bwMode="auto">
          <a:xfrm>
            <a:off x="1219200" y="0"/>
            <a:ext cx="6700838" cy="6858000"/>
          </a:xfrm>
          <a:prstGeom prst="rect">
            <a:avLst/>
          </a:prstGeom>
          <a:noFill/>
          <a:ln w="9525">
            <a:noFill/>
            <a:miter lim="800000"/>
            <a:headEnd/>
            <a:tailEnd/>
          </a:ln>
        </p:spPr>
      </p:pic>
      <p:sp>
        <p:nvSpPr>
          <p:cNvPr id="2" name="Title 1"/>
          <p:cNvSpPr>
            <a:spLocks noGrp="1"/>
          </p:cNvSpPr>
          <p:nvPr>
            <p:ph type="title"/>
          </p:nvPr>
        </p:nvSpPr>
        <p:spPr>
          <a:xfrm>
            <a:off x="5257800" y="228600"/>
            <a:ext cx="3486150" cy="1325563"/>
          </a:xfrm>
        </p:spPr>
        <p:txBody>
          <a:bodyPr/>
          <a:lstStyle/>
          <a:p>
            <a:r>
              <a:rPr lang="en-US" dirty="0" smtClean="0"/>
              <a:t>Cover Letters #1</a:t>
            </a:r>
            <a:endParaRPr lang="en-US" dirty="0"/>
          </a:p>
        </p:txBody>
      </p:sp>
    </p:spTree>
    <p:extLst>
      <p:ext uri="{BB962C8B-B14F-4D97-AF65-F5344CB8AC3E}">
        <p14:creationId xmlns:p14="http://schemas.microsoft.com/office/powerpoint/2010/main" val="3185167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1371600"/>
          </a:xfrm>
        </p:spPr>
        <p:txBody>
          <a:bodyPr>
            <a:normAutofit fontScale="90000"/>
          </a:bodyPr>
          <a:lstStyle/>
          <a:p>
            <a:pPr eaLnBrk="1" hangingPunct="1">
              <a:defRPr/>
            </a:pPr>
            <a:r>
              <a:rPr lang="en-US" dirty="0" smtClean="0"/>
              <a:t/>
            </a:r>
            <a:br>
              <a:rPr lang="en-US" dirty="0" smtClean="0"/>
            </a:br>
            <a:r>
              <a:rPr lang="en-US" dirty="0" smtClean="0"/>
              <a:t>Heading</a:t>
            </a:r>
            <a:r>
              <a:rPr lang="en-US" sz="4000" dirty="0" smtClean="0"/>
              <a:t/>
            </a:r>
            <a:br>
              <a:rPr lang="en-US" sz="4000" dirty="0" smtClean="0"/>
            </a:br>
            <a:endParaRPr lang="en-US" sz="4000" dirty="0" smtClean="0"/>
          </a:p>
        </p:txBody>
      </p:sp>
      <p:sp>
        <p:nvSpPr>
          <p:cNvPr id="70659" name="Rectangle 3"/>
          <p:cNvSpPr>
            <a:spLocks noGrp="1" noChangeArrowheads="1"/>
          </p:cNvSpPr>
          <p:nvPr>
            <p:ph idx="1"/>
          </p:nvPr>
        </p:nvSpPr>
        <p:spPr/>
        <p:txBody>
          <a:bodyPr/>
          <a:lstStyle/>
          <a:p>
            <a:pPr eaLnBrk="1" hangingPunct="1">
              <a:lnSpc>
                <a:spcPct val="90000"/>
              </a:lnSpc>
              <a:buFont typeface="Wingdings" pitchFamily="2" charset="2"/>
              <a:buNone/>
              <a:defRPr/>
            </a:pPr>
            <a:r>
              <a:rPr lang="en-US" sz="2800" dirty="0" smtClean="0"/>
              <a:t>Your contact information </a:t>
            </a:r>
          </a:p>
          <a:p>
            <a:pPr lvl="1" eaLnBrk="1" hangingPunct="1">
              <a:lnSpc>
                <a:spcPct val="90000"/>
              </a:lnSpc>
              <a:buClr>
                <a:schemeClr val="hlink"/>
              </a:buClr>
              <a:defRPr/>
            </a:pPr>
            <a:r>
              <a:rPr lang="en-US" sz="2400" dirty="0" smtClean="0"/>
              <a:t>Name </a:t>
            </a:r>
          </a:p>
          <a:p>
            <a:pPr lvl="1" eaLnBrk="1" hangingPunct="1">
              <a:lnSpc>
                <a:spcPct val="90000"/>
              </a:lnSpc>
              <a:buClr>
                <a:schemeClr val="hlink"/>
              </a:buClr>
              <a:defRPr/>
            </a:pPr>
            <a:r>
              <a:rPr lang="en-US" sz="2400" dirty="0" smtClean="0"/>
              <a:t>Street Address</a:t>
            </a:r>
          </a:p>
          <a:p>
            <a:pPr lvl="1" eaLnBrk="1" hangingPunct="1">
              <a:lnSpc>
                <a:spcPct val="90000"/>
              </a:lnSpc>
              <a:buClr>
                <a:schemeClr val="hlink"/>
              </a:buClr>
              <a:defRPr/>
            </a:pPr>
            <a:r>
              <a:rPr lang="en-US" sz="2400" dirty="0" smtClean="0"/>
              <a:t>City, State, Zip Code</a:t>
            </a:r>
          </a:p>
          <a:p>
            <a:pPr lvl="1" eaLnBrk="1" hangingPunct="1">
              <a:lnSpc>
                <a:spcPct val="90000"/>
              </a:lnSpc>
              <a:buClr>
                <a:schemeClr val="hlink"/>
              </a:buClr>
              <a:defRPr/>
            </a:pPr>
            <a:r>
              <a:rPr lang="en-US" sz="2400" dirty="0" smtClean="0"/>
              <a:t>Home/Cell Phone</a:t>
            </a:r>
          </a:p>
          <a:p>
            <a:pPr lvl="1" eaLnBrk="1" hangingPunct="1">
              <a:lnSpc>
                <a:spcPct val="90000"/>
              </a:lnSpc>
              <a:buClr>
                <a:schemeClr val="hlink"/>
              </a:buClr>
              <a:defRPr/>
            </a:pPr>
            <a:r>
              <a:rPr lang="en-US" sz="2400" dirty="0" smtClean="0"/>
              <a:t>E-mail Address</a:t>
            </a:r>
          </a:p>
          <a:p>
            <a:pPr lvl="1" eaLnBrk="1" hangingPunct="1">
              <a:lnSpc>
                <a:spcPct val="90000"/>
              </a:lnSpc>
              <a:defRPr/>
            </a:pPr>
            <a:endParaRPr lang="en-US" sz="2400" dirty="0" smtClean="0"/>
          </a:p>
          <a:p>
            <a:pPr eaLnBrk="1" hangingPunct="1">
              <a:lnSpc>
                <a:spcPct val="90000"/>
              </a:lnSpc>
              <a:buFont typeface="Wingdings" pitchFamily="2" charset="2"/>
              <a:buNone/>
              <a:defRPr/>
            </a:pPr>
            <a:r>
              <a:rPr lang="en-US" sz="2800" dirty="0" smtClean="0"/>
              <a:t>Make sure your heading is free of typographical </a:t>
            </a:r>
          </a:p>
          <a:p>
            <a:pPr eaLnBrk="1" hangingPunct="1">
              <a:lnSpc>
                <a:spcPct val="90000"/>
              </a:lnSpc>
              <a:buFont typeface="Wingdings" pitchFamily="2" charset="2"/>
              <a:buNone/>
              <a:defRPr/>
            </a:pPr>
            <a:r>
              <a:rPr lang="en-US" sz="2800" dirty="0" smtClean="0"/>
              <a:t>errors.</a:t>
            </a:r>
          </a:p>
        </p:txBody>
      </p:sp>
    </p:spTree>
    <p:extLst>
      <p:ext uri="{BB962C8B-B14F-4D97-AF65-F5344CB8AC3E}">
        <p14:creationId xmlns:p14="http://schemas.microsoft.com/office/powerpoint/2010/main" val="203014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0"/>
            <a:ext cx="8229600" cy="1371600"/>
          </a:xfrm>
        </p:spPr>
        <p:txBody>
          <a:bodyPr/>
          <a:lstStyle/>
          <a:p>
            <a:pPr eaLnBrk="1" hangingPunct="1">
              <a:defRPr/>
            </a:pPr>
            <a:r>
              <a:rPr lang="en-US" dirty="0" smtClean="0"/>
              <a:t>Parts of a Cover </a:t>
            </a:r>
            <a:r>
              <a:rPr lang="en-US" dirty="0" smtClean="0"/>
              <a:t>Letter #2</a:t>
            </a:r>
            <a:endParaRPr lang="en-US" dirty="0" smtClean="0"/>
          </a:p>
        </p:txBody>
      </p:sp>
      <p:sp>
        <p:nvSpPr>
          <p:cNvPr id="93187" name="Rectangle 3"/>
          <p:cNvSpPr>
            <a:spLocks noGrp="1" noChangeArrowheads="1"/>
          </p:cNvSpPr>
          <p:nvPr>
            <p:ph type="body" sz="half" idx="1"/>
          </p:nvPr>
        </p:nvSpPr>
        <p:spPr>
          <a:xfrm>
            <a:off x="304800" y="1658679"/>
            <a:ext cx="8610600" cy="5181600"/>
          </a:xfrm>
        </p:spPr>
        <p:txBody>
          <a:bodyPr/>
          <a:lstStyle/>
          <a:p>
            <a:pPr eaLnBrk="1" hangingPunct="1">
              <a:defRPr/>
            </a:pPr>
            <a:r>
              <a:rPr lang="en-US" sz="2800" b="1" dirty="0" smtClean="0"/>
              <a:t>First paragraph</a:t>
            </a:r>
            <a:r>
              <a:rPr lang="en-US" sz="2800" dirty="0" smtClean="0"/>
              <a:t>: Tell why you are writing. Name the position you are applying for and how you heard of the opening. If it was through an employee, name that person.</a:t>
            </a:r>
          </a:p>
          <a:p>
            <a:pPr eaLnBrk="1" hangingPunct="1">
              <a:defRPr/>
            </a:pPr>
            <a:r>
              <a:rPr lang="en-US" sz="2800" b="1" dirty="0" smtClean="0"/>
              <a:t>Middle paragraph</a:t>
            </a:r>
            <a:r>
              <a:rPr lang="en-US" sz="2800" dirty="0" smtClean="0"/>
              <a:t>: Tell how your qualifications meet the employer’s needs. Be specific and give examples. </a:t>
            </a:r>
          </a:p>
          <a:p>
            <a:pPr eaLnBrk="1" hangingPunct="1">
              <a:defRPr/>
            </a:pPr>
            <a:r>
              <a:rPr lang="en-US" sz="2800" b="1" dirty="0" smtClean="0"/>
              <a:t>Concluding paragraph</a:t>
            </a:r>
            <a:r>
              <a:rPr lang="en-US" sz="2800" dirty="0" smtClean="0"/>
              <a:t>: Request an interview and say you will follow up at a specific time. Thank the reader for his/her consideration.</a:t>
            </a:r>
          </a:p>
        </p:txBody>
      </p:sp>
    </p:spTree>
    <p:extLst>
      <p:ext uri="{BB962C8B-B14F-4D97-AF65-F5344CB8AC3E}">
        <p14:creationId xmlns:p14="http://schemas.microsoft.com/office/powerpoint/2010/main" val="372560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letter example" title="cover letter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629400"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0" y="365126"/>
            <a:ext cx="3943350" cy="1325563"/>
          </a:xfrm>
        </p:spPr>
        <p:txBody>
          <a:bodyPr/>
          <a:lstStyle/>
          <a:p>
            <a:r>
              <a:rPr lang="en-US" dirty="0" smtClean="0"/>
              <a:t>Cover Letters #2</a:t>
            </a:r>
            <a:endParaRPr lang="en-US" dirty="0"/>
          </a:p>
        </p:txBody>
      </p:sp>
    </p:spTree>
    <p:extLst>
      <p:ext uri="{BB962C8B-B14F-4D97-AF65-F5344CB8AC3E}">
        <p14:creationId xmlns:p14="http://schemas.microsoft.com/office/powerpoint/2010/main" val="3806861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ver letter example" title="cover letter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27907"/>
            <a:ext cx="3990975"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3867150" cy="1325563"/>
          </a:xfrm>
        </p:spPr>
        <p:txBody>
          <a:bodyPr/>
          <a:lstStyle/>
          <a:p>
            <a:r>
              <a:rPr lang="en-US" dirty="0" smtClean="0"/>
              <a:t>Cover Letters #3</a:t>
            </a:r>
            <a:endParaRPr lang="en-US" dirty="0"/>
          </a:p>
        </p:txBody>
      </p:sp>
    </p:spTree>
    <p:extLst>
      <p:ext uri="{BB962C8B-B14F-4D97-AF65-F5344CB8AC3E}">
        <p14:creationId xmlns:p14="http://schemas.microsoft.com/office/powerpoint/2010/main" val="368213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723" y="1818740"/>
            <a:ext cx="3471456" cy="1107996"/>
          </a:xfrm>
          <a:prstGeom prst="rect">
            <a:avLst/>
          </a:prstGeom>
          <a:noFill/>
        </p:spPr>
        <p:txBody>
          <a:bodyPr wrap="square" rtlCol="0">
            <a:spAutoFit/>
          </a:bodyPr>
          <a:lstStyle/>
          <a:p>
            <a:r>
              <a:rPr lang="en-US" dirty="0" smtClean="0"/>
              <a:t>Name</a:t>
            </a:r>
          </a:p>
          <a:p>
            <a:r>
              <a:rPr lang="en-US" sz="1200" dirty="0" smtClean="0"/>
              <a:t>Street Address</a:t>
            </a:r>
          </a:p>
          <a:p>
            <a:r>
              <a:rPr lang="en-US" sz="1200" dirty="0" smtClean="0"/>
              <a:t>City, State, Zip</a:t>
            </a:r>
          </a:p>
          <a:p>
            <a:r>
              <a:rPr lang="en-US" sz="1200" dirty="0" smtClean="0"/>
              <a:t>Phone Number</a:t>
            </a:r>
          </a:p>
          <a:p>
            <a:r>
              <a:rPr lang="en-US" sz="1200" dirty="0" smtClean="0"/>
              <a:t>E-mail Address</a:t>
            </a:r>
            <a:endParaRPr lang="en-US" sz="1200" dirty="0"/>
          </a:p>
        </p:txBody>
      </p:sp>
      <p:pic>
        <p:nvPicPr>
          <p:cNvPr id="1026" name="Picture 2" descr="resume heading example #1" title="resume heading examp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781" y="464896"/>
            <a:ext cx="58864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me heading example #2" title="resume heading exampl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331" y="2397816"/>
            <a:ext cx="5676900" cy="1143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762000" y="3540817"/>
            <a:ext cx="4114800" cy="523220"/>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300" b="1" dirty="0" smtClean="0">
                <a:latin typeface="Garamond" pitchFamily="18" charset="0"/>
                <a:ea typeface="Courier New" pitchFamily="49" charset="0"/>
                <a:cs typeface="Times New Roman" pitchFamily="18" charset="0"/>
              </a:rPr>
              <a:t>F</a:t>
            </a:r>
            <a:r>
              <a:rPr lang="en-US" altLang="en-US" sz="2000" b="1" dirty="0" smtClean="0">
                <a:latin typeface="Garamond" pitchFamily="18" charset="0"/>
                <a:ea typeface="Courier New" pitchFamily="49" charset="0"/>
                <a:cs typeface="Times New Roman" pitchFamily="18" charset="0"/>
              </a:rPr>
              <a:t>IRST</a:t>
            </a:r>
            <a:r>
              <a:rPr kumimoji="0" lang="en-US" altLang="en-US" sz="1800" b="1" i="0" u="none" strike="noStrike" cap="none" normalizeH="0" baseline="0" dirty="0" smtClean="0">
                <a:ln>
                  <a:noFill/>
                </a:ln>
                <a:solidFill>
                  <a:schemeClr val="tx1"/>
                </a:solidFill>
                <a:effectLst/>
                <a:latin typeface="Garamond" pitchFamily="18" charset="0"/>
                <a:ea typeface="Courier New" pitchFamily="49" charset="0"/>
                <a:cs typeface="Times New Roman" pitchFamily="18" charset="0"/>
              </a:rPr>
              <a:t> </a:t>
            </a:r>
            <a:r>
              <a:rPr kumimoji="0" lang="en-US" altLang="en-US" sz="2300" b="1" i="0" u="none" strike="noStrike" cap="none" normalizeH="0" baseline="0" dirty="0" smtClean="0">
                <a:ln>
                  <a:noFill/>
                </a:ln>
                <a:solidFill>
                  <a:schemeClr val="tx1"/>
                </a:solidFill>
                <a:effectLst/>
                <a:latin typeface="Garamond" pitchFamily="18" charset="0"/>
                <a:ea typeface="Courier New" pitchFamily="49" charset="0"/>
                <a:cs typeface="Times New Roman" pitchFamily="18" charset="0"/>
              </a:rPr>
              <a:t>L</a:t>
            </a:r>
            <a:r>
              <a:rPr kumimoji="0" lang="en-US" altLang="en-US" sz="2000" b="1" i="0" u="none" strike="noStrike" cap="none" normalizeH="0" baseline="0" dirty="0" smtClean="0">
                <a:ln>
                  <a:noFill/>
                </a:ln>
                <a:solidFill>
                  <a:schemeClr val="tx1"/>
                </a:solidFill>
                <a:effectLst/>
                <a:latin typeface="Garamond" pitchFamily="18" charset="0"/>
                <a:ea typeface="Courier New" pitchFamily="49" charset="0"/>
                <a:cs typeface="Times New Roman" pitchFamily="18" charset="0"/>
              </a:rPr>
              <a:t>AST</a:t>
            </a:r>
            <a:endParaRPr kumimoji="0" lang="en-US" altLang="en-US" sz="1000" b="0"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endParaRPr>
          </a:p>
          <a:p>
            <a:pPr lvl="0" eaLnBrk="0" fontAlgn="base" hangingPunct="0">
              <a:spcBef>
                <a:spcPct val="0"/>
              </a:spcBef>
              <a:spcAft>
                <a:spcPct val="0"/>
              </a:spcAft>
            </a:pPr>
            <a:r>
              <a:rPr kumimoji="0" lang="en-US" altLang="en-US" sz="1000" b="0"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Street</a:t>
            </a:r>
            <a:r>
              <a:rPr kumimoji="0" lang="en-US" altLang="en-US" sz="1000" b="0" i="0" u="none" strike="noStrike" cap="none" normalizeH="0" dirty="0" smtClean="0">
                <a:ln>
                  <a:noFill/>
                </a:ln>
                <a:solidFill>
                  <a:schemeClr val="tx1"/>
                </a:solidFill>
                <a:effectLst/>
                <a:latin typeface="Times New Roman" pitchFamily="18" charset="0"/>
                <a:ea typeface="Courier New" pitchFamily="49" charset="0"/>
                <a:cs typeface="Times New Roman" pitchFamily="18" charset="0"/>
              </a:rPr>
              <a:t> Address</a:t>
            </a:r>
            <a:r>
              <a:rPr kumimoji="0" lang="en-US" altLang="en-US" sz="1000" b="0"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 City, MA 01453</a:t>
            </a:r>
            <a:r>
              <a:rPr lang="pt-BR" altLang="en-US" sz="1000" b="1" dirty="0">
                <a:latin typeface="Times New Roman" pitchFamily="18" charset="0"/>
                <a:ea typeface="Courier New" pitchFamily="49" charset="0"/>
                <a:cs typeface="Times New Roman" pitchFamily="18" charset="0"/>
              </a:rPr>
              <a:t> ∙</a:t>
            </a:r>
            <a:r>
              <a:rPr lang="pt-BR" altLang="en-US" sz="1000" dirty="0">
                <a:latin typeface="Times New Roman" pitchFamily="18" charset="0"/>
                <a:ea typeface="Courier New" pitchFamily="49" charset="0"/>
                <a:cs typeface="Times New Roman" pitchFamily="18" charset="0"/>
              </a:rPr>
              <a:t> </a:t>
            </a:r>
            <a:r>
              <a:rPr kumimoji="0" lang="pt-BR" altLang="en-US" sz="1000" b="0"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(978) 630-9553</a:t>
            </a:r>
            <a:r>
              <a:rPr kumimoji="0" lang="pt-BR" altLang="en-US" sz="1100" b="0"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 </a:t>
            </a:r>
            <a:r>
              <a:rPr kumimoji="0" lang="pt-BR" altLang="en-US" sz="1000" b="1"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a:t>
            </a:r>
            <a:r>
              <a:rPr kumimoji="0" lang="pt-BR" altLang="en-US" sz="1000" b="0"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 </a:t>
            </a:r>
            <a:r>
              <a:rPr kumimoji="0" lang="pt-BR" altLang="en-US" sz="1000" b="0" i="0" u="sng"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e-mail@mwcc.edu</a:t>
            </a:r>
            <a:r>
              <a:rPr kumimoji="0" lang="en-US" alt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1" name="Picture 7" descr="resume heading example #3" title="resume heading exampl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949" y="4114194"/>
            <a:ext cx="690562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resume heading example #4" title="resume heading example #4"/>
          <p:cNvPicPr>
            <a:picLocks noChangeAspect="1" noChangeArrowheads="1"/>
          </p:cNvPicPr>
          <p:nvPr/>
        </p:nvPicPr>
        <p:blipFill rotWithShape="1">
          <a:blip r:embed="rId5">
            <a:extLst>
              <a:ext uri="{28A0092B-C50C-407E-A947-70E740481C1C}">
                <a14:useLocalDpi xmlns:a14="http://schemas.microsoft.com/office/drawing/2010/main" val="0"/>
              </a:ext>
            </a:extLst>
          </a:blip>
          <a:srcRect b="81577"/>
          <a:stretch/>
        </p:blipFill>
        <p:spPr bwMode="auto">
          <a:xfrm>
            <a:off x="304800" y="5490859"/>
            <a:ext cx="5269962" cy="12559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172445"/>
            <a:ext cx="3464529" cy="1325563"/>
          </a:xfrm>
        </p:spPr>
        <p:txBody>
          <a:bodyPr/>
          <a:lstStyle/>
          <a:p>
            <a:r>
              <a:rPr lang="en-US" dirty="0" smtClean="0"/>
              <a:t>Examples of Headings</a:t>
            </a:r>
            <a:endParaRPr lang="en-US" dirty="0"/>
          </a:p>
        </p:txBody>
      </p:sp>
    </p:spTree>
    <p:extLst>
      <p:ext uri="{BB962C8B-B14F-4D97-AF65-F5344CB8AC3E}">
        <p14:creationId xmlns:p14="http://schemas.microsoft.com/office/powerpoint/2010/main" val="1882184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1066800"/>
          </a:xfrm>
        </p:spPr>
        <p:txBody>
          <a:bodyPr/>
          <a:lstStyle/>
          <a:p>
            <a:pPr eaLnBrk="1" hangingPunct="1">
              <a:defRPr/>
            </a:pPr>
            <a:r>
              <a:rPr lang="en-US" dirty="0" smtClean="0"/>
              <a:t>Profile</a:t>
            </a:r>
          </a:p>
        </p:txBody>
      </p:sp>
      <p:sp>
        <p:nvSpPr>
          <p:cNvPr id="73731" name="Rectangle 3"/>
          <p:cNvSpPr>
            <a:spLocks noGrp="1" noChangeArrowheads="1"/>
          </p:cNvSpPr>
          <p:nvPr>
            <p:ph idx="1"/>
          </p:nvPr>
        </p:nvSpPr>
        <p:spPr>
          <a:xfrm>
            <a:off x="152400" y="1676400"/>
            <a:ext cx="8763000" cy="4953000"/>
          </a:xfrm>
        </p:spPr>
        <p:txBody>
          <a:bodyPr>
            <a:normAutofit/>
          </a:bodyPr>
          <a:lstStyle/>
          <a:p>
            <a:pPr eaLnBrk="1" hangingPunct="1">
              <a:lnSpc>
                <a:spcPct val="90000"/>
              </a:lnSpc>
              <a:defRPr/>
            </a:pPr>
            <a:r>
              <a:rPr lang="en-US" sz="2400" dirty="0" smtClean="0"/>
              <a:t>Also called “Summary,” “Background,” or “Qualifications”</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Two or three sentences that summarize your most marketable skills and qualifications </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Select four to six of your most outstanding features as they relate to the job you are targeting</a:t>
            </a:r>
          </a:p>
          <a:p>
            <a:pPr eaLnBrk="1" hangingPunct="1">
              <a:lnSpc>
                <a:spcPct val="90000"/>
              </a:lnSpc>
              <a:buFont typeface="Wingdings" pitchFamily="2" charset="2"/>
              <a:buNone/>
              <a:defRPr/>
            </a:pPr>
            <a:endParaRPr lang="en-US" sz="2400" dirty="0" smtClean="0"/>
          </a:p>
          <a:p>
            <a:pPr lvl="1" eaLnBrk="1" hangingPunct="1">
              <a:lnSpc>
                <a:spcPct val="90000"/>
              </a:lnSpc>
              <a:buFont typeface="Wingdings" pitchFamily="2" charset="2"/>
              <a:buNone/>
              <a:defRPr/>
            </a:pPr>
            <a:r>
              <a:rPr lang="en-US" sz="2000" dirty="0" smtClean="0"/>
              <a:t>Example:  </a:t>
            </a:r>
            <a:r>
              <a:rPr lang="en-US" sz="2000" i="1" dirty="0" smtClean="0"/>
              <a:t>Bilingual Quality Control Manager with nine years of progressive professional experience.  Results oriented with strong leadership skills and proven ability to consistently meet and exceed targeted results.  </a:t>
            </a:r>
          </a:p>
          <a:p>
            <a:pPr lvl="1" eaLnBrk="1" hangingPunct="1">
              <a:lnSpc>
                <a:spcPct val="90000"/>
              </a:lnSpc>
              <a:buFont typeface="Wingdings" pitchFamily="2" charset="2"/>
              <a:buNone/>
              <a:defRPr/>
            </a:pPr>
            <a:endParaRPr lang="en-US" sz="2000" i="1" dirty="0" smtClean="0"/>
          </a:p>
          <a:p>
            <a:pPr eaLnBrk="1" hangingPunct="1">
              <a:lnSpc>
                <a:spcPct val="90000"/>
              </a:lnSpc>
              <a:defRPr/>
            </a:pPr>
            <a:endParaRPr lang="en-US" sz="2400" dirty="0" smtClean="0"/>
          </a:p>
        </p:txBody>
      </p:sp>
    </p:spTree>
    <p:extLst>
      <p:ext uri="{BB962C8B-B14F-4D97-AF65-F5344CB8AC3E}">
        <p14:creationId xmlns:p14="http://schemas.microsoft.com/office/powerpoint/2010/main" val="99172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0"/>
            <a:ext cx="8229600" cy="1371600"/>
          </a:xfrm>
        </p:spPr>
        <p:txBody>
          <a:bodyPr/>
          <a:lstStyle/>
          <a:p>
            <a:pPr eaLnBrk="1" hangingPunct="1">
              <a:defRPr/>
            </a:pPr>
            <a:r>
              <a:rPr lang="en-US" smtClean="0"/>
              <a:t>Summary of Qualifications</a:t>
            </a:r>
          </a:p>
        </p:txBody>
      </p:sp>
      <p:sp>
        <p:nvSpPr>
          <p:cNvPr id="179205" name="Rectangle 5"/>
          <p:cNvSpPr>
            <a:spLocks noGrp="1" noChangeArrowheads="1"/>
          </p:cNvSpPr>
          <p:nvPr>
            <p:ph idx="1"/>
          </p:nvPr>
        </p:nvSpPr>
        <p:spPr>
          <a:xfrm>
            <a:off x="457200" y="1676400"/>
            <a:ext cx="8229600" cy="4800600"/>
          </a:xfrm>
        </p:spPr>
        <p:txBody>
          <a:bodyPr>
            <a:normAutofit/>
          </a:bodyPr>
          <a:lstStyle/>
          <a:p>
            <a:pPr eaLnBrk="1" hangingPunct="1">
              <a:defRPr/>
            </a:pPr>
            <a:r>
              <a:rPr lang="en-US" sz="2800" dirty="0" smtClean="0"/>
              <a:t>Several bullet statements summarizing your qualifications for the job you’re seeking</a:t>
            </a:r>
          </a:p>
          <a:p>
            <a:pPr eaLnBrk="1" hangingPunct="1">
              <a:buFont typeface="Wingdings" pitchFamily="2" charset="2"/>
              <a:buNone/>
              <a:defRPr/>
            </a:pPr>
            <a:endParaRPr lang="en-US" sz="2800" dirty="0" smtClean="0"/>
          </a:p>
          <a:p>
            <a:pPr eaLnBrk="1" hangingPunct="1">
              <a:defRPr/>
            </a:pPr>
            <a:r>
              <a:rPr lang="en-US" sz="2800" dirty="0" smtClean="0"/>
              <a:t>Short statements no longer than two lines</a:t>
            </a:r>
          </a:p>
          <a:p>
            <a:pPr eaLnBrk="1" hangingPunct="1">
              <a:buFont typeface="Wingdings" pitchFamily="2" charset="2"/>
              <a:buNone/>
              <a:defRPr/>
            </a:pPr>
            <a:endParaRPr lang="en-US" sz="2800" dirty="0" smtClean="0"/>
          </a:p>
          <a:p>
            <a:pPr eaLnBrk="1" hangingPunct="1">
              <a:defRPr/>
            </a:pPr>
            <a:r>
              <a:rPr lang="en-US" sz="2800" dirty="0" smtClean="0"/>
              <a:t>Prioritize statements so that the most relevant comes first</a:t>
            </a:r>
          </a:p>
          <a:p>
            <a:pPr eaLnBrk="1" hangingPunct="1">
              <a:defRPr/>
            </a:pPr>
            <a:endParaRPr lang="en-US" sz="2800" dirty="0" smtClean="0"/>
          </a:p>
          <a:p>
            <a:pPr eaLnBrk="1" hangingPunct="1">
              <a:defRPr/>
            </a:pPr>
            <a:endParaRPr lang="en-US" sz="2800" dirty="0" smtClean="0"/>
          </a:p>
        </p:txBody>
      </p:sp>
    </p:spTree>
    <p:extLst>
      <p:ext uri="{BB962C8B-B14F-4D97-AF65-F5344CB8AC3E}">
        <p14:creationId xmlns:p14="http://schemas.microsoft.com/office/powerpoint/2010/main" val="3586918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20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92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mmary of qualifications example" title="summary of qualifications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90" y="290631"/>
            <a:ext cx="524821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mmary of qualifications example #2" title="summary of qualifications exampl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058"/>
          <a:stretch/>
        </p:blipFill>
        <p:spPr bwMode="auto">
          <a:xfrm>
            <a:off x="2173066" y="1981200"/>
            <a:ext cx="65814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file example" title="profile example"/>
          <p:cNvPicPr>
            <a:picLocks noChangeAspect="1" noChangeArrowheads="1"/>
          </p:cNvPicPr>
          <p:nvPr/>
        </p:nvPicPr>
        <p:blipFill rotWithShape="1">
          <a:blip r:embed="rId4">
            <a:extLst>
              <a:ext uri="{28A0092B-C50C-407E-A947-70E740481C1C}">
                <a14:useLocalDpi xmlns:a14="http://schemas.microsoft.com/office/drawing/2010/main" val="0"/>
              </a:ext>
            </a:extLst>
          </a:blip>
          <a:srcRect l="13501" t="17797" r="13806" b="71956"/>
          <a:stretch/>
        </p:blipFill>
        <p:spPr bwMode="auto">
          <a:xfrm>
            <a:off x="762000" y="5181600"/>
            <a:ext cx="752226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ig Warehouse &amp; Production Example - Traditional 2 Design"/>
          <p:cNvPicPr>
            <a:picLocks noChangeAspect="1" noChangeArrowheads="1"/>
          </p:cNvPicPr>
          <p:nvPr/>
        </p:nvPicPr>
        <p:blipFill rotWithShape="1">
          <a:blip r:embed="rId5">
            <a:extLst>
              <a:ext uri="{28A0092B-C50C-407E-A947-70E740481C1C}">
                <a14:useLocalDpi xmlns:a14="http://schemas.microsoft.com/office/drawing/2010/main" val="0"/>
              </a:ext>
            </a:extLst>
          </a:blip>
          <a:srcRect t="11802" b="79570"/>
          <a:stretch/>
        </p:blipFill>
        <p:spPr bwMode="auto">
          <a:xfrm>
            <a:off x="609600" y="4114800"/>
            <a:ext cx="6547434" cy="733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086" y="290631"/>
            <a:ext cx="3965959" cy="1325563"/>
          </a:xfrm>
        </p:spPr>
        <p:txBody>
          <a:bodyPr/>
          <a:lstStyle/>
          <a:p>
            <a:r>
              <a:rPr lang="en-US" dirty="0" smtClean="0"/>
              <a:t>Examples of Summaries</a:t>
            </a:r>
            <a:endParaRPr lang="en-US" dirty="0"/>
          </a:p>
        </p:txBody>
      </p:sp>
    </p:spTree>
    <p:extLst>
      <p:ext uri="{BB962C8B-B14F-4D97-AF65-F5344CB8AC3E}">
        <p14:creationId xmlns:p14="http://schemas.microsoft.com/office/powerpoint/2010/main" val="287786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105150" cy="1325563"/>
          </a:xfrm>
        </p:spPr>
        <p:txBody>
          <a:bodyPr/>
          <a:lstStyle/>
          <a:p>
            <a:r>
              <a:rPr lang="en-US" dirty="0" smtClean="0"/>
              <a:t>Resumes #2</a:t>
            </a:r>
            <a:endParaRPr lang="en-US" dirty="0"/>
          </a:p>
        </p:txBody>
      </p:sp>
      <p:pic>
        <p:nvPicPr>
          <p:cNvPr id="4" name="Content Placeholder 3" descr="resume example" title="resume example"/>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2000" contrast="20000"/>
                    </a14:imgEffect>
                  </a14:imgLayer>
                </a14:imgProps>
              </a:ext>
              <a:ext uri="{28A0092B-C50C-407E-A947-70E740481C1C}">
                <a14:useLocalDpi xmlns:a14="http://schemas.microsoft.com/office/drawing/2010/main" val="0"/>
              </a:ext>
            </a:extLst>
          </a:blip>
          <a:stretch>
            <a:fillRect/>
          </a:stretch>
        </p:blipFill>
        <p:spPr>
          <a:xfrm>
            <a:off x="4038600" y="125413"/>
            <a:ext cx="5105400" cy="6592887"/>
          </a:xfrm>
        </p:spPr>
      </p:pic>
    </p:spTree>
    <p:extLst>
      <p:ext uri="{BB962C8B-B14F-4D97-AF65-F5344CB8AC3E}">
        <p14:creationId xmlns:p14="http://schemas.microsoft.com/office/powerpoint/2010/main" val="107910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9600" cy="1219200"/>
          </a:xfrm>
        </p:spPr>
        <p:txBody>
          <a:bodyPr/>
          <a:lstStyle/>
          <a:p>
            <a:pPr eaLnBrk="1" hangingPunct="1">
              <a:defRPr/>
            </a:pPr>
            <a:r>
              <a:rPr lang="en-US" smtClean="0"/>
              <a:t>Work/Professional Experience</a:t>
            </a:r>
          </a:p>
        </p:txBody>
      </p:sp>
      <p:sp>
        <p:nvSpPr>
          <p:cNvPr id="76803" name="Rectangle 3"/>
          <p:cNvSpPr>
            <a:spLocks noGrp="1" noChangeArrowheads="1"/>
          </p:cNvSpPr>
          <p:nvPr>
            <p:ph idx="1"/>
          </p:nvPr>
        </p:nvSpPr>
        <p:spPr>
          <a:xfrm>
            <a:off x="457200" y="1676400"/>
            <a:ext cx="8229600" cy="4876800"/>
          </a:xfrm>
        </p:spPr>
        <p:txBody>
          <a:bodyPr>
            <a:normAutofit/>
          </a:bodyPr>
          <a:lstStyle/>
          <a:p>
            <a:pPr>
              <a:lnSpc>
                <a:spcPct val="90000"/>
              </a:lnSpc>
              <a:defRPr/>
            </a:pPr>
            <a:r>
              <a:rPr lang="en-US" sz="2400" dirty="0"/>
              <a:t>Reverse chronological order: start with your current or most recent </a:t>
            </a:r>
            <a:r>
              <a:rPr lang="en-US" sz="2400" dirty="0" smtClean="0"/>
              <a:t>employer</a:t>
            </a:r>
          </a:p>
          <a:p>
            <a:pPr marL="45720" indent="0">
              <a:lnSpc>
                <a:spcPct val="90000"/>
              </a:lnSpc>
              <a:buNone/>
              <a:defRPr/>
            </a:pPr>
            <a:endParaRPr lang="en-US" sz="2400" dirty="0"/>
          </a:p>
          <a:p>
            <a:pPr eaLnBrk="1" hangingPunct="1">
              <a:lnSpc>
                <a:spcPct val="90000"/>
              </a:lnSpc>
              <a:defRPr/>
            </a:pPr>
            <a:r>
              <a:rPr lang="en-US" sz="2400" dirty="0" smtClean="0"/>
              <a:t>List your job title, the employer’s name and location, and the dates of employment</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Include your duties/responsibilities by focusing on accomplishments, achievements, and completed projects</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You may want to list education before your work history</a:t>
            </a:r>
          </a:p>
        </p:txBody>
      </p:sp>
    </p:spTree>
    <p:extLst>
      <p:ext uri="{BB962C8B-B14F-4D97-AF65-F5344CB8AC3E}">
        <p14:creationId xmlns:p14="http://schemas.microsoft.com/office/powerpoint/2010/main" val="382151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777</Words>
  <Application>Microsoft Office PowerPoint</Application>
  <PresentationFormat>On-screen Show (4:3)</PresentationFormat>
  <Paragraphs>131</Paragraphs>
  <Slides>32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Courier New</vt:lpstr>
      <vt:lpstr>Garamond</vt:lpstr>
      <vt:lpstr>Times New Roman</vt:lpstr>
      <vt:lpstr>Wingdings</vt:lpstr>
      <vt:lpstr>Office Theme</vt:lpstr>
      <vt:lpstr>Resume &amp;  Cover Letter </vt:lpstr>
      <vt:lpstr>Resumes #1</vt:lpstr>
      <vt:lpstr> Heading </vt:lpstr>
      <vt:lpstr>Examples of Headings</vt:lpstr>
      <vt:lpstr>Profile</vt:lpstr>
      <vt:lpstr>Summary of Qualifications</vt:lpstr>
      <vt:lpstr>Examples of Summaries</vt:lpstr>
      <vt:lpstr>Resumes #2</vt:lpstr>
      <vt:lpstr>Work/Professional Experience</vt:lpstr>
      <vt:lpstr>Resumes #3</vt:lpstr>
      <vt:lpstr>Examples of Experience #1</vt:lpstr>
      <vt:lpstr>Education #1 </vt:lpstr>
      <vt:lpstr>Education #2 </vt:lpstr>
      <vt:lpstr>Examples of Education</vt:lpstr>
      <vt:lpstr>Chronological examples</vt:lpstr>
      <vt:lpstr>Resumes #4</vt:lpstr>
      <vt:lpstr>Resumes #5</vt:lpstr>
      <vt:lpstr>Resumes #6</vt:lpstr>
      <vt:lpstr>Resumes #7</vt:lpstr>
      <vt:lpstr>Combination Format</vt:lpstr>
      <vt:lpstr>Examples of Experience #2</vt:lpstr>
      <vt:lpstr>Resumes #8</vt:lpstr>
      <vt:lpstr>Resumes #9</vt:lpstr>
      <vt:lpstr>Resumes #10</vt:lpstr>
      <vt:lpstr>Resumes #11</vt:lpstr>
      <vt:lpstr>Resumes #12</vt:lpstr>
      <vt:lpstr>Cover Letter</vt:lpstr>
      <vt:lpstr>Parts of a Cover Letter #1</vt:lpstr>
      <vt:lpstr>Cover Letters #1</vt:lpstr>
      <vt:lpstr>Parts of a Cover Letter #2</vt:lpstr>
      <vt:lpstr>Cover Letters #2</vt:lpstr>
      <vt:lpstr>Cover Letters #3</vt:lpstr>
    </vt:vector>
  </TitlesOfParts>
  <Company>mwcc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 &amp;  Cover Letters</dc:title>
  <dc:creator>Reifsteck, Christian</dc:creator>
  <cp:lastModifiedBy>RISD</cp:lastModifiedBy>
  <cp:revision>24</cp:revision>
  <dcterms:created xsi:type="dcterms:W3CDTF">2015-07-16T13:15:01Z</dcterms:created>
  <dcterms:modified xsi:type="dcterms:W3CDTF">2017-03-26T16:17:56Z</dcterms:modified>
</cp:coreProperties>
</file>