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2" r:id="rId1"/>
  </p:sldMasterIdLst>
  <p:notesMasterIdLst>
    <p:notesMasterId r:id="rId15"/>
  </p:notesMasterIdLst>
  <p:handoutMasterIdLst>
    <p:handoutMasterId r:id="rId16"/>
  </p:handoutMasterIdLst>
  <p:sldIdLst>
    <p:sldId id="256" r:id="rId2"/>
    <p:sldId id="257" r:id="rId3"/>
    <p:sldId id="278" r:id="rId4"/>
    <p:sldId id="262" r:id="rId5"/>
    <p:sldId id="277" r:id="rId6"/>
    <p:sldId id="267" r:id="rId7"/>
    <p:sldId id="275" r:id="rId8"/>
    <p:sldId id="279" r:id="rId9"/>
    <p:sldId id="265" r:id="rId10"/>
    <p:sldId id="261" r:id="rId11"/>
    <p:sldId id="274" r:id="rId12"/>
    <p:sldId id="280" r:id="rId13"/>
    <p:sldId id="276" r:id="rId14"/>
  </p:sldIdLst>
  <p:sldSz cx="9144000" cy="6858000" type="screen4x3"/>
  <p:notesSz cx="6985000" cy="92837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14" autoAdjust="0"/>
    <p:restoredTop sz="94434" autoAdjust="0"/>
  </p:normalViewPr>
  <p:slideViewPr>
    <p:cSldViewPr>
      <p:cViewPr varScale="1">
        <p:scale>
          <a:sx n="70" d="100"/>
          <a:sy n="70" d="100"/>
        </p:scale>
        <p:origin x="17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27363" cy="4635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5603" name="Rectangle 3"/>
          <p:cNvSpPr>
            <a:spLocks noGrp="1" noChangeArrowheads="1"/>
          </p:cNvSpPr>
          <p:nvPr>
            <p:ph type="dt" sz="quarter" idx="1"/>
          </p:nvPr>
        </p:nvSpPr>
        <p:spPr bwMode="auto">
          <a:xfrm>
            <a:off x="3956050" y="0"/>
            <a:ext cx="3027363" cy="4635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5604" name="Rectangle 4"/>
          <p:cNvSpPr>
            <a:spLocks noGrp="1" noChangeArrowheads="1"/>
          </p:cNvSpPr>
          <p:nvPr>
            <p:ph type="ftr" sz="quarter" idx="2"/>
          </p:nvPr>
        </p:nvSpPr>
        <p:spPr bwMode="auto">
          <a:xfrm>
            <a:off x="0" y="8818563"/>
            <a:ext cx="3027363" cy="4635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5605" name="Rectangle 5"/>
          <p:cNvSpPr>
            <a:spLocks noGrp="1" noChangeArrowheads="1"/>
          </p:cNvSpPr>
          <p:nvPr>
            <p:ph type="sldNum" sz="quarter" idx="3"/>
          </p:nvPr>
        </p:nvSpPr>
        <p:spPr bwMode="auto">
          <a:xfrm>
            <a:off x="3956050" y="8818563"/>
            <a:ext cx="3027363" cy="4635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fld id="{42352C94-279B-4523-8DE1-5CAC6C80662C}" type="slidenum">
              <a:rPr lang="en-US" altLang="en-US"/>
              <a:pPr/>
              <a:t>‹#›</a:t>
            </a:fld>
            <a:endParaRPr lang="en-US" altLang="en-US"/>
          </a:p>
        </p:txBody>
      </p:sp>
    </p:spTree>
    <p:extLst>
      <p:ext uri="{BB962C8B-B14F-4D97-AF65-F5344CB8AC3E}">
        <p14:creationId xmlns:p14="http://schemas.microsoft.com/office/powerpoint/2010/main" val="20544384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atin typeface="Arial" charset="0"/>
              </a:defRPr>
            </a:lvl1pPr>
          </a:lstStyle>
          <a:p>
            <a:pPr>
              <a:defRPr/>
            </a:pPr>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F0A729F-2269-4BD7-A164-70E3413D7F2B}" type="slidenum">
              <a:rPr lang="en-US" altLang="en-US"/>
              <a:pPr/>
              <a:t>‹#›</a:t>
            </a:fld>
            <a:endParaRPr lang="en-US" altLang="en-US"/>
          </a:p>
        </p:txBody>
      </p:sp>
    </p:spTree>
    <p:extLst>
      <p:ext uri="{BB962C8B-B14F-4D97-AF65-F5344CB8AC3E}">
        <p14:creationId xmlns:p14="http://schemas.microsoft.com/office/powerpoint/2010/main" val="382928144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EA60ECA-F407-4321-B240-E43241E1B6E5}" type="slidenum">
              <a:rPr lang="en-US" altLang="en-US"/>
              <a:pPr/>
              <a:t>1</a:t>
            </a:fld>
            <a:endParaRPr lang="en-US" altLang="en-US"/>
          </a:p>
        </p:txBody>
      </p:sp>
    </p:spTree>
    <p:extLst>
      <p:ext uri="{BB962C8B-B14F-4D97-AF65-F5344CB8AC3E}">
        <p14:creationId xmlns:p14="http://schemas.microsoft.com/office/powerpoint/2010/main" val="940359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AAEEC3E-1FE5-4CB1-B3DB-83B3F7E5D8AD}" type="slidenum">
              <a:rPr lang="en-US" altLang="en-US"/>
              <a:pPr/>
              <a:t>5</a:t>
            </a:fld>
            <a:endParaRPr lang="en-US" altLang="en-US"/>
          </a:p>
        </p:txBody>
      </p:sp>
    </p:spTree>
    <p:extLst>
      <p:ext uri="{BB962C8B-B14F-4D97-AF65-F5344CB8AC3E}">
        <p14:creationId xmlns:p14="http://schemas.microsoft.com/office/powerpoint/2010/main" val="2114729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B12C9B8-FA23-4B52-9B5D-102C705ADBD4}" type="slidenum">
              <a:rPr lang="en-US" altLang="en-US" smtClean="0"/>
              <a:pPr/>
              <a:t>‹#›</a:t>
            </a:fld>
            <a:endParaRPr lang="en-US" altLang="en-US"/>
          </a:p>
        </p:txBody>
      </p:sp>
    </p:spTree>
    <p:extLst>
      <p:ext uri="{BB962C8B-B14F-4D97-AF65-F5344CB8AC3E}">
        <p14:creationId xmlns:p14="http://schemas.microsoft.com/office/powerpoint/2010/main" val="3255727486"/>
      </p:ext>
    </p:extLst>
  </p:cSld>
  <p:clrMapOvr>
    <a:masterClrMapping/>
  </p:clrMapOvr>
  <p:transition>
    <p:strips dir="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8849FB2-3F91-47AE-80E3-E1C66E079CA4}" type="slidenum">
              <a:rPr lang="en-US" altLang="en-US" smtClean="0"/>
              <a:pPr/>
              <a:t>‹#›</a:t>
            </a:fld>
            <a:endParaRPr lang="en-US" altLang="en-US"/>
          </a:p>
        </p:txBody>
      </p:sp>
    </p:spTree>
    <p:extLst>
      <p:ext uri="{BB962C8B-B14F-4D97-AF65-F5344CB8AC3E}">
        <p14:creationId xmlns:p14="http://schemas.microsoft.com/office/powerpoint/2010/main" val="315440213"/>
      </p:ext>
    </p:extLst>
  </p:cSld>
  <p:clrMapOvr>
    <a:masterClrMapping/>
  </p:clrMapOvr>
  <p:transition>
    <p:strips dir="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B9ECF8E-D256-4A7A-B68C-C905E00048A4}" type="slidenum">
              <a:rPr lang="en-US" altLang="en-US" smtClean="0"/>
              <a:pPr/>
              <a:t>‹#›</a:t>
            </a:fld>
            <a:endParaRPr lang="en-US" altLang="en-US"/>
          </a:p>
        </p:txBody>
      </p:sp>
    </p:spTree>
    <p:extLst>
      <p:ext uri="{BB962C8B-B14F-4D97-AF65-F5344CB8AC3E}">
        <p14:creationId xmlns:p14="http://schemas.microsoft.com/office/powerpoint/2010/main" val="3176306489"/>
      </p:ext>
    </p:extLst>
  </p:cSld>
  <p:clrMapOvr>
    <a:masterClrMapping/>
  </p:clrMapOvr>
  <p:transition>
    <p:strips dir="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ssion Slide">
    <p:spTree>
      <p:nvGrpSpPr>
        <p:cNvPr id="1" name=""/>
        <p:cNvGrpSpPr/>
        <p:nvPr/>
      </p:nvGrpSpPr>
      <p:grpSpPr>
        <a:xfrm>
          <a:off x="0" y="0"/>
          <a:ext cx="0" cy="0"/>
          <a:chOff x="0" y="0"/>
          <a:chExt cx="0" cy="0"/>
        </a:xfrm>
      </p:grpSpPr>
      <p:sp>
        <p:nvSpPr>
          <p:cNvPr id="5" name="Title 1"/>
          <p:cNvSpPr txBox="1">
            <a:spLocks/>
          </p:cNvSpPr>
          <p:nvPr userDrawn="1"/>
        </p:nvSpPr>
        <p:spPr>
          <a:xfrm>
            <a:off x="442913" y="5562600"/>
            <a:ext cx="8229600" cy="685800"/>
          </a:xfrm>
          <a:prstGeom prst="rect">
            <a:avLst/>
          </a:prstGeom>
        </p:spPr>
        <p:txBody>
          <a:bodyPr anchor="ctr">
            <a:normAutofit/>
          </a:bodyPr>
          <a:lstStyle>
            <a:lvl1pPr algn="ctr" defTabSz="914400" rtl="0" eaLnBrk="1" latinLnBrk="0" hangingPunct="1">
              <a:spcBef>
                <a:spcPct val="0"/>
              </a:spcBef>
              <a:buNone/>
              <a:defRPr sz="4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fontAlgn="auto">
              <a:spcAft>
                <a:spcPts val="0"/>
              </a:spcAft>
              <a:defRPr/>
            </a:pPr>
            <a:endParaRPr lang="en-US" sz="2800" i="1" dirty="0"/>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a:xfrm>
            <a:off x="457200" y="2362200"/>
            <a:ext cx="8229600" cy="228370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0"/>
          </p:nvPr>
        </p:nvSpPr>
        <p:spPr>
          <a:xfrm>
            <a:off x="442913" y="1600200"/>
            <a:ext cx="8229600" cy="609600"/>
          </a:xfrm>
        </p:spPr>
        <p:txBody>
          <a:bodyPr>
            <a:normAutofit/>
          </a:bodyPr>
          <a:lstStyle>
            <a:lvl1pPr marL="0" indent="0">
              <a:buNone/>
              <a:defRPr lang="en-US" sz="2800" i="1" dirty="0">
                <a:solidFill>
                  <a:schemeClr val="accent1"/>
                </a:solidFill>
              </a:defRPr>
            </a:lvl1pPr>
          </a:lstStyle>
          <a:p>
            <a:pPr lvl="0"/>
            <a:r>
              <a:rPr lang="en-US" smtClean="0"/>
              <a:t>Click to edit Master text styles</a:t>
            </a:r>
          </a:p>
        </p:txBody>
      </p:sp>
    </p:spTree>
    <p:extLst>
      <p:ext uri="{BB962C8B-B14F-4D97-AF65-F5344CB8AC3E}">
        <p14:creationId xmlns:p14="http://schemas.microsoft.com/office/powerpoint/2010/main" val="7321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769CBFE-7CC1-421A-89F3-A58DF12A4AE0}" type="slidenum">
              <a:rPr lang="en-US" altLang="en-US" smtClean="0"/>
              <a:pPr/>
              <a:t>‹#›</a:t>
            </a:fld>
            <a:endParaRPr lang="en-US" altLang="en-US"/>
          </a:p>
        </p:txBody>
      </p:sp>
    </p:spTree>
    <p:extLst>
      <p:ext uri="{BB962C8B-B14F-4D97-AF65-F5344CB8AC3E}">
        <p14:creationId xmlns:p14="http://schemas.microsoft.com/office/powerpoint/2010/main" val="2016221918"/>
      </p:ext>
    </p:extLst>
  </p:cSld>
  <p:clrMapOvr>
    <a:masterClrMapping/>
  </p:clrMapOvr>
  <p:transition>
    <p:strips dir="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3294B6A-E950-424E-883D-FCAC8FBB2802}" type="slidenum">
              <a:rPr lang="en-US" altLang="en-US" smtClean="0"/>
              <a:pPr/>
              <a:t>‹#›</a:t>
            </a:fld>
            <a:endParaRPr lang="en-US" altLang="en-US"/>
          </a:p>
        </p:txBody>
      </p:sp>
    </p:spTree>
    <p:extLst>
      <p:ext uri="{BB962C8B-B14F-4D97-AF65-F5344CB8AC3E}">
        <p14:creationId xmlns:p14="http://schemas.microsoft.com/office/powerpoint/2010/main" val="648041111"/>
      </p:ext>
    </p:extLst>
  </p:cSld>
  <p:clrMapOvr>
    <a:masterClrMapping/>
  </p:clrMapOvr>
  <p:transition>
    <p:strips dir="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F50B4E54-880E-4A77-BA7C-F350C00AE827}" type="slidenum">
              <a:rPr lang="en-US" altLang="en-US" smtClean="0"/>
              <a:pPr/>
              <a:t>‹#›</a:t>
            </a:fld>
            <a:endParaRPr lang="en-US" altLang="en-US"/>
          </a:p>
        </p:txBody>
      </p:sp>
    </p:spTree>
    <p:extLst>
      <p:ext uri="{BB962C8B-B14F-4D97-AF65-F5344CB8AC3E}">
        <p14:creationId xmlns:p14="http://schemas.microsoft.com/office/powerpoint/2010/main" val="2315153248"/>
      </p:ext>
    </p:extLst>
  </p:cSld>
  <p:clrMapOvr>
    <a:masterClrMapping/>
  </p:clrMapOvr>
  <p:transition>
    <p:strips dir="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5B5FF405-1AD2-4609-AD1A-81A347CF33DD}" type="slidenum">
              <a:rPr lang="en-US" altLang="en-US" smtClean="0"/>
              <a:pPr/>
              <a:t>‹#›</a:t>
            </a:fld>
            <a:endParaRPr lang="en-US" altLang="en-US"/>
          </a:p>
        </p:txBody>
      </p:sp>
    </p:spTree>
    <p:extLst>
      <p:ext uri="{BB962C8B-B14F-4D97-AF65-F5344CB8AC3E}">
        <p14:creationId xmlns:p14="http://schemas.microsoft.com/office/powerpoint/2010/main" val="2779593882"/>
      </p:ext>
    </p:extLst>
  </p:cSld>
  <p:clrMapOvr>
    <a:masterClrMapping/>
  </p:clrMapOvr>
  <p:transition>
    <p:strips dir="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089506A0-6C1B-4216-A3D2-1183B971F643}" type="slidenum">
              <a:rPr lang="en-US" altLang="en-US" smtClean="0"/>
              <a:pPr/>
              <a:t>‹#›</a:t>
            </a:fld>
            <a:endParaRPr lang="en-US" altLang="en-US"/>
          </a:p>
        </p:txBody>
      </p:sp>
    </p:spTree>
    <p:extLst>
      <p:ext uri="{BB962C8B-B14F-4D97-AF65-F5344CB8AC3E}">
        <p14:creationId xmlns:p14="http://schemas.microsoft.com/office/powerpoint/2010/main" val="450258553"/>
      </p:ext>
    </p:extLst>
  </p:cSld>
  <p:clrMapOvr>
    <a:masterClrMapping/>
  </p:clrMapOvr>
  <p:transition>
    <p:strips dir="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E2E5AAA5-87C9-4DFB-9239-01B1A3FBFA9D}" type="slidenum">
              <a:rPr lang="en-US" altLang="en-US" smtClean="0"/>
              <a:pPr/>
              <a:t>‹#›</a:t>
            </a:fld>
            <a:endParaRPr lang="en-US" altLang="en-US"/>
          </a:p>
        </p:txBody>
      </p:sp>
    </p:spTree>
    <p:extLst>
      <p:ext uri="{BB962C8B-B14F-4D97-AF65-F5344CB8AC3E}">
        <p14:creationId xmlns:p14="http://schemas.microsoft.com/office/powerpoint/2010/main" val="604413230"/>
      </p:ext>
    </p:extLst>
  </p:cSld>
  <p:clrMapOvr>
    <a:masterClrMapping/>
  </p:clrMapOvr>
  <p:transition>
    <p:strips dir="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73F30DC6-2DD5-4935-8EC1-0197063CF1B9}" type="slidenum">
              <a:rPr lang="en-US" altLang="en-US" smtClean="0"/>
              <a:pPr/>
              <a:t>‹#›</a:t>
            </a:fld>
            <a:endParaRPr lang="en-US" altLang="en-US"/>
          </a:p>
        </p:txBody>
      </p:sp>
    </p:spTree>
    <p:extLst>
      <p:ext uri="{BB962C8B-B14F-4D97-AF65-F5344CB8AC3E}">
        <p14:creationId xmlns:p14="http://schemas.microsoft.com/office/powerpoint/2010/main" val="4238968150"/>
      </p:ext>
    </p:extLst>
  </p:cSld>
  <p:clrMapOvr>
    <a:masterClrMapping/>
  </p:clrMapOvr>
  <p:transition>
    <p:strips dir="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6C5E4C43-363A-400C-A309-77ABFA3AFB25}" type="slidenum">
              <a:rPr lang="en-US" altLang="en-US" smtClean="0"/>
              <a:pPr/>
              <a:t>‹#›</a:t>
            </a:fld>
            <a:endParaRPr lang="en-US" altLang="en-US"/>
          </a:p>
        </p:txBody>
      </p:sp>
    </p:spTree>
    <p:extLst>
      <p:ext uri="{BB962C8B-B14F-4D97-AF65-F5344CB8AC3E}">
        <p14:creationId xmlns:p14="http://schemas.microsoft.com/office/powerpoint/2010/main" val="3498615976"/>
      </p:ext>
    </p:extLst>
  </p:cSld>
  <p:clrMapOvr>
    <a:masterClrMapping/>
  </p:clrMapOvr>
  <p:transition>
    <p:strips dir="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C1E8CF1-3DD7-417F-BDFC-D0104C22547B}" type="slidenum">
              <a:rPr lang="en-US" altLang="en-US" smtClean="0"/>
              <a:pPr/>
              <a:t>‹#›</a:t>
            </a:fld>
            <a:endParaRPr lang="en-US" altLang="en-US"/>
          </a:p>
        </p:txBody>
      </p:sp>
    </p:spTree>
    <p:extLst>
      <p:ext uri="{BB962C8B-B14F-4D97-AF65-F5344CB8AC3E}">
        <p14:creationId xmlns:p14="http://schemas.microsoft.com/office/powerpoint/2010/main" val="3576936744"/>
      </p:ext>
    </p:extLst>
  </p:cSld>
  <p:clrMap bg1="lt1" tx1="dk1" bg2="lt2" tx2="dk2" accent1="accent1" accent2="accent2" accent3="accent3" accent4="accent4" accent5="accent5" accent6="accent6" hlink="hlink" folHlink="folHlink"/>
  <p:sldLayoutIdLst>
    <p:sldLayoutId id="2147484063" r:id="rId1"/>
    <p:sldLayoutId id="2147484064" r:id="rId2"/>
    <p:sldLayoutId id="2147484065" r:id="rId3"/>
    <p:sldLayoutId id="2147484066" r:id="rId4"/>
    <p:sldLayoutId id="2147484067" r:id="rId5"/>
    <p:sldLayoutId id="2147484068" r:id="rId6"/>
    <p:sldLayoutId id="2147484069" r:id="rId7"/>
    <p:sldLayoutId id="2147484070" r:id="rId8"/>
    <p:sldLayoutId id="2147484071" r:id="rId9"/>
    <p:sldLayoutId id="2147484072" r:id="rId10"/>
    <p:sldLayoutId id="2147484073" r:id="rId11"/>
    <p:sldLayoutId id="2147484074" r:id="rId12"/>
  </p:sldLayoutIdLst>
  <p:transition>
    <p:strips dir="rd"/>
  </p:transition>
  <p:timing>
    <p:tnLst>
      <p:par>
        <p:cTn id="1" dur="indefinite" restart="never" nodeType="tmRoot"/>
      </p:par>
    </p:tnLst>
  </p:timing>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3.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398" y="1676400"/>
            <a:ext cx="9144000" cy="1828800"/>
          </a:xfrm>
          <a:extLst/>
        </p:spPr>
        <p:txBody>
          <a:bodyPr/>
          <a:lstStyle/>
          <a:p>
            <a:pPr algn="ctr" eaLnBrk="1" fontAlgn="auto" hangingPunct="1">
              <a:spcAft>
                <a:spcPts val="0"/>
              </a:spcAft>
              <a:defRPr/>
            </a:pPr>
            <a:r>
              <a:rPr lang="en-US" dirty="0" smtClean="0">
                <a:effectLst>
                  <a:outerShdw blurRad="38100" dist="38100" dir="2700000" algn="tl">
                    <a:srgbClr val="000000">
                      <a:alpha val="43137"/>
                    </a:srgbClr>
                  </a:outerShdw>
                </a:effectLst>
              </a:rPr>
              <a:t>Interviewing Skills </a:t>
            </a:r>
          </a:p>
        </p:txBody>
      </p:sp>
      <p:sp>
        <p:nvSpPr>
          <p:cNvPr id="6147" name="Rectangle 2"/>
          <p:cNvSpPr>
            <a:spLocks noChangeArrowheads="1"/>
          </p:cNvSpPr>
          <p:nvPr/>
        </p:nvSpPr>
        <p:spPr bwMode="auto">
          <a:xfrm>
            <a:off x="304800" y="5334000"/>
            <a:ext cx="82375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800" dirty="0"/>
              <a:t>The AMMQC program is an Equal Opportunity program. </a:t>
            </a:r>
          </a:p>
          <a:p>
            <a:r>
              <a:rPr lang="en-US" altLang="en-US" sz="800" dirty="0"/>
              <a:t>Adaptive equipment is available upon request for individuals with disabilities.</a:t>
            </a:r>
          </a:p>
          <a:p>
            <a:r>
              <a:rPr lang="en-US" altLang="en-US" sz="800">
                <a:hlinkClick r:id="rId3" tooltip="Creative Commons"/>
              </a:rPr>
              <a:t>http://creativecommons.org/licenses/by/3.0</a:t>
            </a:r>
            <a:r>
              <a:rPr lang="en-US" altLang="en-US" sz="800"/>
              <a:t> This work is licensed under a Creative Commons Attribution 3.0 </a:t>
            </a:r>
            <a:r>
              <a:rPr lang="en-US" altLang="en-US" sz="800" dirty="0" err="1"/>
              <a:t>Unported</a:t>
            </a:r>
            <a:r>
              <a:rPr lang="en-US" altLang="en-US" sz="800" dirty="0"/>
              <a:t> License [http://creativecommons.org/licenses/by/3.0]</a:t>
            </a:r>
          </a:p>
          <a:p>
            <a:r>
              <a:rPr lang="en-US" altLang="en-US" sz="800" dirty="0"/>
              <a:t>This project is sponsored by a $15.9 million grant from the U.S. Department of Labor, Employment and Training Administration.</a:t>
            </a:r>
          </a:p>
          <a:p>
            <a:r>
              <a:rPr lang="en-US" altLang="en-US" sz="800" dirty="0"/>
              <a:t>The AMMQC program is an Equal Opportunity program. Adaptive equipment is available upon request for individuals with disabilities. This workforce product was funded by a grant awarded by the U.S. Department of Labor’s Employment and Training Administration. The product was created by the grantee and does not necessarily reflect the official position of the U.S. Department of Labor. The U.S. Department of Labor makes no guarantees, warranties, or assurances of any kind, express or implied, with respect to such information, including any information on linked sites and including, but not limited to, accuracy of the information or its completeness, timeliness, usefulness, adequacy, continued availability, or ownership.</a:t>
            </a:r>
          </a:p>
        </p:txBody>
      </p:sp>
      <p:pic>
        <p:nvPicPr>
          <p:cNvPr id="6148" name="Picture 7" descr="AMMQC logo" title="AMMQC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060450"/>
            <a:ext cx="281146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4" descr="MWCC logo" title="MWCC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1288" y="1114425"/>
            <a:ext cx="4824412" cy="1279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685800"/>
            <a:ext cx="8229600" cy="1143000"/>
          </a:xfrm>
        </p:spPr>
        <p:txBody>
          <a:bodyPr>
            <a:normAutofit fontScale="90000"/>
          </a:bodyPr>
          <a:lstStyle/>
          <a:p>
            <a:pPr eaLnBrk="1" hangingPunct="1"/>
            <a:r>
              <a:rPr lang="en-US" altLang="en-US" sz="4400" smtClean="0"/>
              <a:t>Overcoming Concerns and Liabilities</a:t>
            </a:r>
          </a:p>
        </p:txBody>
      </p:sp>
      <p:sp>
        <p:nvSpPr>
          <p:cNvPr id="15363" name="Rectangle 3"/>
          <p:cNvSpPr>
            <a:spLocks noGrp="1" noChangeArrowheads="1"/>
          </p:cNvSpPr>
          <p:nvPr>
            <p:ph idx="1"/>
          </p:nvPr>
        </p:nvSpPr>
        <p:spPr>
          <a:xfrm>
            <a:off x="457200" y="2209800"/>
            <a:ext cx="8229600" cy="4389438"/>
          </a:xfrm>
        </p:spPr>
        <p:txBody>
          <a:bodyPr/>
          <a:lstStyle/>
          <a:p>
            <a:pPr eaLnBrk="1" hangingPunct="1"/>
            <a:r>
              <a:rPr lang="en-US" altLang="en-US" smtClean="0"/>
              <a:t>Employment gaps, terminations, skills deficiencies</a:t>
            </a:r>
          </a:p>
          <a:p>
            <a:pPr eaLnBrk="1" hangingPunct="1"/>
            <a:r>
              <a:rPr lang="en-US" altLang="en-US" smtClean="0"/>
              <a:t>Anticipate difficult questions</a:t>
            </a:r>
          </a:p>
          <a:p>
            <a:pPr eaLnBrk="1" hangingPunct="1"/>
            <a:r>
              <a:rPr lang="en-US" altLang="en-US" smtClean="0"/>
              <a:t>Focus on positive and put situation in a positive light</a:t>
            </a:r>
          </a:p>
          <a:p>
            <a:pPr eaLnBrk="1" hangingPunct="1"/>
            <a:r>
              <a:rPr lang="en-US" altLang="en-US" smtClean="0"/>
              <a:t>Rehearse your answer</a:t>
            </a:r>
          </a:p>
          <a:p>
            <a:pPr eaLnBrk="1" hangingPunct="1"/>
            <a:r>
              <a:rPr lang="en-US" altLang="en-US" smtClean="0"/>
              <a:t>Honesty is always the best policy</a:t>
            </a:r>
          </a:p>
          <a:p>
            <a:pPr eaLnBrk="1" hangingPunct="1"/>
            <a:r>
              <a:rPr lang="en-US" altLang="en-US" smtClean="0"/>
              <a:t>Don’t give too much information</a:t>
            </a:r>
          </a:p>
          <a:p>
            <a:pPr eaLnBrk="1" hangingPunct="1"/>
            <a:r>
              <a:rPr lang="en-US" altLang="en-US" smtClean="0"/>
              <a:t>Don’t misrepresent the truth</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3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t>Do You Have any Questions?</a:t>
            </a:r>
          </a:p>
        </p:txBody>
      </p:sp>
      <p:sp>
        <p:nvSpPr>
          <p:cNvPr id="6147" name="Content Placeholder 2"/>
          <p:cNvSpPr>
            <a:spLocks noGrp="1"/>
          </p:cNvSpPr>
          <p:nvPr>
            <p:ph idx="1"/>
          </p:nvPr>
        </p:nvSpPr>
        <p:spPr>
          <a:xfrm>
            <a:off x="457200" y="1981200"/>
            <a:ext cx="8229600" cy="4389438"/>
          </a:xfrm>
        </p:spPr>
        <p:txBody>
          <a:bodyPr/>
          <a:lstStyle/>
          <a:p>
            <a:pPr eaLnBrk="1" hangingPunct="1"/>
            <a:r>
              <a:rPr lang="en-US" altLang="en-US" smtClean="0"/>
              <a:t>Develop questions or comments with substance and relevance</a:t>
            </a:r>
          </a:p>
          <a:p>
            <a:pPr eaLnBrk="1" hangingPunct="1"/>
            <a:r>
              <a:rPr lang="en-US" altLang="en-US" smtClean="0"/>
              <a:t>Ask about specific job duties</a:t>
            </a:r>
          </a:p>
          <a:p>
            <a:pPr eaLnBrk="1" hangingPunct="1"/>
            <a:r>
              <a:rPr lang="en-US" altLang="en-US" smtClean="0"/>
              <a:t>Tailor questions to the position</a:t>
            </a:r>
          </a:p>
          <a:p>
            <a:pPr eaLnBrk="1" hangingPunct="1"/>
            <a:r>
              <a:rPr lang="en-US" altLang="en-US" smtClean="0"/>
              <a:t>What is your timeframe for hiring?</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28600"/>
            <a:ext cx="8229600" cy="1143000"/>
          </a:xfrm>
        </p:spPr>
        <p:txBody>
          <a:bodyPr/>
          <a:lstStyle/>
          <a:p>
            <a:r>
              <a:rPr lang="en-US" altLang="en-US" sz="4800" smtClean="0"/>
              <a:t>Electronics Assembly Technician</a:t>
            </a:r>
          </a:p>
        </p:txBody>
      </p:sp>
      <p:sp>
        <p:nvSpPr>
          <p:cNvPr id="3" name="Content Placeholder 2"/>
          <p:cNvSpPr>
            <a:spLocks noGrp="1"/>
          </p:cNvSpPr>
          <p:nvPr>
            <p:ph idx="1"/>
          </p:nvPr>
        </p:nvSpPr>
        <p:spPr>
          <a:xfrm>
            <a:off x="76200" y="1371600"/>
            <a:ext cx="9067800" cy="4389438"/>
          </a:xfrm>
        </p:spPr>
        <p:txBody>
          <a:bodyPr>
            <a:normAutofit fontScale="92500"/>
          </a:bodyPr>
          <a:lstStyle/>
          <a:p>
            <a:pPr marL="0" indent="0">
              <a:buFont typeface="Wingdings 2" panose="05020102010507070707" pitchFamily="18" charset="2"/>
              <a:buNone/>
              <a:defRPr/>
            </a:pPr>
            <a:r>
              <a:rPr lang="en-US" sz="1350" b="1" dirty="0" smtClean="0">
                <a:latin typeface="Arial" panose="020B0604020202020204" pitchFamily="34" charset="0"/>
                <a:cs typeface="Arial" panose="020B0604020202020204" pitchFamily="34" charset="0"/>
              </a:rPr>
              <a:t>The primary duties include:</a:t>
            </a:r>
            <a:endParaRPr lang="en-US" sz="1350" dirty="0" smtClean="0">
              <a:latin typeface="Arial" panose="020B0604020202020204" pitchFamily="34" charset="0"/>
              <a:cs typeface="Arial" panose="020B0604020202020204" pitchFamily="34" charset="0"/>
            </a:endParaRPr>
          </a:p>
          <a:p>
            <a:pPr>
              <a:buFontTx/>
              <a:buChar char="-"/>
              <a:defRPr/>
            </a:pPr>
            <a:r>
              <a:rPr lang="en-US" sz="1350" dirty="0" smtClean="0">
                <a:latin typeface="Arial" panose="020B0604020202020204" pitchFamily="34" charset="0"/>
                <a:cs typeface="Arial" panose="020B0604020202020204" pitchFamily="34" charset="0"/>
              </a:rPr>
              <a:t>Verify product meets quality standards, follow in-process inspection procedures, check quality of work visually, verify inspections, and complete records. </a:t>
            </a:r>
            <a:br>
              <a:rPr lang="en-US" sz="1350" dirty="0" smtClean="0">
                <a:latin typeface="Arial" panose="020B0604020202020204" pitchFamily="34" charset="0"/>
                <a:cs typeface="Arial" panose="020B0604020202020204" pitchFamily="34" charset="0"/>
              </a:rPr>
            </a:br>
            <a:r>
              <a:rPr lang="en-US" sz="1350" dirty="0" smtClean="0">
                <a:latin typeface="Arial" panose="020B0604020202020204" pitchFamily="34" charset="0"/>
                <a:cs typeface="Arial" panose="020B0604020202020204" pitchFamily="34" charset="0"/>
              </a:rPr>
              <a:t>-  Perform assembly operations in a safe manner based on prescribed safety methods as instructed by supervisor and/or leader </a:t>
            </a:r>
            <a:br>
              <a:rPr lang="en-US" sz="1350" dirty="0" smtClean="0">
                <a:latin typeface="Arial" panose="020B0604020202020204" pitchFamily="34" charset="0"/>
                <a:cs typeface="Arial" panose="020B0604020202020204" pitchFamily="34" charset="0"/>
              </a:rPr>
            </a:br>
            <a:r>
              <a:rPr lang="en-US" sz="1350" dirty="0" smtClean="0">
                <a:latin typeface="Arial" panose="020B0604020202020204" pitchFamily="34" charset="0"/>
                <a:cs typeface="Arial" panose="020B0604020202020204" pitchFamily="34" charset="0"/>
              </a:rPr>
              <a:t>- Assemble sub-assembly and final assembly based on standardized manufacturing routings in an efficient manner in compliance with cycle times and production </a:t>
            </a:r>
            <a:br>
              <a:rPr lang="en-US" sz="1350" dirty="0" smtClean="0">
                <a:latin typeface="Arial" panose="020B0604020202020204" pitchFamily="34" charset="0"/>
                <a:cs typeface="Arial" panose="020B0604020202020204" pitchFamily="34" charset="0"/>
              </a:rPr>
            </a:br>
            <a:r>
              <a:rPr lang="en-US" sz="1350" dirty="0" smtClean="0">
                <a:latin typeface="Arial" panose="020B0604020202020204" pitchFamily="34" charset="0"/>
                <a:cs typeface="Arial" panose="020B0604020202020204" pitchFamily="34" charset="0"/>
              </a:rPr>
              <a:t>  </a:t>
            </a:r>
            <a:br>
              <a:rPr lang="en-US" sz="1350" dirty="0" smtClean="0">
                <a:latin typeface="Arial" panose="020B0604020202020204" pitchFamily="34" charset="0"/>
                <a:cs typeface="Arial" panose="020B0604020202020204" pitchFamily="34" charset="0"/>
              </a:rPr>
            </a:br>
            <a:r>
              <a:rPr lang="en-US" sz="1350" b="1" dirty="0" smtClean="0">
                <a:latin typeface="Arial" panose="020B0604020202020204" pitchFamily="34" charset="0"/>
                <a:cs typeface="Arial" panose="020B0604020202020204" pitchFamily="34" charset="0"/>
              </a:rPr>
              <a:t>Job Details: </a:t>
            </a:r>
            <a:r>
              <a:rPr lang="en-US" sz="1350" dirty="0" smtClean="0">
                <a:latin typeface="Arial" panose="020B0604020202020204" pitchFamily="34" charset="0"/>
                <a:cs typeface="Arial" panose="020B0604020202020204" pitchFamily="34" charset="0"/>
              </a:rPr>
              <a:t/>
            </a:r>
            <a:br>
              <a:rPr lang="en-US" sz="1350" dirty="0" smtClean="0">
                <a:latin typeface="Arial" panose="020B0604020202020204" pitchFamily="34" charset="0"/>
                <a:cs typeface="Arial" panose="020B0604020202020204" pitchFamily="34" charset="0"/>
              </a:rPr>
            </a:br>
            <a:r>
              <a:rPr lang="en-US" sz="1350" dirty="0" smtClean="0">
                <a:latin typeface="Arial" panose="020B0604020202020204" pitchFamily="34" charset="0"/>
                <a:cs typeface="Arial" panose="020B0604020202020204" pitchFamily="34" charset="0"/>
              </a:rPr>
              <a:t>-  Works 2nd 3:30 pm to midnight or 3rd shift 10:30 pm to 7am, $14.70 /Hour</a:t>
            </a:r>
            <a:br>
              <a:rPr lang="en-US" sz="1350" dirty="0" smtClean="0">
                <a:latin typeface="Arial" panose="020B0604020202020204" pitchFamily="34" charset="0"/>
                <a:cs typeface="Arial" panose="020B0604020202020204" pitchFamily="34" charset="0"/>
              </a:rPr>
            </a:br>
            <a:r>
              <a:rPr lang="en-US" sz="1350" dirty="0" smtClean="0">
                <a:latin typeface="Arial" panose="020B0604020202020204" pitchFamily="34" charset="0"/>
                <a:cs typeface="Arial" panose="020B0604020202020204" pitchFamily="34" charset="0"/>
              </a:rPr>
              <a:t>-  Some work areas are confined due to position of equipment and stock to limit movement of objects great distances </a:t>
            </a:r>
            <a:br>
              <a:rPr lang="en-US" sz="1350" dirty="0" smtClean="0">
                <a:latin typeface="Arial" panose="020B0604020202020204" pitchFamily="34" charset="0"/>
                <a:cs typeface="Arial" panose="020B0604020202020204" pitchFamily="34" charset="0"/>
              </a:rPr>
            </a:br>
            <a:r>
              <a:rPr lang="en-US" sz="1350" dirty="0" smtClean="0">
                <a:latin typeface="Arial" panose="020B0604020202020204" pitchFamily="34" charset="0"/>
                <a:cs typeface="Arial" panose="020B0604020202020204" pitchFamily="34" charset="0"/>
              </a:rPr>
              <a:t>-  Mechanical hazards exist in use of power tools, equipment, and forklift traffic </a:t>
            </a:r>
            <a:br>
              <a:rPr lang="en-US" sz="1350" dirty="0" smtClean="0">
                <a:latin typeface="Arial" panose="020B0604020202020204" pitchFamily="34" charset="0"/>
                <a:cs typeface="Arial" panose="020B0604020202020204" pitchFamily="34" charset="0"/>
              </a:rPr>
            </a:br>
            <a:r>
              <a:rPr lang="en-US" sz="1350" dirty="0" smtClean="0">
                <a:latin typeface="Arial" panose="020B0604020202020204" pitchFamily="34" charset="0"/>
                <a:cs typeface="Arial" panose="020B0604020202020204" pitchFamily="34" charset="0"/>
              </a:rPr>
              <a:t>-  Wear required personal protective equipment including the following: eye protection required, hearing protection required, where noise exposure, safety shoes required, wear gloves when required due to sharp objects and hot glue </a:t>
            </a:r>
          </a:p>
          <a:p>
            <a:pPr marL="0" indent="0">
              <a:buFont typeface="Wingdings 2" panose="05020102010507070707" pitchFamily="18" charset="2"/>
              <a:buNone/>
              <a:defRPr/>
            </a:pPr>
            <a:r>
              <a:rPr lang="en-US" sz="1350" dirty="0" smtClean="0">
                <a:latin typeface="Arial" panose="020B0604020202020204" pitchFamily="34" charset="0"/>
                <a:cs typeface="Arial" panose="020B0604020202020204" pitchFamily="34" charset="0"/>
              </a:rPr>
              <a:t/>
            </a:r>
            <a:br>
              <a:rPr lang="en-US" sz="1350" dirty="0" smtClean="0">
                <a:latin typeface="Arial" panose="020B0604020202020204" pitchFamily="34" charset="0"/>
                <a:cs typeface="Arial" panose="020B0604020202020204" pitchFamily="34" charset="0"/>
              </a:rPr>
            </a:br>
            <a:r>
              <a:rPr lang="en-US" sz="1350" b="1" dirty="0" smtClean="0">
                <a:latin typeface="Arial" panose="020B0604020202020204" pitchFamily="34" charset="0"/>
                <a:cs typeface="Arial" panose="020B0604020202020204" pitchFamily="34" charset="0"/>
              </a:rPr>
              <a:t>Additional Responsibilities:</a:t>
            </a:r>
            <a:r>
              <a:rPr lang="en-US" sz="1350" dirty="0" smtClean="0">
                <a:latin typeface="Arial" panose="020B0604020202020204" pitchFamily="34" charset="0"/>
                <a:cs typeface="Arial" panose="020B0604020202020204" pitchFamily="34" charset="0"/>
              </a:rPr>
              <a:t/>
            </a:r>
            <a:br>
              <a:rPr lang="en-US" sz="1350" dirty="0" smtClean="0">
                <a:latin typeface="Arial" panose="020B0604020202020204" pitchFamily="34" charset="0"/>
                <a:cs typeface="Arial" panose="020B0604020202020204" pitchFamily="34" charset="0"/>
              </a:rPr>
            </a:br>
            <a:r>
              <a:rPr lang="en-US" sz="1350" dirty="0" smtClean="0">
                <a:latin typeface="Arial" panose="020B0604020202020204" pitchFamily="34" charset="0"/>
                <a:cs typeface="Arial" panose="020B0604020202020204" pitchFamily="34" charset="0"/>
              </a:rPr>
              <a:t>- </a:t>
            </a:r>
            <a:r>
              <a:rPr lang="en-US" sz="1350" smtClean="0">
                <a:latin typeface="Arial" panose="020B0604020202020204" pitchFamily="34" charset="0"/>
                <a:cs typeface="Arial" panose="020B0604020202020204" pitchFamily="34" charset="0"/>
              </a:rPr>
              <a:t> Notify </a:t>
            </a:r>
            <a:r>
              <a:rPr lang="en-US" sz="1350" dirty="0" smtClean="0">
                <a:latin typeface="Arial" panose="020B0604020202020204" pitchFamily="34" charset="0"/>
                <a:cs typeface="Arial" panose="020B0604020202020204" pitchFamily="34" charset="0"/>
              </a:rPr>
              <a:t>supervisors or leader of faulty operation of tools and equipment </a:t>
            </a:r>
            <a:br>
              <a:rPr lang="en-US" sz="1350" dirty="0" smtClean="0">
                <a:latin typeface="Arial" panose="020B0604020202020204" pitchFamily="34" charset="0"/>
                <a:cs typeface="Arial" panose="020B0604020202020204" pitchFamily="34" charset="0"/>
              </a:rPr>
            </a:br>
            <a:r>
              <a:rPr lang="en-US" sz="1350" dirty="0" smtClean="0">
                <a:latin typeface="Arial" panose="020B0604020202020204" pitchFamily="34" charset="0"/>
                <a:cs typeface="Arial" panose="020B0604020202020204" pitchFamily="34" charset="0"/>
              </a:rPr>
              <a:t>- </a:t>
            </a:r>
            <a:r>
              <a:rPr lang="en-US" sz="1350" smtClean="0">
                <a:latin typeface="Arial" panose="020B0604020202020204" pitchFamily="34" charset="0"/>
                <a:cs typeface="Arial" panose="020B0604020202020204" pitchFamily="34" charset="0"/>
              </a:rPr>
              <a:t> Adhere </a:t>
            </a:r>
            <a:r>
              <a:rPr lang="en-US" sz="1350" dirty="0" smtClean="0">
                <a:latin typeface="Arial" panose="020B0604020202020204" pitchFamily="34" charset="0"/>
                <a:cs typeface="Arial" panose="020B0604020202020204" pitchFamily="34" charset="0"/>
              </a:rPr>
              <a:t>to factory regulations and safety rules </a:t>
            </a:r>
            <a:br>
              <a:rPr lang="en-US" sz="1350" dirty="0" smtClean="0">
                <a:latin typeface="Arial" panose="020B0604020202020204" pitchFamily="34" charset="0"/>
                <a:cs typeface="Arial" panose="020B0604020202020204" pitchFamily="34" charset="0"/>
              </a:rPr>
            </a:br>
            <a:r>
              <a:rPr lang="en-US" sz="1350" dirty="0" smtClean="0">
                <a:latin typeface="Arial" panose="020B0604020202020204" pitchFamily="34" charset="0"/>
                <a:cs typeface="Arial" panose="020B0604020202020204" pitchFamily="34" charset="0"/>
              </a:rPr>
              <a:t>-  Employees may handle non-hazardous plant waste in a manner which will ensure compliance with local, state, and federal environmental regulations </a:t>
            </a:r>
            <a:br>
              <a:rPr lang="en-US" sz="1350" dirty="0" smtClean="0">
                <a:latin typeface="Arial" panose="020B0604020202020204" pitchFamily="34" charset="0"/>
                <a:cs typeface="Arial" panose="020B0604020202020204" pitchFamily="34" charset="0"/>
              </a:rPr>
            </a:br>
            <a:r>
              <a:rPr lang="en-US" sz="1350" dirty="0" smtClean="0">
                <a:latin typeface="Arial" panose="020B0604020202020204" pitchFamily="34" charset="0"/>
                <a:cs typeface="Arial" panose="020B0604020202020204" pitchFamily="34" charset="0"/>
              </a:rPr>
              <a:t>-  Rotation of assembly operators likely as instructed by supervisor </a:t>
            </a:r>
            <a:br>
              <a:rPr lang="en-US" sz="1350" dirty="0" smtClean="0">
                <a:latin typeface="Arial" panose="020B0604020202020204" pitchFamily="34" charset="0"/>
                <a:cs typeface="Arial" panose="020B0604020202020204" pitchFamily="34" charset="0"/>
              </a:rPr>
            </a:br>
            <a:r>
              <a:rPr lang="en-US" sz="1350" dirty="0" smtClean="0">
                <a:latin typeface="Arial" panose="020B0604020202020204" pitchFamily="34" charset="0"/>
                <a:cs typeface="Arial" panose="020B0604020202020204" pitchFamily="34" charset="0"/>
              </a:rPr>
              <a:t>-  Prompt and regular attendance required </a:t>
            </a:r>
            <a:br>
              <a:rPr lang="en-US" sz="1350" dirty="0" smtClean="0">
                <a:latin typeface="Arial" panose="020B0604020202020204" pitchFamily="34" charset="0"/>
                <a:cs typeface="Arial" panose="020B0604020202020204" pitchFamily="34" charset="0"/>
              </a:rPr>
            </a:br>
            <a:r>
              <a:rPr lang="en-US" sz="1350" dirty="0" smtClean="0">
                <a:latin typeface="Arial" panose="020B0604020202020204" pitchFamily="34" charset="0"/>
                <a:cs typeface="Arial" panose="020B0604020202020204" pitchFamily="34" charset="0"/>
              </a:rPr>
              <a:t>-  Operators may be required to restart automatic equipment as necessary </a:t>
            </a:r>
          </a:p>
          <a:p>
            <a:pPr>
              <a:defRPr/>
            </a:pPr>
            <a:endParaRPr lang="en-US" dirty="0"/>
          </a:p>
        </p:txBody>
      </p:sp>
    </p:spTree>
  </p:cSld>
  <p:clrMapOvr>
    <a:masterClrMapping/>
  </p:clrMapOvr>
  <p:transition>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t>Follow Up</a:t>
            </a:r>
          </a:p>
        </p:txBody>
      </p:sp>
      <p:sp>
        <p:nvSpPr>
          <p:cNvPr id="3" name="Content Placeholder 2"/>
          <p:cNvSpPr>
            <a:spLocks noGrp="1"/>
          </p:cNvSpPr>
          <p:nvPr>
            <p:ph idx="1"/>
          </p:nvPr>
        </p:nvSpPr>
        <p:spPr>
          <a:xfrm>
            <a:off x="457200" y="2057400"/>
            <a:ext cx="8229600" cy="4389438"/>
          </a:xfrm>
        </p:spPr>
        <p:txBody>
          <a:bodyPr/>
          <a:lstStyle/>
          <a:p>
            <a:pPr eaLnBrk="1" hangingPunct="1"/>
            <a:r>
              <a:rPr lang="en-US" altLang="en-US" smtClean="0"/>
              <a:t>Send a thank you card</a:t>
            </a:r>
          </a:p>
          <a:p>
            <a:pPr eaLnBrk="1" hangingPunct="1"/>
            <a:r>
              <a:rPr lang="en-US" altLang="en-US" smtClean="0"/>
              <a:t>Call if you have not heard within hiring timeframe</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smtClean="0"/>
              <a:t>Preparing for the Interview</a:t>
            </a:r>
          </a:p>
        </p:txBody>
      </p:sp>
      <p:sp>
        <p:nvSpPr>
          <p:cNvPr id="7171" name="Rectangle 3"/>
          <p:cNvSpPr>
            <a:spLocks noGrp="1" noChangeArrowheads="1"/>
          </p:cNvSpPr>
          <p:nvPr>
            <p:ph idx="1"/>
          </p:nvPr>
        </p:nvSpPr>
        <p:spPr>
          <a:xfrm>
            <a:off x="457200" y="2133600"/>
            <a:ext cx="8229600" cy="4389438"/>
          </a:xfrm>
        </p:spPr>
        <p:txBody>
          <a:bodyPr>
            <a:normAutofit/>
          </a:bodyPr>
          <a:lstStyle/>
          <a:p>
            <a:pPr marL="274320" indent="-274320" eaLnBrk="1" fontAlgn="auto" hangingPunct="1">
              <a:lnSpc>
                <a:spcPct val="90000"/>
              </a:lnSpc>
              <a:spcAft>
                <a:spcPts val="0"/>
              </a:spcAft>
              <a:buClr>
                <a:schemeClr val="accent3"/>
              </a:buClr>
              <a:buFont typeface="Wingdings 2"/>
              <a:buChar char=""/>
              <a:defRPr/>
            </a:pPr>
            <a:r>
              <a:rPr lang="en-US" dirty="0" smtClean="0"/>
              <a:t>Research</a:t>
            </a:r>
          </a:p>
          <a:p>
            <a:pPr marL="274320" indent="-274320" eaLnBrk="1" fontAlgn="auto" hangingPunct="1">
              <a:lnSpc>
                <a:spcPct val="90000"/>
              </a:lnSpc>
              <a:spcAft>
                <a:spcPts val="0"/>
              </a:spcAft>
              <a:buClr>
                <a:schemeClr val="accent3"/>
              </a:buClr>
              <a:buFont typeface="Wingdings 2"/>
              <a:buChar char=""/>
              <a:defRPr/>
            </a:pPr>
            <a:r>
              <a:rPr lang="en-US" dirty="0" smtClean="0"/>
              <a:t>Grooming and Dress</a:t>
            </a:r>
          </a:p>
          <a:p>
            <a:pPr marL="274320" indent="-274320" eaLnBrk="1" fontAlgn="auto" hangingPunct="1">
              <a:lnSpc>
                <a:spcPct val="90000"/>
              </a:lnSpc>
              <a:spcAft>
                <a:spcPts val="0"/>
              </a:spcAft>
              <a:buClr>
                <a:schemeClr val="accent3"/>
              </a:buClr>
              <a:buFont typeface="Wingdings 2"/>
              <a:buChar char=""/>
              <a:defRPr/>
            </a:pPr>
            <a:r>
              <a:rPr lang="en-US" dirty="0" smtClean="0"/>
              <a:t>What to </a:t>
            </a:r>
            <a:r>
              <a:rPr lang="en-US" dirty="0" smtClean="0"/>
              <a:t>Take</a:t>
            </a:r>
            <a:endParaRPr lang="en-US" dirty="0" smtClean="0"/>
          </a:p>
          <a:p>
            <a:pPr marL="0" indent="0" eaLnBrk="1" fontAlgn="auto" hangingPunct="1">
              <a:lnSpc>
                <a:spcPct val="90000"/>
              </a:lnSpc>
              <a:spcAft>
                <a:spcPts val="0"/>
              </a:spcAft>
              <a:buClr>
                <a:schemeClr val="accent3"/>
              </a:buClr>
              <a:buFont typeface="Wingdings" pitchFamily="2" charset="2"/>
              <a:buNone/>
              <a:defRPr/>
            </a:pPr>
            <a:endParaRPr lang="en-US" dirty="0" smtClean="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dirty="0" smtClean="0"/>
              <a:t/>
            </a:r>
            <a:br>
              <a:rPr lang="en-US" dirty="0" smtClean="0"/>
            </a:br>
            <a:r>
              <a:rPr lang="en-US" dirty="0" smtClean="0"/>
              <a:t>Understanding </a:t>
            </a:r>
            <a:r>
              <a:rPr lang="en-US" dirty="0"/>
              <a:t>the Interview</a:t>
            </a:r>
          </a:p>
        </p:txBody>
      </p:sp>
      <p:sp>
        <p:nvSpPr>
          <p:cNvPr id="4" name="Content Placeholder 3"/>
          <p:cNvSpPr>
            <a:spLocks noGrp="1"/>
          </p:cNvSpPr>
          <p:nvPr>
            <p:ph idx="1"/>
          </p:nvPr>
        </p:nvSpPr>
        <p:spPr>
          <a:xfrm>
            <a:off x="457200" y="2362200"/>
            <a:ext cx="8229600" cy="4343400"/>
          </a:xfrm>
        </p:spPr>
        <p:txBody>
          <a:bodyPr rtlCol="0"/>
          <a:lstStyle/>
          <a:p>
            <a:pPr marL="0" indent="0" fontAlgn="auto">
              <a:spcAft>
                <a:spcPts val="0"/>
              </a:spcAft>
              <a:buFont typeface="Arial" pitchFamily="34" charset="0"/>
              <a:buNone/>
              <a:defRPr/>
            </a:pPr>
            <a:r>
              <a:rPr lang="en-US" b="1" dirty="0" smtClean="0"/>
              <a:t>The </a:t>
            </a:r>
            <a:r>
              <a:rPr lang="en-US" b="1" dirty="0"/>
              <a:t>company </a:t>
            </a:r>
            <a:r>
              <a:rPr lang="en-US" b="1" dirty="0" smtClean="0"/>
              <a:t>wants </a:t>
            </a:r>
            <a:r>
              <a:rPr lang="en-US" b="1" dirty="0"/>
              <a:t>to know just five things about you:</a:t>
            </a:r>
          </a:p>
          <a:p>
            <a:pPr fontAlgn="auto">
              <a:spcAft>
                <a:spcPts val="0"/>
              </a:spcAft>
              <a:defRPr/>
            </a:pPr>
            <a:r>
              <a:rPr lang="en-US" dirty="0"/>
              <a:t>What can you do for them?</a:t>
            </a:r>
          </a:p>
          <a:p>
            <a:pPr fontAlgn="auto">
              <a:spcAft>
                <a:spcPts val="0"/>
              </a:spcAft>
              <a:defRPr/>
            </a:pPr>
            <a:r>
              <a:rPr lang="en-US" dirty="0" smtClean="0"/>
              <a:t>Why </a:t>
            </a:r>
            <a:r>
              <a:rPr lang="en-US" dirty="0"/>
              <a:t>do you want to work </a:t>
            </a:r>
            <a:r>
              <a:rPr lang="en-US" dirty="0" smtClean="0"/>
              <a:t>there?</a:t>
            </a:r>
            <a:endParaRPr lang="en-US" dirty="0"/>
          </a:p>
          <a:p>
            <a:pPr fontAlgn="auto">
              <a:spcAft>
                <a:spcPts val="0"/>
              </a:spcAft>
              <a:defRPr/>
            </a:pPr>
            <a:r>
              <a:rPr lang="en-US" dirty="0" smtClean="0"/>
              <a:t>What </a:t>
            </a:r>
            <a:r>
              <a:rPr lang="en-US" dirty="0"/>
              <a:t>kind of a person are you? </a:t>
            </a:r>
            <a:endParaRPr lang="en-US" dirty="0" smtClean="0"/>
          </a:p>
          <a:p>
            <a:pPr fontAlgn="auto">
              <a:spcAft>
                <a:spcPts val="0"/>
              </a:spcAft>
              <a:defRPr/>
            </a:pPr>
            <a:r>
              <a:rPr lang="en-US" dirty="0" smtClean="0"/>
              <a:t>What </a:t>
            </a:r>
            <a:r>
              <a:rPr lang="en-US" dirty="0"/>
              <a:t>makes you different </a:t>
            </a:r>
            <a:r>
              <a:rPr lang="en-US" dirty="0" smtClean="0"/>
              <a:t>from </a:t>
            </a:r>
            <a:r>
              <a:rPr lang="en-US" dirty="0"/>
              <a:t>the competition?</a:t>
            </a:r>
          </a:p>
          <a:p>
            <a:pPr fontAlgn="auto">
              <a:spcAft>
                <a:spcPts val="0"/>
              </a:spcAft>
              <a:defRPr/>
            </a:pPr>
            <a:r>
              <a:rPr lang="en-US" dirty="0"/>
              <a:t>Can they afford </a:t>
            </a:r>
            <a:r>
              <a:rPr lang="en-US" dirty="0" smtClean="0"/>
              <a:t>you?</a:t>
            </a:r>
            <a:endParaRPr lang="en-US" dirty="0"/>
          </a:p>
        </p:txBody>
      </p:sp>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Interpersonal Skills	</a:t>
            </a:r>
          </a:p>
        </p:txBody>
      </p:sp>
      <p:sp>
        <p:nvSpPr>
          <p:cNvPr id="16387" name="Rectangle 3"/>
          <p:cNvSpPr>
            <a:spLocks noGrp="1" noChangeArrowheads="1"/>
          </p:cNvSpPr>
          <p:nvPr>
            <p:ph idx="1"/>
          </p:nvPr>
        </p:nvSpPr>
        <p:spPr>
          <a:xfrm>
            <a:off x="457200" y="2286000"/>
            <a:ext cx="8229600" cy="4389438"/>
          </a:xfrm>
        </p:spPr>
        <p:txBody>
          <a:bodyPr/>
          <a:lstStyle/>
          <a:p>
            <a:pPr eaLnBrk="1" hangingPunct="1"/>
            <a:r>
              <a:rPr lang="en-US" altLang="en-US" smtClean="0"/>
              <a:t>Smile and be nice</a:t>
            </a:r>
          </a:p>
          <a:p>
            <a:pPr eaLnBrk="1" hangingPunct="1"/>
            <a:r>
              <a:rPr lang="en-US" altLang="en-US" smtClean="0"/>
              <a:t>Good eye contact</a:t>
            </a:r>
          </a:p>
          <a:p>
            <a:pPr eaLnBrk="1" hangingPunct="1"/>
            <a:r>
              <a:rPr lang="en-US" altLang="en-US" smtClean="0"/>
              <a:t>Stand when introduced</a:t>
            </a:r>
          </a:p>
          <a:p>
            <a:pPr eaLnBrk="1" hangingPunct="1"/>
            <a:r>
              <a:rPr lang="en-US" altLang="en-US" smtClean="0"/>
              <a:t>Firm, dry handshake </a:t>
            </a:r>
          </a:p>
          <a:p>
            <a:pPr eaLnBrk="1" hangingPunct="1"/>
            <a:r>
              <a:rPr lang="en-US" altLang="en-US" smtClean="0"/>
              <a:t>Don’t interrupt</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914400"/>
            <a:ext cx="8229600" cy="1314450"/>
          </a:xfrm>
        </p:spPr>
        <p:txBody>
          <a:bodyPr>
            <a:normAutofit/>
          </a:bodyPr>
          <a:lstStyle/>
          <a:p>
            <a:pPr eaLnBrk="1" fontAlgn="auto" hangingPunct="1">
              <a:spcAft>
                <a:spcPts val="0"/>
              </a:spcAft>
              <a:defRPr/>
            </a:pPr>
            <a:r>
              <a:rPr lang="en-US" dirty="0" smtClean="0"/>
              <a:t>Special Interviews</a:t>
            </a:r>
            <a:br>
              <a:rPr lang="en-US" dirty="0" smtClean="0"/>
            </a:br>
            <a:r>
              <a:rPr lang="en-US" dirty="0" smtClean="0"/>
              <a:t>	</a:t>
            </a:r>
          </a:p>
        </p:txBody>
      </p:sp>
      <p:sp>
        <p:nvSpPr>
          <p:cNvPr id="18435" name="Rectangle 3"/>
          <p:cNvSpPr>
            <a:spLocks noGrp="1" noChangeArrowheads="1"/>
          </p:cNvSpPr>
          <p:nvPr>
            <p:ph idx="1"/>
          </p:nvPr>
        </p:nvSpPr>
        <p:spPr>
          <a:xfrm>
            <a:off x="457200" y="2444750"/>
            <a:ext cx="8229600" cy="4389438"/>
          </a:xfrm>
        </p:spPr>
        <p:txBody>
          <a:bodyPr/>
          <a:lstStyle/>
          <a:p>
            <a:pPr eaLnBrk="1" hangingPunct="1"/>
            <a:r>
              <a:rPr lang="en-US" altLang="en-US" smtClean="0"/>
              <a:t>Phone interviews</a:t>
            </a:r>
          </a:p>
          <a:p>
            <a:pPr eaLnBrk="1" hangingPunct="1"/>
            <a:r>
              <a:rPr lang="en-US" altLang="en-US" smtClean="0"/>
              <a:t>Panel interview</a:t>
            </a:r>
          </a:p>
          <a:p>
            <a:pPr eaLnBrk="1" hangingPunct="1"/>
            <a:r>
              <a:rPr lang="en-US" altLang="en-US" smtClean="0"/>
              <a:t>Skype interview</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Answering Questions</a:t>
            </a:r>
          </a:p>
        </p:txBody>
      </p:sp>
      <p:sp>
        <p:nvSpPr>
          <p:cNvPr id="22531" name="Rectangle 3"/>
          <p:cNvSpPr>
            <a:spLocks noGrp="1" noChangeArrowheads="1"/>
          </p:cNvSpPr>
          <p:nvPr>
            <p:ph idx="1"/>
          </p:nvPr>
        </p:nvSpPr>
        <p:spPr>
          <a:xfrm>
            <a:off x="457200" y="2209800"/>
            <a:ext cx="8229600" cy="4389438"/>
          </a:xfrm>
        </p:spPr>
        <p:txBody>
          <a:bodyPr>
            <a:normAutofit/>
          </a:bodyPr>
          <a:lstStyle/>
          <a:p>
            <a:pPr marL="274320" lvl="1" indent="-274320" eaLnBrk="1" fontAlgn="auto" hangingPunct="1">
              <a:spcAft>
                <a:spcPts val="0"/>
              </a:spcAft>
              <a:buClr>
                <a:schemeClr val="accent3"/>
              </a:buClr>
              <a:buSzPct val="95000"/>
              <a:buFont typeface="Wingdings 2"/>
              <a:buChar char=""/>
              <a:defRPr/>
            </a:pPr>
            <a:r>
              <a:rPr lang="en-US" sz="2600" dirty="0"/>
              <a:t>S</a:t>
            </a:r>
            <a:r>
              <a:rPr lang="en-US" sz="2600" dirty="0" smtClean="0"/>
              <a:t>tay </a:t>
            </a:r>
            <a:r>
              <a:rPr lang="en-US" sz="2600" dirty="0"/>
              <a:t>positive </a:t>
            </a:r>
          </a:p>
          <a:p>
            <a:pPr marL="274320" lvl="1" indent="-274320" eaLnBrk="1" fontAlgn="auto" hangingPunct="1">
              <a:spcAft>
                <a:spcPts val="0"/>
              </a:spcAft>
              <a:buClr>
                <a:schemeClr val="accent3"/>
              </a:buClr>
              <a:buSzPct val="95000"/>
              <a:buFont typeface="Wingdings 2"/>
              <a:buChar char=""/>
              <a:defRPr/>
            </a:pPr>
            <a:r>
              <a:rPr lang="en-US" sz="2600" dirty="0" smtClean="0"/>
              <a:t>Focus on skills</a:t>
            </a:r>
            <a:endParaRPr lang="en-US" sz="2600" dirty="0"/>
          </a:p>
          <a:p>
            <a:pPr marL="274320" indent="-274320" eaLnBrk="1" fontAlgn="auto" hangingPunct="1">
              <a:spcAft>
                <a:spcPts val="0"/>
              </a:spcAft>
              <a:buClr>
                <a:schemeClr val="accent3"/>
              </a:buClr>
              <a:buFont typeface="Wingdings 2"/>
              <a:buChar char=""/>
              <a:defRPr/>
            </a:pPr>
            <a:r>
              <a:rPr lang="en-US" dirty="0" smtClean="0"/>
              <a:t>Rehearse answers</a:t>
            </a:r>
          </a:p>
          <a:p>
            <a:pPr marL="274320" indent="-274320" eaLnBrk="1" fontAlgn="auto" hangingPunct="1">
              <a:spcAft>
                <a:spcPts val="0"/>
              </a:spcAft>
              <a:buClr>
                <a:schemeClr val="accent3"/>
              </a:buClr>
              <a:buFont typeface="Wingdings 2"/>
              <a:buChar char=""/>
              <a:defRPr/>
            </a:pPr>
            <a:r>
              <a:rPr lang="en-US" dirty="0" smtClean="0"/>
              <a:t>Practice</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t>Frequently Asked Questions</a:t>
            </a:r>
          </a:p>
        </p:txBody>
      </p:sp>
      <p:sp>
        <p:nvSpPr>
          <p:cNvPr id="3" name="Content Placeholder 2"/>
          <p:cNvSpPr>
            <a:spLocks noGrp="1"/>
          </p:cNvSpPr>
          <p:nvPr>
            <p:ph idx="1"/>
          </p:nvPr>
        </p:nvSpPr>
        <p:spPr>
          <a:xfrm>
            <a:off x="457200" y="2133600"/>
            <a:ext cx="8229600" cy="4389438"/>
          </a:xfrm>
        </p:spPr>
        <p:txBody>
          <a:bodyPr>
            <a:normAutofit/>
          </a:bodyPr>
          <a:lstStyle/>
          <a:p>
            <a:pPr marL="274320" indent="-274320" eaLnBrk="1" fontAlgn="auto" hangingPunct="1">
              <a:spcAft>
                <a:spcPts val="0"/>
              </a:spcAft>
              <a:buClr>
                <a:schemeClr val="accent3"/>
              </a:buClr>
              <a:buFont typeface="Wingdings 2"/>
              <a:buChar char=""/>
              <a:defRPr/>
            </a:pPr>
            <a:r>
              <a:rPr lang="en-US" dirty="0" smtClean="0"/>
              <a:t>Tell me about yourself.</a:t>
            </a:r>
          </a:p>
          <a:p>
            <a:pPr marL="274320" indent="-274320" eaLnBrk="1" fontAlgn="auto" hangingPunct="1">
              <a:spcAft>
                <a:spcPts val="0"/>
              </a:spcAft>
              <a:buClr>
                <a:schemeClr val="accent3"/>
              </a:buClr>
              <a:buFont typeface="Wingdings 2"/>
              <a:buChar char=""/>
              <a:defRPr/>
            </a:pPr>
            <a:r>
              <a:rPr lang="en-US" dirty="0" smtClean="0"/>
              <a:t>So</a:t>
            </a:r>
            <a:r>
              <a:rPr lang="en-US" dirty="0"/>
              <a:t>, what do you know about us?</a:t>
            </a:r>
          </a:p>
          <a:p>
            <a:pPr marL="274320" indent="-274320" eaLnBrk="1" fontAlgn="auto" hangingPunct="1">
              <a:spcAft>
                <a:spcPts val="0"/>
              </a:spcAft>
              <a:buClr>
                <a:schemeClr val="accent3"/>
              </a:buClr>
              <a:buFont typeface="Wingdings 2"/>
              <a:buChar char=""/>
              <a:defRPr/>
            </a:pPr>
            <a:r>
              <a:rPr lang="en-US" dirty="0" smtClean="0"/>
              <a:t>What </a:t>
            </a:r>
            <a:r>
              <a:rPr lang="en-US" dirty="0"/>
              <a:t>are you looking for in a job?</a:t>
            </a:r>
          </a:p>
          <a:p>
            <a:pPr marL="274320" indent="-274320" eaLnBrk="1" fontAlgn="auto" hangingPunct="1">
              <a:spcAft>
                <a:spcPts val="0"/>
              </a:spcAft>
              <a:buClr>
                <a:schemeClr val="accent3"/>
              </a:buClr>
              <a:buFont typeface="Wingdings 2"/>
              <a:buChar char=""/>
              <a:defRPr/>
            </a:pPr>
            <a:r>
              <a:rPr lang="en-US" dirty="0" smtClean="0"/>
              <a:t>What are your strengths and weaknesses?</a:t>
            </a:r>
          </a:p>
          <a:p>
            <a:pPr marL="274320" indent="-274320" eaLnBrk="1" fontAlgn="auto" hangingPunct="1">
              <a:spcAft>
                <a:spcPts val="0"/>
              </a:spcAft>
              <a:buClr>
                <a:schemeClr val="accent3"/>
              </a:buClr>
              <a:buFont typeface="Wingdings 2"/>
              <a:buChar char=""/>
              <a:defRPr/>
            </a:pPr>
            <a:r>
              <a:rPr lang="en-US" dirty="0" smtClean="0"/>
              <a:t>Describe </a:t>
            </a:r>
            <a:r>
              <a:rPr lang="en-US" dirty="0"/>
              <a:t>a difficult situation and how you resolved it</a:t>
            </a:r>
            <a:r>
              <a:rPr lang="en-US" dirty="0" smtClean="0"/>
              <a:t>.</a:t>
            </a:r>
          </a:p>
          <a:p>
            <a:pPr marL="274320" indent="-274320" eaLnBrk="1" fontAlgn="auto" hangingPunct="1">
              <a:spcAft>
                <a:spcPts val="0"/>
              </a:spcAft>
              <a:buClr>
                <a:schemeClr val="accent3"/>
              </a:buClr>
              <a:buFont typeface="Wingdings 2"/>
              <a:buChar char=""/>
              <a:defRPr/>
            </a:pPr>
            <a:r>
              <a:rPr lang="en-US" dirty="0" smtClean="0"/>
              <a:t>Where do you see yourself in five years?</a:t>
            </a:r>
          </a:p>
          <a:p>
            <a:pPr marL="274320" indent="-274320" eaLnBrk="1" fontAlgn="auto" hangingPunct="1">
              <a:spcAft>
                <a:spcPts val="0"/>
              </a:spcAft>
              <a:buClr>
                <a:schemeClr val="accent3"/>
              </a:buClr>
              <a:buFont typeface="Wingdings 2"/>
              <a:buChar char=""/>
              <a:defRPr/>
            </a:pPr>
            <a:endParaRPr lang="en-US"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304800"/>
            <a:ext cx="8229600" cy="1143000"/>
          </a:xfrm>
        </p:spPr>
        <p:txBody>
          <a:bodyPr/>
          <a:lstStyle/>
          <a:p>
            <a:r>
              <a:rPr lang="en-US" altLang="en-US" smtClean="0"/>
              <a:t>Practice	</a:t>
            </a:r>
          </a:p>
        </p:txBody>
      </p:sp>
      <p:sp>
        <p:nvSpPr>
          <p:cNvPr id="13315" name="Content Placeholder 2"/>
          <p:cNvSpPr>
            <a:spLocks noGrp="1"/>
          </p:cNvSpPr>
          <p:nvPr>
            <p:ph idx="1"/>
          </p:nvPr>
        </p:nvSpPr>
        <p:spPr>
          <a:xfrm>
            <a:off x="457200" y="1447800"/>
            <a:ext cx="8229600" cy="4389438"/>
          </a:xfrm>
        </p:spPr>
        <p:txBody>
          <a:bodyPr/>
          <a:lstStyle/>
          <a:p>
            <a:r>
              <a:rPr lang="en-US" altLang="en-US" smtClean="0"/>
              <a:t>Tell me about yourself.</a:t>
            </a:r>
          </a:p>
          <a:p>
            <a:endParaRPr lang="en-US" altLang="en-US" smtClean="0"/>
          </a:p>
          <a:p>
            <a:r>
              <a:rPr lang="en-US" altLang="en-US" smtClean="0"/>
              <a:t>What are you looking for in a job?</a:t>
            </a:r>
          </a:p>
          <a:p>
            <a:endParaRPr lang="en-US" altLang="en-US" smtClean="0"/>
          </a:p>
          <a:p>
            <a:r>
              <a:rPr lang="en-US" altLang="en-US" smtClean="0"/>
              <a:t>What are your strengths?</a:t>
            </a:r>
          </a:p>
          <a:p>
            <a:endParaRPr lang="en-US" altLang="en-US" smtClean="0"/>
          </a:p>
          <a:p>
            <a:r>
              <a:rPr lang="en-US" altLang="en-US" smtClean="0"/>
              <a:t>What is your greatest weakness?</a:t>
            </a:r>
          </a:p>
          <a:p>
            <a:endParaRPr lang="en-US" altLang="en-US" smtClean="0"/>
          </a:p>
          <a:p>
            <a:r>
              <a:rPr lang="en-US" altLang="en-US" smtClean="0"/>
              <a:t>Describe a difficult situation and how you resolved it.</a:t>
            </a:r>
          </a:p>
          <a:p>
            <a:endParaRPr lang="en-US" altLang="en-US" smtClean="0"/>
          </a:p>
          <a:p>
            <a:r>
              <a:rPr lang="en-US" altLang="en-US" smtClean="0"/>
              <a:t>Where do you see yourself in five years?</a:t>
            </a:r>
          </a:p>
          <a:p>
            <a:endParaRPr lang="en-US" altLang="en-US" smtClean="0"/>
          </a:p>
          <a:p>
            <a:endParaRPr lang="en-US" altLang="en-US" smtClean="0"/>
          </a:p>
          <a:p>
            <a:endParaRPr lang="en-US" altLang="en-US" smtClean="0"/>
          </a:p>
          <a:p>
            <a:endParaRPr lang="en-US" altLang="en-US" smtClean="0"/>
          </a:p>
          <a:p>
            <a:endParaRPr lang="en-US" altLang="en-US" smtClean="0"/>
          </a:p>
        </p:txBody>
      </p:sp>
    </p:spTree>
  </p:cSld>
  <p:clrMapOvr>
    <a:masterClrMapping/>
  </p:clrMapOvr>
  <p:transition>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533400"/>
            <a:ext cx="8229600" cy="1143000"/>
          </a:xfrm>
        </p:spPr>
        <p:txBody>
          <a:bodyPr/>
          <a:lstStyle/>
          <a:p>
            <a:pPr eaLnBrk="1" hangingPunct="1"/>
            <a:r>
              <a:rPr lang="en-US" altLang="en-US" sz="4400" smtClean="0"/>
              <a:t>Legal/Illegal Interview Questions</a:t>
            </a:r>
          </a:p>
        </p:txBody>
      </p:sp>
      <p:sp>
        <p:nvSpPr>
          <p:cNvPr id="19460" name="Rectangle 4"/>
          <p:cNvSpPr>
            <a:spLocks noGrp="1" noChangeArrowheads="1"/>
          </p:cNvSpPr>
          <p:nvPr>
            <p:ph sz="half" idx="1"/>
          </p:nvPr>
        </p:nvSpPr>
        <p:spPr>
          <a:xfrm>
            <a:off x="457200" y="2057400"/>
            <a:ext cx="4038600" cy="4435475"/>
          </a:xfrm>
        </p:spPr>
        <p:txBody>
          <a:bodyPr>
            <a:normAutofit/>
          </a:bodyPr>
          <a:lstStyle/>
          <a:p>
            <a:pPr marL="274320" indent="-274320" eaLnBrk="1" fontAlgn="auto" hangingPunct="1">
              <a:spcAft>
                <a:spcPts val="0"/>
              </a:spcAft>
              <a:buClr>
                <a:schemeClr val="accent3"/>
              </a:buClr>
              <a:buFont typeface="Wingdings 2" panose="05020102010507070707" pitchFamily="18" charset="2"/>
              <a:buChar char="R"/>
              <a:defRPr/>
            </a:pPr>
            <a:r>
              <a:rPr lang="en-US" sz="2200" dirty="0" smtClean="0"/>
              <a:t>Previous employment experience</a:t>
            </a:r>
          </a:p>
          <a:p>
            <a:pPr marL="274320" indent="-274320" eaLnBrk="1" fontAlgn="auto" hangingPunct="1">
              <a:spcAft>
                <a:spcPts val="0"/>
              </a:spcAft>
              <a:buClr>
                <a:schemeClr val="accent3"/>
              </a:buClr>
              <a:buFont typeface="Wingdings 2" panose="05020102010507070707" pitchFamily="18" charset="2"/>
              <a:buChar char="R"/>
              <a:defRPr/>
            </a:pPr>
            <a:r>
              <a:rPr lang="en-US" sz="2200" dirty="0" smtClean="0"/>
              <a:t>Skills and abilities related to the job</a:t>
            </a:r>
          </a:p>
          <a:p>
            <a:pPr marL="274320" indent="-274320" eaLnBrk="1" fontAlgn="auto" hangingPunct="1">
              <a:spcAft>
                <a:spcPts val="0"/>
              </a:spcAft>
              <a:buClr>
                <a:schemeClr val="accent3"/>
              </a:buClr>
              <a:buFont typeface="Wingdings 2" panose="05020102010507070707" pitchFamily="18" charset="2"/>
              <a:buChar char="R"/>
              <a:defRPr/>
            </a:pPr>
            <a:r>
              <a:rPr lang="en-US" sz="2200" dirty="0" smtClean="0"/>
              <a:t>Educational qualifications</a:t>
            </a:r>
          </a:p>
          <a:p>
            <a:pPr marL="274320" indent="-274320" eaLnBrk="1" fontAlgn="auto" hangingPunct="1">
              <a:spcAft>
                <a:spcPts val="0"/>
              </a:spcAft>
              <a:buClr>
                <a:schemeClr val="accent3"/>
              </a:buClr>
              <a:buFont typeface="Wingdings 2" panose="05020102010507070707" pitchFamily="18" charset="2"/>
              <a:buChar char="R"/>
              <a:defRPr/>
            </a:pPr>
            <a:r>
              <a:rPr lang="en-US" sz="2200" dirty="0" smtClean="0"/>
              <a:t>Authorized to work in the U.S.?</a:t>
            </a:r>
          </a:p>
          <a:p>
            <a:pPr marL="274320" indent="-274320" eaLnBrk="1" fontAlgn="auto" hangingPunct="1">
              <a:spcAft>
                <a:spcPts val="0"/>
              </a:spcAft>
              <a:buClr>
                <a:schemeClr val="accent3"/>
              </a:buClr>
              <a:buFont typeface="Wingdings 2" panose="05020102010507070707" pitchFamily="18" charset="2"/>
              <a:buChar char="R"/>
              <a:defRPr/>
            </a:pPr>
            <a:r>
              <a:rPr lang="en-US" sz="2200" dirty="0" smtClean="0"/>
              <a:t>Drivers license (if required)</a:t>
            </a:r>
          </a:p>
          <a:p>
            <a:pPr marL="274320" indent="-274320" eaLnBrk="1" fontAlgn="auto" hangingPunct="1">
              <a:spcAft>
                <a:spcPts val="0"/>
              </a:spcAft>
              <a:buClr>
                <a:schemeClr val="accent3"/>
              </a:buClr>
              <a:buFont typeface="Wingdings 2" panose="05020102010507070707" pitchFamily="18" charset="2"/>
              <a:buChar char="R"/>
              <a:defRPr/>
            </a:pPr>
            <a:r>
              <a:rPr lang="en-US" sz="2200" dirty="0" smtClean="0"/>
              <a:t>Criminal convictions (if condition of employment)</a:t>
            </a:r>
          </a:p>
          <a:p>
            <a:pPr marL="0" indent="0" eaLnBrk="1" fontAlgn="auto" hangingPunct="1">
              <a:spcAft>
                <a:spcPts val="0"/>
              </a:spcAft>
              <a:buClr>
                <a:schemeClr val="accent3"/>
              </a:buClr>
              <a:buFont typeface="Wingdings 2"/>
              <a:buNone/>
              <a:defRPr/>
            </a:pPr>
            <a:endParaRPr lang="en-US" sz="2000" dirty="0" smtClean="0"/>
          </a:p>
        </p:txBody>
      </p:sp>
      <p:sp>
        <p:nvSpPr>
          <p:cNvPr id="19461" name="Rectangle 5"/>
          <p:cNvSpPr>
            <a:spLocks noGrp="1" noChangeArrowheads="1"/>
          </p:cNvSpPr>
          <p:nvPr>
            <p:ph sz="half" idx="2"/>
          </p:nvPr>
        </p:nvSpPr>
        <p:spPr>
          <a:xfrm>
            <a:off x="4648200" y="2057400"/>
            <a:ext cx="4038600" cy="4435475"/>
          </a:xfrm>
        </p:spPr>
        <p:txBody>
          <a:bodyPr/>
          <a:lstStyle/>
          <a:p>
            <a:pPr eaLnBrk="1" hangingPunct="1">
              <a:buFont typeface="Wingdings 2" panose="05020102010507070707" pitchFamily="18" charset="2"/>
              <a:buChar char="T"/>
            </a:pPr>
            <a:r>
              <a:rPr lang="en-US" altLang="en-US" sz="2200" smtClean="0"/>
              <a:t>Date of birth</a:t>
            </a:r>
          </a:p>
          <a:p>
            <a:pPr eaLnBrk="1" hangingPunct="1">
              <a:buFont typeface="Wingdings 2" panose="05020102010507070707" pitchFamily="18" charset="2"/>
              <a:buChar char="T"/>
            </a:pPr>
            <a:r>
              <a:rPr lang="en-US" altLang="en-US" sz="2200" smtClean="0"/>
              <a:t>Marital status</a:t>
            </a:r>
          </a:p>
          <a:p>
            <a:pPr eaLnBrk="1" hangingPunct="1">
              <a:buFont typeface="Wingdings 2" panose="05020102010507070707" pitchFamily="18" charset="2"/>
              <a:buChar char="T"/>
            </a:pPr>
            <a:r>
              <a:rPr lang="en-US" altLang="en-US" sz="2200" smtClean="0"/>
              <a:t>Family status</a:t>
            </a:r>
          </a:p>
          <a:p>
            <a:pPr eaLnBrk="1" hangingPunct="1">
              <a:buFont typeface="Wingdings 2" panose="05020102010507070707" pitchFamily="18" charset="2"/>
              <a:buChar char="T"/>
            </a:pPr>
            <a:r>
              <a:rPr lang="en-US" altLang="en-US" sz="2200" smtClean="0"/>
              <a:t>Health status</a:t>
            </a:r>
          </a:p>
          <a:p>
            <a:pPr eaLnBrk="1" hangingPunct="1">
              <a:buFont typeface="Wingdings 2" panose="05020102010507070707" pitchFamily="18" charset="2"/>
              <a:buChar char="T"/>
            </a:pPr>
            <a:r>
              <a:rPr lang="en-US" altLang="en-US" sz="2200" smtClean="0"/>
              <a:t>Disabilities</a:t>
            </a:r>
          </a:p>
          <a:p>
            <a:pPr eaLnBrk="1" hangingPunct="1">
              <a:buFont typeface="Wingdings 2" panose="05020102010507070707" pitchFamily="18" charset="2"/>
              <a:buChar char="T"/>
            </a:pPr>
            <a:r>
              <a:rPr lang="en-US" altLang="en-US" sz="2200" smtClean="0"/>
              <a:t>Foreign citizenship </a:t>
            </a:r>
          </a:p>
          <a:p>
            <a:pPr eaLnBrk="1" hangingPunct="1">
              <a:buFont typeface="Wingdings 2" panose="05020102010507070707" pitchFamily="18" charset="2"/>
              <a:buChar char="T"/>
            </a:pPr>
            <a:r>
              <a:rPr lang="en-US" altLang="en-US" sz="2200" smtClean="0"/>
              <a:t>Arrests</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946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946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946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946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9460">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461">
                                            <p:txEl>
                                              <p:pRg st="0" end="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461">
                                            <p:txEl>
                                              <p:pRg st="1" end="1"/>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461">
                                            <p:txEl>
                                              <p:pRg st="2" end="2"/>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461">
                                            <p:txEl>
                                              <p:pRg st="3" end="3"/>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461">
                                            <p:txEl>
                                              <p:pRg st="4" end="4"/>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461">
                                            <p:txEl>
                                              <p:pRg st="5" end="5"/>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946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1021</TotalTime>
  <Words>536</Words>
  <Application>Microsoft Office PowerPoint</Application>
  <PresentationFormat>On-screen Show (4:3)</PresentationFormat>
  <Paragraphs>90</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Constantia</vt:lpstr>
      <vt:lpstr>Wingdings 2</vt:lpstr>
      <vt:lpstr>Wingdings</vt:lpstr>
      <vt:lpstr>Office Theme</vt:lpstr>
      <vt:lpstr>Interviewing Skills </vt:lpstr>
      <vt:lpstr>Preparing for the Interview</vt:lpstr>
      <vt:lpstr> Understanding the Interview</vt:lpstr>
      <vt:lpstr>Interpersonal Skills </vt:lpstr>
      <vt:lpstr>Special Interviews  </vt:lpstr>
      <vt:lpstr>Answering Questions</vt:lpstr>
      <vt:lpstr>Frequently Asked Questions</vt:lpstr>
      <vt:lpstr>Practice </vt:lpstr>
      <vt:lpstr>Legal/Illegal Interview Questions</vt:lpstr>
      <vt:lpstr>Overcoming Concerns and Liabilities</vt:lpstr>
      <vt:lpstr>Do You Have any Questions?</vt:lpstr>
      <vt:lpstr>Electronics Assembly Technician</vt:lpstr>
      <vt:lpstr>Follow Up</vt:lpstr>
    </vt:vector>
  </TitlesOfParts>
  <Company>PICCC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Interviewing Skills</dc:title>
  <dc:creator>Network Administrator</dc:creator>
  <cp:lastModifiedBy>RISD</cp:lastModifiedBy>
  <cp:revision>59</cp:revision>
  <dcterms:created xsi:type="dcterms:W3CDTF">2006-06-26T18:36:14Z</dcterms:created>
  <dcterms:modified xsi:type="dcterms:W3CDTF">2017-03-26T16:51:40Z</dcterms:modified>
</cp:coreProperties>
</file>