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7"/>
  </p:notesMasterIdLst>
  <p:handoutMasterIdLst>
    <p:handoutMasterId r:id="rId68"/>
  </p:handoutMasterIdLst>
  <p:sldIdLst>
    <p:sldId id="570" r:id="rId2"/>
    <p:sldId id="581" r:id="rId3"/>
    <p:sldId id="821" r:id="rId4"/>
    <p:sldId id="822" r:id="rId5"/>
    <p:sldId id="823" r:id="rId6"/>
    <p:sldId id="820" r:id="rId7"/>
    <p:sldId id="587" r:id="rId8"/>
    <p:sldId id="586" r:id="rId9"/>
    <p:sldId id="590" r:id="rId10"/>
    <p:sldId id="591" r:id="rId11"/>
    <p:sldId id="585" r:id="rId12"/>
    <p:sldId id="588" r:id="rId13"/>
    <p:sldId id="801" r:id="rId14"/>
    <p:sldId id="800" r:id="rId15"/>
    <p:sldId id="589" r:id="rId16"/>
    <p:sldId id="584" r:id="rId17"/>
    <p:sldId id="583" r:id="rId18"/>
    <p:sldId id="582" r:id="rId19"/>
    <p:sldId id="818" r:id="rId20"/>
    <p:sldId id="819" r:id="rId21"/>
    <p:sldId id="593" r:id="rId22"/>
    <p:sldId id="595" r:id="rId23"/>
    <p:sldId id="596" r:id="rId24"/>
    <p:sldId id="824" r:id="rId25"/>
    <p:sldId id="825" r:id="rId26"/>
    <p:sldId id="827" r:id="rId27"/>
    <p:sldId id="597" r:id="rId28"/>
    <p:sldId id="802" r:id="rId29"/>
    <p:sldId id="803" r:id="rId30"/>
    <p:sldId id="608" r:id="rId31"/>
    <p:sldId id="607" r:id="rId32"/>
    <p:sldId id="598" r:id="rId33"/>
    <p:sldId id="602" r:id="rId34"/>
    <p:sldId id="806" r:id="rId35"/>
    <p:sldId id="805" r:id="rId36"/>
    <p:sldId id="606" r:id="rId37"/>
    <p:sldId id="807" r:id="rId38"/>
    <p:sldId id="808" r:id="rId39"/>
    <p:sldId id="809" r:id="rId40"/>
    <p:sldId id="810" r:id="rId41"/>
    <p:sldId id="849" r:id="rId42"/>
    <p:sldId id="850" r:id="rId43"/>
    <p:sldId id="851" r:id="rId44"/>
    <p:sldId id="1027" r:id="rId45"/>
    <p:sldId id="852" r:id="rId46"/>
    <p:sldId id="853" r:id="rId47"/>
    <p:sldId id="854" r:id="rId48"/>
    <p:sldId id="855" r:id="rId49"/>
    <p:sldId id="856" r:id="rId50"/>
    <p:sldId id="857" r:id="rId51"/>
    <p:sldId id="858" r:id="rId52"/>
    <p:sldId id="859" r:id="rId53"/>
    <p:sldId id="860" r:id="rId54"/>
    <p:sldId id="861" r:id="rId55"/>
    <p:sldId id="862" r:id="rId56"/>
    <p:sldId id="863" r:id="rId57"/>
    <p:sldId id="864" r:id="rId58"/>
    <p:sldId id="865" r:id="rId59"/>
    <p:sldId id="866" r:id="rId60"/>
    <p:sldId id="867" r:id="rId61"/>
    <p:sldId id="868" r:id="rId62"/>
    <p:sldId id="869" r:id="rId63"/>
    <p:sldId id="870" r:id="rId64"/>
    <p:sldId id="871" r:id="rId65"/>
    <p:sldId id="1028" r:id="rId66"/>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DED22E5-D697-4689-804E-132EEA1B7F29}">
          <p14:sldIdLst>
            <p14:sldId id="570"/>
            <p14:sldId id="581"/>
            <p14:sldId id="821"/>
            <p14:sldId id="822"/>
            <p14:sldId id="823"/>
            <p14:sldId id="820"/>
            <p14:sldId id="587"/>
            <p14:sldId id="586"/>
            <p14:sldId id="590"/>
            <p14:sldId id="591"/>
            <p14:sldId id="585"/>
            <p14:sldId id="588"/>
            <p14:sldId id="801"/>
            <p14:sldId id="800"/>
            <p14:sldId id="589"/>
            <p14:sldId id="584"/>
            <p14:sldId id="583"/>
            <p14:sldId id="582"/>
            <p14:sldId id="818"/>
            <p14:sldId id="819"/>
            <p14:sldId id="593"/>
            <p14:sldId id="595"/>
            <p14:sldId id="596"/>
            <p14:sldId id="824"/>
            <p14:sldId id="825"/>
            <p14:sldId id="827"/>
            <p14:sldId id="597"/>
            <p14:sldId id="802"/>
            <p14:sldId id="803"/>
            <p14:sldId id="608"/>
            <p14:sldId id="607"/>
            <p14:sldId id="598"/>
            <p14:sldId id="602"/>
            <p14:sldId id="806"/>
            <p14:sldId id="805"/>
            <p14:sldId id="606"/>
            <p14:sldId id="807"/>
            <p14:sldId id="808"/>
            <p14:sldId id="809"/>
            <p14:sldId id="810"/>
            <p14:sldId id="849"/>
            <p14:sldId id="850"/>
            <p14:sldId id="851"/>
            <p14:sldId id="1027"/>
            <p14:sldId id="852"/>
            <p14:sldId id="853"/>
            <p14:sldId id="854"/>
            <p14:sldId id="855"/>
            <p14:sldId id="856"/>
            <p14:sldId id="857"/>
            <p14:sldId id="858"/>
            <p14:sldId id="859"/>
            <p14:sldId id="860"/>
            <p14:sldId id="861"/>
            <p14:sldId id="862"/>
            <p14:sldId id="863"/>
            <p14:sldId id="864"/>
            <p14:sldId id="865"/>
            <p14:sldId id="866"/>
            <p14:sldId id="867"/>
            <p14:sldId id="868"/>
            <p14:sldId id="869"/>
            <p14:sldId id="870"/>
            <p14:sldId id="871"/>
            <p14:sldId id="1028"/>
          </p14:sldIdLst>
        </p14:section>
        <p14:section name="Untitled Section" id="{FBCF07A7-CEA4-4C8E-979F-410D53EF554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0743" autoAdjust="0"/>
  </p:normalViewPr>
  <p:slideViewPr>
    <p:cSldViewPr>
      <p:cViewPr varScale="1">
        <p:scale>
          <a:sx n="67" d="100"/>
          <a:sy n="67" d="100"/>
        </p:scale>
        <p:origin x="672"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2971643"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791" y="5"/>
            <a:ext cx="2971643" cy="461963"/>
          </a:xfrm>
          <a:prstGeom prst="rect">
            <a:avLst/>
          </a:prstGeom>
        </p:spPr>
        <p:txBody>
          <a:bodyPr vert="horz" lIns="91440" tIns="45720" rIns="91440" bIns="45720" rtlCol="0"/>
          <a:lstStyle>
            <a:lvl1pPr algn="r">
              <a:defRPr sz="1200"/>
            </a:lvl1pPr>
          </a:lstStyle>
          <a:p>
            <a:fld id="{FD553D25-4F49-4B7D-A765-FE063E20F1B5}" type="datetimeFigureOut">
              <a:rPr lang="en-US" smtClean="0"/>
              <a:t>6/27/2017</a:t>
            </a:fld>
            <a:endParaRPr lang="en-US"/>
          </a:p>
        </p:txBody>
      </p:sp>
      <p:sp>
        <p:nvSpPr>
          <p:cNvPr id="4" name="Footer Placeholder 3"/>
          <p:cNvSpPr>
            <a:spLocks noGrp="1"/>
          </p:cNvSpPr>
          <p:nvPr>
            <p:ph type="ftr" sz="quarter" idx="2"/>
          </p:nvPr>
        </p:nvSpPr>
        <p:spPr>
          <a:xfrm>
            <a:off x="2" y="8772532"/>
            <a:ext cx="2971643"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791" y="8772532"/>
            <a:ext cx="2971643" cy="461963"/>
          </a:xfrm>
          <a:prstGeom prst="rect">
            <a:avLst/>
          </a:prstGeom>
        </p:spPr>
        <p:txBody>
          <a:bodyPr vert="horz" lIns="91440" tIns="45720" rIns="91440" bIns="45720" rtlCol="0" anchor="b"/>
          <a:lstStyle>
            <a:lvl1pPr algn="r">
              <a:defRPr sz="1200"/>
            </a:lvl1pPr>
          </a:lstStyle>
          <a:p>
            <a:fld id="{D7852B54-1E31-4882-9EE7-1DF731921B6A}" type="slidenum">
              <a:rPr lang="en-US" smtClean="0"/>
              <a:t>‹#›</a:t>
            </a:fld>
            <a:endParaRPr lang="en-US"/>
          </a:p>
        </p:txBody>
      </p:sp>
    </p:spTree>
    <p:extLst>
      <p:ext uri="{BB962C8B-B14F-4D97-AF65-F5344CB8AC3E}">
        <p14:creationId xmlns:p14="http://schemas.microsoft.com/office/powerpoint/2010/main" val="3735386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1804"/>
          </a:xfrm>
          <a:prstGeom prst="rect">
            <a:avLst/>
          </a:prstGeom>
        </p:spPr>
        <p:txBody>
          <a:bodyPr vert="horz" lIns="92428" tIns="46214" rIns="92428" bIns="46214" rtlCol="0"/>
          <a:lstStyle>
            <a:lvl1pPr algn="l">
              <a:defRPr sz="1200"/>
            </a:lvl1pPr>
          </a:lstStyle>
          <a:p>
            <a:endParaRPr lang="en-US"/>
          </a:p>
        </p:txBody>
      </p:sp>
      <p:sp>
        <p:nvSpPr>
          <p:cNvPr id="3" name="Date Placeholder 2"/>
          <p:cNvSpPr>
            <a:spLocks noGrp="1"/>
          </p:cNvSpPr>
          <p:nvPr>
            <p:ph type="dt" idx="1"/>
          </p:nvPr>
        </p:nvSpPr>
        <p:spPr>
          <a:xfrm>
            <a:off x="3884614" y="0"/>
            <a:ext cx="2971800" cy="461804"/>
          </a:xfrm>
          <a:prstGeom prst="rect">
            <a:avLst/>
          </a:prstGeom>
        </p:spPr>
        <p:txBody>
          <a:bodyPr vert="horz" lIns="92428" tIns="46214" rIns="92428" bIns="46214" rtlCol="0"/>
          <a:lstStyle>
            <a:lvl1pPr algn="r">
              <a:defRPr sz="1200"/>
            </a:lvl1pPr>
          </a:lstStyle>
          <a:p>
            <a:fld id="{AA005427-6082-40B4-8B05-8803B1A84AE6}" type="datetimeFigureOut">
              <a:rPr lang="en-US" smtClean="0"/>
              <a:t>6/27/2017</a:t>
            </a:fld>
            <a:endParaRPr lang="en-US"/>
          </a:p>
        </p:txBody>
      </p:sp>
      <p:sp>
        <p:nvSpPr>
          <p:cNvPr id="4" name="Slide Image Placeholder 3"/>
          <p:cNvSpPr>
            <a:spLocks noGrp="1" noRot="1" noChangeAspect="1"/>
          </p:cNvSpPr>
          <p:nvPr>
            <p:ph type="sldImg" idx="2"/>
          </p:nvPr>
        </p:nvSpPr>
        <p:spPr>
          <a:xfrm>
            <a:off x="1122363" y="693738"/>
            <a:ext cx="4616450" cy="3462337"/>
          </a:xfrm>
          <a:prstGeom prst="rect">
            <a:avLst/>
          </a:prstGeom>
          <a:noFill/>
          <a:ln w="12700">
            <a:solidFill>
              <a:prstClr val="black"/>
            </a:solidFill>
          </a:ln>
        </p:spPr>
        <p:txBody>
          <a:bodyPr vert="horz" lIns="92428" tIns="46214" rIns="92428" bIns="46214" rtlCol="0" anchor="ctr"/>
          <a:lstStyle/>
          <a:p>
            <a:endParaRPr lang="en-US"/>
          </a:p>
        </p:txBody>
      </p:sp>
      <p:sp>
        <p:nvSpPr>
          <p:cNvPr id="5" name="Notes Placeholder 4"/>
          <p:cNvSpPr>
            <a:spLocks noGrp="1"/>
          </p:cNvSpPr>
          <p:nvPr>
            <p:ph type="body" sz="quarter" idx="3"/>
          </p:nvPr>
        </p:nvSpPr>
        <p:spPr>
          <a:xfrm>
            <a:off x="685800" y="4387138"/>
            <a:ext cx="5486400" cy="4156233"/>
          </a:xfrm>
          <a:prstGeom prst="rect">
            <a:avLst/>
          </a:prstGeom>
        </p:spPr>
        <p:txBody>
          <a:bodyPr vert="horz" lIns="92428" tIns="46214" rIns="92428" bIns="462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9"/>
            <a:ext cx="2971800" cy="461804"/>
          </a:xfrm>
          <a:prstGeom prst="rect">
            <a:avLst/>
          </a:prstGeom>
        </p:spPr>
        <p:txBody>
          <a:bodyPr vert="horz" lIns="92428" tIns="46214" rIns="92428" bIns="46214"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772669"/>
            <a:ext cx="2971800" cy="461804"/>
          </a:xfrm>
          <a:prstGeom prst="rect">
            <a:avLst/>
          </a:prstGeom>
        </p:spPr>
        <p:txBody>
          <a:bodyPr vert="horz" lIns="92428" tIns="46214" rIns="92428" bIns="46214" rtlCol="0" anchor="b"/>
          <a:lstStyle>
            <a:lvl1pPr algn="r">
              <a:defRPr sz="1200"/>
            </a:lvl1pPr>
          </a:lstStyle>
          <a:p>
            <a:fld id="{C0D4CC4D-8AEB-4E6E-88FF-E62D39AFE1DC}" type="slidenum">
              <a:rPr lang="en-US" smtClean="0"/>
              <a:t>‹#›</a:t>
            </a:fld>
            <a:endParaRPr lang="en-US"/>
          </a:p>
        </p:txBody>
      </p:sp>
    </p:spTree>
    <p:extLst>
      <p:ext uri="{BB962C8B-B14F-4D97-AF65-F5344CB8AC3E}">
        <p14:creationId xmlns:p14="http://schemas.microsoft.com/office/powerpoint/2010/main" val="346996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DE4E07-E78C-4B90-8843-61ED921B1491}" type="datetime1">
              <a:rPr lang="en-US" altLang="en-US" smtClean="0"/>
              <a:t>6/27/2017</a:t>
            </a:fld>
            <a:endParaRPr lang="en-US" altLang="en-US"/>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764E8B-FA6C-4A8C-A174-33DCEB5F3219}" type="slidenum">
              <a:rPr lang="en-US" altLang="en-US" smtClean="0"/>
              <a:pPr/>
              <a:t>‹#›</a:t>
            </a:fld>
            <a:endParaRPr lang="en-US" altLang="en-US"/>
          </a:p>
        </p:txBody>
      </p:sp>
    </p:spTree>
    <p:extLst>
      <p:ext uri="{BB962C8B-B14F-4D97-AF65-F5344CB8AC3E}">
        <p14:creationId xmlns:p14="http://schemas.microsoft.com/office/powerpoint/2010/main" val="301999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FA316-B070-4E87-BBA0-9B47A7DD643C}" type="datetime1">
              <a:rPr lang="en-US" altLang="en-US" smtClean="0"/>
              <a:t>6/27/2017</a:t>
            </a:fld>
            <a:endParaRPr lang="en-US" altLang="en-US"/>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C6ECB0B-FE6F-4C61-9281-62EF6C35265C}" type="slidenum">
              <a:rPr lang="en-US" altLang="en-US" smtClean="0"/>
              <a:pPr/>
              <a:t>‹#›</a:t>
            </a:fld>
            <a:endParaRPr lang="en-US" altLang="en-US"/>
          </a:p>
        </p:txBody>
      </p:sp>
    </p:spTree>
    <p:extLst>
      <p:ext uri="{BB962C8B-B14F-4D97-AF65-F5344CB8AC3E}">
        <p14:creationId xmlns:p14="http://schemas.microsoft.com/office/powerpoint/2010/main" val="28526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C361B2-DC4B-4740-A47B-16F0309D1671}" type="datetime1">
              <a:rPr lang="en-US" altLang="en-US" smtClean="0"/>
              <a:t>6/27/2017</a:t>
            </a:fld>
            <a:endParaRPr lang="en-US" altLang="en-US"/>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012E4F-A1B0-421E-85C0-06EC897726A7}" type="slidenum">
              <a:rPr lang="en-US" altLang="en-US" smtClean="0"/>
              <a:pPr/>
              <a:t>‹#›</a:t>
            </a:fld>
            <a:endParaRPr lang="en-US" altLang="en-US"/>
          </a:p>
        </p:txBody>
      </p:sp>
    </p:spTree>
    <p:extLst>
      <p:ext uri="{BB962C8B-B14F-4D97-AF65-F5344CB8AC3E}">
        <p14:creationId xmlns:p14="http://schemas.microsoft.com/office/powerpoint/2010/main" val="153095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56497-B19A-41AD-B8FB-C5252CD1B09B}" type="datetime1">
              <a:rPr lang="en-US" altLang="en-US" smtClean="0"/>
              <a:t>6/27/2017</a:t>
            </a:fld>
            <a:endParaRPr lang="en-US" altLang="en-US"/>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285A03E-DDC8-468C-A3ED-115F0A77089C}" type="slidenum">
              <a:rPr lang="en-US" altLang="en-US" smtClean="0"/>
              <a:pPr/>
              <a:t>‹#›</a:t>
            </a:fld>
            <a:endParaRPr lang="en-US" altLang="en-US"/>
          </a:p>
        </p:txBody>
      </p:sp>
    </p:spTree>
    <p:extLst>
      <p:ext uri="{BB962C8B-B14F-4D97-AF65-F5344CB8AC3E}">
        <p14:creationId xmlns:p14="http://schemas.microsoft.com/office/powerpoint/2010/main" val="369960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46B321-EE0C-4531-A65A-6D6F93D7FCD4}" type="datetime1">
              <a:rPr lang="en-US" altLang="en-US" smtClean="0"/>
              <a:t>6/27/2017</a:t>
            </a:fld>
            <a:endParaRPr lang="en-US" altLang="en-US"/>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0D9BD8-5953-42D0-8685-AAB19F303945}" type="slidenum">
              <a:rPr lang="en-US" altLang="en-US" smtClean="0"/>
              <a:pPr/>
              <a:t>‹#›</a:t>
            </a:fld>
            <a:endParaRPr lang="en-US" altLang="en-US"/>
          </a:p>
        </p:txBody>
      </p:sp>
    </p:spTree>
    <p:extLst>
      <p:ext uri="{BB962C8B-B14F-4D97-AF65-F5344CB8AC3E}">
        <p14:creationId xmlns:p14="http://schemas.microsoft.com/office/powerpoint/2010/main" val="78724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0402A1-8437-4965-A768-C963F5619019}" type="datetime1">
              <a:rPr lang="en-US" altLang="en-US" smtClean="0"/>
              <a:t>6/27/2017</a:t>
            </a:fld>
            <a:endParaRPr lang="en-US" altLang="en-US"/>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DE8791-EE7D-424F-A470-5D89082F17A3}" type="slidenum">
              <a:rPr lang="en-US" altLang="en-US" smtClean="0"/>
              <a:pPr/>
              <a:t>‹#›</a:t>
            </a:fld>
            <a:endParaRPr lang="en-US" altLang="en-US"/>
          </a:p>
        </p:txBody>
      </p:sp>
    </p:spTree>
    <p:extLst>
      <p:ext uri="{BB962C8B-B14F-4D97-AF65-F5344CB8AC3E}">
        <p14:creationId xmlns:p14="http://schemas.microsoft.com/office/powerpoint/2010/main" val="320732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5EED24-9DE4-4607-96B5-051BC488841C}" type="datetime1">
              <a:rPr lang="en-US" altLang="en-US" smtClean="0"/>
              <a:t>6/27/2017</a:t>
            </a:fld>
            <a:endParaRPr lang="en-US" altLang="en-US"/>
          </a:p>
        </p:txBody>
      </p:sp>
      <p:sp>
        <p:nvSpPr>
          <p:cNvPr id="8" name="Footer Placeholder 7"/>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205A0CC-97C0-42E8-851B-C4F516E8D719}" type="slidenum">
              <a:rPr lang="en-US" altLang="en-US" smtClean="0"/>
              <a:pPr/>
              <a:t>‹#›</a:t>
            </a:fld>
            <a:endParaRPr lang="en-US" altLang="en-US"/>
          </a:p>
        </p:txBody>
      </p:sp>
    </p:spTree>
    <p:extLst>
      <p:ext uri="{BB962C8B-B14F-4D97-AF65-F5344CB8AC3E}">
        <p14:creationId xmlns:p14="http://schemas.microsoft.com/office/powerpoint/2010/main" val="229512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A6620A-7119-49C2-85D4-0B1A016187D5}" type="datetime1">
              <a:rPr lang="en-US" altLang="en-US" smtClean="0"/>
              <a:t>6/27/2017</a:t>
            </a:fld>
            <a:endParaRPr lang="en-US" altLang="en-US"/>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0CF14B9-731E-4F1F-9EC7-AD6D2F32F8F8}" type="slidenum">
              <a:rPr lang="en-US" altLang="en-US" smtClean="0"/>
              <a:pPr/>
              <a:t>‹#›</a:t>
            </a:fld>
            <a:endParaRPr lang="en-US" altLang="en-US"/>
          </a:p>
        </p:txBody>
      </p:sp>
    </p:spTree>
    <p:extLst>
      <p:ext uri="{BB962C8B-B14F-4D97-AF65-F5344CB8AC3E}">
        <p14:creationId xmlns:p14="http://schemas.microsoft.com/office/powerpoint/2010/main" val="415011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DBAFA-39B4-4B13-A3F6-6A259B280AAB}" type="datetime1">
              <a:rPr lang="en-US" altLang="en-US" smtClean="0"/>
              <a:t>6/27/2017</a:t>
            </a:fld>
            <a:endParaRPr lang="en-US" altLang="en-US"/>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6AC487F-9ADB-41B6-AE2E-47CA29006C50}" type="slidenum">
              <a:rPr lang="en-US" altLang="en-US" smtClean="0"/>
              <a:pPr/>
              <a:t>‹#›</a:t>
            </a:fld>
            <a:endParaRPr lang="en-US" altLang="en-US"/>
          </a:p>
        </p:txBody>
      </p:sp>
    </p:spTree>
    <p:extLst>
      <p:ext uri="{BB962C8B-B14F-4D97-AF65-F5344CB8AC3E}">
        <p14:creationId xmlns:p14="http://schemas.microsoft.com/office/powerpoint/2010/main" val="188653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763B8-8637-4FB5-A8EF-F5CE34BDC0B9}" type="datetime1">
              <a:rPr lang="en-US" altLang="en-US" smtClean="0"/>
              <a:t>6/27/2017</a:t>
            </a:fld>
            <a:endParaRPr lang="en-US" altLang="en-US"/>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92BF1A-5F07-482B-ACC3-C5681D179301}" type="slidenum">
              <a:rPr lang="en-US" altLang="en-US" smtClean="0"/>
              <a:pPr/>
              <a:t>‹#›</a:t>
            </a:fld>
            <a:endParaRPr lang="en-US" altLang="en-US"/>
          </a:p>
        </p:txBody>
      </p:sp>
    </p:spTree>
    <p:extLst>
      <p:ext uri="{BB962C8B-B14F-4D97-AF65-F5344CB8AC3E}">
        <p14:creationId xmlns:p14="http://schemas.microsoft.com/office/powerpoint/2010/main" val="293486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D7ECA-F892-4DDF-A7D8-860624DDF429}" type="datetime1">
              <a:rPr lang="en-US" altLang="en-US" smtClean="0"/>
              <a:t>6/27/2017</a:t>
            </a:fld>
            <a:endParaRPr lang="en-US" altLang="en-US"/>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02961D1-0728-4395-A320-6D0E4EED327B}" type="slidenum">
              <a:rPr lang="en-US" altLang="en-US" smtClean="0"/>
              <a:pPr/>
              <a:t>‹#›</a:t>
            </a:fld>
            <a:endParaRPr lang="en-US" altLang="en-US"/>
          </a:p>
        </p:txBody>
      </p:sp>
    </p:spTree>
    <p:extLst>
      <p:ext uri="{BB962C8B-B14F-4D97-AF65-F5344CB8AC3E}">
        <p14:creationId xmlns:p14="http://schemas.microsoft.com/office/powerpoint/2010/main" val="215706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fontAlgn="base">
              <a:spcBef>
                <a:spcPct val="0"/>
              </a:spcBef>
              <a:spcAft>
                <a:spcPct val="0"/>
              </a:spcAft>
            </a:pPr>
            <a:fld id="{E49CAD27-5A95-402C-B8F8-02B047BAFCAB}" type="datetime1">
              <a:rPr lang="en-US" altLang="en-US" smtClean="0">
                <a:ea typeface="MS PGothic" pitchFamily="34" charset="-128"/>
              </a:rPr>
              <a:t>6/27/2017</a:t>
            </a:fld>
            <a:endParaRPr lang="en-US" altLang="en-US">
              <a:ea typeface="MS PGothic" pitchFamily="34" charset="-128"/>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457200">
              <a:defRPr/>
            </a:pPr>
            <a:r>
              <a:rPr lang="en-US" smtClean="0">
                <a:solidFill>
                  <a:prstClr val="black">
                    <a:tint val="75000"/>
                  </a:prstClr>
                </a:solidFill>
              </a:rPr>
              <a:t>Developed as part of NSF ATE Grant #1304474 </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fontAlgn="base">
              <a:spcBef>
                <a:spcPct val="0"/>
              </a:spcBef>
              <a:spcAft>
                <a:spcPct val="0"/>
              </a:spcAft>
            </a:pPr>
            <a:fld id="{F318AD91-E8F0-46B3-B2D2-15D108132258}" type="slidenum">
              <a:rPr lang="en-US" altLang="en-US" smtClean="0">
                <a:ea typeface="MS PGothic" pitchFamily="34" charset="-128"/>
              </a:rPr>
              <a:pPr defTabSz="457200" fontAlgn="base">
                <a:spcBef>
                  <a:spcPct val="0"/>
                </a:spcBef>
                <a:spcAft>
                  <a:spcPct val="0"/>
                </a:spcAft>
              </a:pPr>
              <a:t>‹#›</a:t>
            </a:fld>
            <a:endParaRPr lang="en-US" altLang="en-US">
              <a:ea typeface="MS PGothic" pitchFamily="34" charset="-128"/>
            </a:endParaRPr>
          </a:p>
        </p:txBody>
      </p:sp>
    </p:spTree>
    <p:extLst>
      <p:ext uri="{BB962C8B-B14F-4D97-AF65-F5344CB8AC3E}">
        <p14:creationId xmlns:p14="http://schemas.microsoft.com/office/powerpoint/2010/main" val="42300328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reativecommons.org/licenses/by/3.0" TargetMode="External"/><Relationship Id="rId1" Type="http://schemas.openxmlformats.org/officeDocument/2006/relationships/slideLayout" Target="../slideLayouts/slideLayout2.xml"/><Relationship Id="rId6" Type="http://schemas.openxmlformats.org/officeDocument/2006/relationships/image" Target="cid:image004.jpg@01D050FD.CF15BA40" TargetMode="External"/><Relationship Id="rId5" Type="http://schemas.openxmlformats.org/officeDocument/2006/relationships/image" Target="../media/image3.jpeg"/><Relationship Id="rId4" Type="http://schemas.openxmlformats.org/officeDocument/2006/relationships/image" Target="cid:image001.jpg@01D050FD.CEFDEC8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 WORKPLACE SUCCESS</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eaLnBrk="1" hangingPunct="1">
              <a:spcBef>
                <a:spcPts val="0"/>
              </a:spcBef>
              <a:spcAft>
                <a:spcPts val="0"/>
              </a:spcAft>
            </a:pPr>
            <a:r>
              <a:rPr lang="en-US" altLang="en-US" sz="2800" dirty="0"/>
              <a:t>Company’s Code of Ethics</a:t>
            </a:r>
          </a:p>
          <a:p>
            <a:pPr lvl="1" eaLnBrk="1" hangingPunct="1">
              <a:spcBef>
                <a:spcPts val="600"/>
              </a:spcBef>
              <a:spcAft>
                <a:spcPts val="0"/>
              </a:spcAft>
            </a:pPr>
            <a:r>
              <a:rPr lang="en-US" altLang="en-US" sz="2400" dirty="0"/>
              <a:t>Adopted by companies to enable employees to:</a:t>
            </a:r>
          </a:p>
          <a:p>
            <a:pPr lvl="2" eaLnBrk="1" hangingPunct="1">
              <a:spcBef>
                <a:spcPts val="0"/>
              </a:spcBef>
              <a:spcAft>
                <a:spcPts val="0"/>
              </a:spcAft>
            </a:pPr>
            <a:r>
              <a:rPr lang="en-US" altLang="en-US" dirty="0"/>
              <a:t>Understand difference between 'right' and 'wrong' </a:t>
            </a:r>
          </a:p>
          <a:p>
            <a:pPr lvl="2" eaLnBrk="1" hangingPunct="1">
              <a:spcBef>
                <a:spcPts val="0"/>
              </a:spcBef>
              <a:spcAft>
                <a:spcPts val="0"/>
              </a:spcAft>
            </a:pPr>
            <a:r>
              <a:rPr lang="en-US" altLang="en-US" dirty="0"/>
              <a:t>Apply understanding to their business decisions.</a:t>
            </a:r>
          </a:p>
          <a:p>
            <a:pPr lvl="1" eaLnBrk="1" hangingPunct="1">
              <a:spcBef>
                <a:spcPts val="600"/>
              </a:spcBef>
              <a:spcAft>
                <a:spcPts val="0"/>
              </a:spcAft>
            </a:pPr>
            <a:r>
              <a:rPr lang="en-US" altLang="en-US" sz="2400" dirty="0"/>
              <a:t>Implies documents at three (3) levels:</a:t>
            </a:r>
          </a:p>
          <a:p>
            <a:pPr lvl="2" eaLnBrk="1" hangingPunct="1">
              <a:spcBef>
                <a:spcPts val="0"/>
              </a:spcBef>
              <a:spcAft>
                <a:spcPts val="0"/>
              </a:spcAft>
            </a:pPr>
            <a:r>
              <a:rPr lang="en-US" altLang="en-US" dirty="0"/>
              <a:t>Codes of Business Ethics</a:t>
            </a:r>
          </a:p>
          <a:p>
            <a:pPr lvl="2" eaLnBrk="1" hangingPunct="1">
              <a:spcBef>
                <a:spcPts val="0"/>
              </a:spcBef>
              <a:spcAft>
                <a:spcPts val="0"/>
              </a:spcAft>
            </a:pPr>
            <a:r>
              <a:rPr lang="en-US" altLang="en-US" dirty="0"/>
              <a:t>Codes of Conduct for Employees</a:t>
            </a:r>
          </a:p>
          <a:p>
            <a:pPr lvl="2" eaLnBrk="1" hangingPunct="1">
              <a:spcBef>
                <a:spcPts val="0"/>
              </a:spcBef>
              <a:spcAft>
                <a:spcPts val="0"/>
              </a:spcAft>
            </a:pPr>
            <a:r>
              <a:rPr lang="en-US" altLang="en-US" dirty="0"/>
              <a:t>Codes of Professional Practice</a:t>
            </a:r>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a:t>
            </a:fld>
            <a:endParaRPr lang="en-US" altLang="en-US"/>
          </a:p>
        </p:txBody>
      </p:sp>
    </p:spTree>
    <p:extLst>
      <p:ext uri="{BB962C8B-B14F-4D97-AF65-F5344CB8AC3E}">
        <p14:creationId xmlns:p14="http://schemas.microsoft.com/office/powerpoint/2010/main" val="11544525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p>
            <a:r>
              <a:rPr lang="en-US" sz="4000" dirty="0"/>
              <a:t>ETHICS </a:t>
            </a:r>
            <a:r>
              <a:rPr lang="en-US" sz="4000" dirty="0" smtClean="0"/>
              <a:t>– INEGRITY #3</a:t>
            </a:r>
            <a:endParaRPr lang="en-US" sz="4000" dirty="0"/>
          </a:p>
        </p:txBody>
      </p:sp>
      <p:sp>
        <p:nvSpPr>
          <p:cNvPr id="3" name="Content Placeholder 2"/>
          <p:cNvSpPr>
            <a:spLocks noGrp="1"/>
          </p:cNvSpPr>
          <p:nvPr>
            <p:ph idx="1"/>
          </p:nvPr>
        </p:nvSpPr>
        <p:spPr>
          <a:xfrm>
            <a:off x="457200" y="914400"/>
            <a:ext cx="8534400" cy="4983163"/>
          </a:xfrm>
        </p:spPr>
        <p:txBody>
          <a:bodyPr>
            <a:noAutofit/>
          </a:bodyPr>
          <a:lstStyle/>
          <a:p>
            <a:pPr>
              <a:spcBef>
                <a:spcPts val="0"/>
              </a:spcBef>
              <a:spcAft>
                <a:spcPts val="0"/>
              </a:spcAft>
            </a:pPr>
            <a:r>
              <a:rPr lang="en-US" sz="2800" dirty="0" smtClean="0"/>
              <a:t>Quality Assurance &amp; Quality Control</a:t>
            </a:r>
          </a:p>
          <a:p>
            <a:pPr lvl="1">
              <a:spcBef>
                <a:spcPts val="0"/>
              </a:spcBef>
              <a:spcAft>
                <a:spcPts val="0"/>
              </a:spcAft>
            </a:pPr>
            <a:r>
              <a:rPr lang="en-US" sz="2400" dirty="0" smtClean="0"/>
              <a:t>Voice </a:t>
            </a:r>
            <a:r>
              <a:rPr lang="en-US" sz="2400" dirty="0"/>
              <a:t>of the </a:t>
            </a:r>
            <a:r>
              <a:rPr lang="en-US" sz="2400" dirty="0" smtClean="0"/>
              <a:t>Customer</a:t>
            </a:r>
          </a:p>
          <a:p>
            <a:pPr lvl="2">
              <a:spcBef>
                <a:spcPts val="0"/>
              </a:spcBef>
              <a:spcAft>
                <a:spcPts val="0"/>
              </a:spcAft>
            </a:pPr>
            <a:r>
              <a:rPr lang="en-US" sz="2000" dirty="0" smtClean="0"/>
              <a:t>Is the product manufactured properly?</a:t>
            </a:r>
          </a:p>
          <a:p>
            <a:pPr lvl="2">
              <a:spcBef>
                <a:spcPts val="0"/>
              </a:spcBef>
              <a:spcAft>
                <a:spcPts val="0"/>
              </a:spcAft>
            </a:pPr>
            <a:r>
              <a:rPr lang="en-US" sz="2000" dirty="0" smtClean="0"/>
              <a:t>Does the product function as expected?</a:t>
            </a:r>
          </a:p>
          <a:p>
            <a:pPr lvl="2">
              <a:spcBef>
                <a:spcPts val="0"/>
              </a:spcBef>
              <a:spcAft>
                <a:spcPts val="600"/>
              </a:spcAft>
            </a:pPr>
            <a:r>
              <a:rPr lang="en-US" sz="2000" dirty="0" smtClean="0"/>
              <a:t>Was the product manufactured using the correct materials</a:t>
            </a:r>
            <a:endParaRPr lang="en-US" sz="2000" dirty="0"/>
          </a:p>
          <a:p>
            <a:pPr lvl="1">
              <a:spcBef>
                <a:spcPts val="0"/>
              </a:spcBef>
              <a:spcAft>
                <a:spcPts val="600"/>
              </a:spcAft>
            </a:pPr>
            <a:r>
              <a:rPr lang="en-US" sz="2400" dirty="0" smtClean="0"/>
              <a:t>Regulatory review</a:t>
            </a:r>
          </a:p>
          <a:p>
            <a:pPr lvl="2">
              <a:spcBef>
                <a:spcPts val="0"/>
              </a:spcBef>
              <a:spcAft>
                <a:spcPts val="600"/>
              </a:spcAft>
            </a:pPr>
            <a:r>
              <a:rPr lang="en-US" sz="2000" dirty="0" smtClean="0"/>
              <a:t>Does the product/service meet the Regulatory requirements (i.e. government, UL, etc.)</a:t>
            </a:r>
          </a:p>
          <a:p>
            <a:pPr lvl="2">
              <a:spcBef>
                <a:spcPts val="0"/>
              </a:spcBef>
              <a:spcAft>
                <a:spcPts val="600"/>
              </a:spcAft>
            </a:pPr>
            <a:r>
              <a:rPr lang="en-US" sz="2000" dirty="0" smtClean="0"/>
              <a:t>Does the product meet the Customer regulatory expectations?</a:t>
            </a:r>
          </a:p>
          <a:p>
            <a:pPr lvl="1">
              <a:spcBef>
                <a:spcPts val="0"/>
              </a:spcBef>
              <a:spcAft>
                <a:spcPts val="600"/>
              </a:spcAft>
            </a:pPr>
            <a:endParaRPr lang="en-US" sz="2400" dirty="0" smtClean="0"/>
          </a:p>
          <a:p>
            <a:pPr marL="0" indent="0">
              <a:spcBef>
                <a:spcPts val="0"/>
              </a:spcBef>
              <a:spcAft>
                <a:spcPts val="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10</a:t>
            </a:fld>
            <a:endParaRPr lang="en-US" altLang="en-US"/>
          </a:p>
        </p:txBody>
      </p:sp>
    </p:spTree>
    <p:extLst>
      <p:ext uri="{BB962C8B-B14F-4D97-AF65-F5344CB8AC3E}">
        <p14:creationId xmlns:p14="http://schemas.microsoft.com/office/powerpoint/2010/main" val="26370006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p>
            <a:r>
              <a:rPr lang="en-US" sz="4000" dirty="0"/>
              <a:t>ETHICS </a:t>
            </a:r>
            <a:r>
              <a:rPr lang="en-US" sz="4000" dirty="0" smtClean="0"/>
              <a:t>– INEGRITY #4</a:t>
            </a:r>
            <a:endParaRPr lang="en-US" sz="4000" dirty="0"/>
          </a:p>
        </p:txBody>
      </p:sp>
      <p:sp>
        <p:nvSpPr>
          <p:cNvPr id="3" name="Content Placeholder 2"/>
          <p:cNvSpPr>
            <a:spLocks noGrp="1"/>
          </p:cNvSpPr>
          <p:nvPr>
            <p:ph idx="1"/>
          </p:nvPr>
        </p:nvSpPr>
        <p:spPr>
          <a:xfrm>
            <a:off x="457200" y="914400"/>
            <a:ext cx="8534400" cy="4983163"/>
          </a:xfrm>
        </p:spPr>
        <p:txBody>
          <a:bodyPr>
            <a:noAutofit/>
          </a:bodyPr>
          <a:lstStyle/>
          <a:p>
            <a:pPr>
              <a:spcBef>
                <a:spcPts val="0"/>
              </a:spcBef>
              <a:spcAft>
                <a:spcPts val="0"/>
              </a:spcAft>
            </a:pPr>
            <a:r>
              <a:rPr lang="en-US" sz="2800" dirty="0" smtClean="0"/>
              <a:t>Quality Assurance &amp; Quality Control</a:t>
            </a:r>
          </a:p>
          <a:p>
            <a:pPr lvl="1">
              <a:spcBef>
                <a:spcPts val="0"/>
              </a:spcBef>
              <a:spcAft>
                <a:spcPts val="0"/>
              </a:spcAft>
            </a:pPr>
            <a:r>
              <a:rPr lang="en-US" sz="2000" dirty="0" smtClean="0"/>
              <a:t>Voice </a:t>
            </a:r>
            <a:r>
              <a:rPr lang="en-US" sz="2000" dirty="0"/>
              <a:t>of the </a:t>
            </a:r>
            <a:r>
              <a:rPr lang="en-US" sz="2000" dirty="0" smtClean="0"/>
              <a:t>Customer</a:t>
            </a:r>
          </a:p>
          <a:p>
            <a:pPr lvl="2">
              <a:spcBef>
                <a:spcPts val="0"/>
              </a:spcBef>
              <a:spcAft>
                <a:spcPts val="0"/>
              </a:spcAft>
            </a:pPr>
            <a:r>
              <a:rPr lang="en-US" sz="1800" dirty="0" smtClean="0"/>
              <a:t>Is the product manufactured properly?</a:t>
            </a:r>
          </a:p>
          <a:p>
            <a:pPr lvl="2">
              <a:spcBef>
                <a:spcPts val="0"/>
              </a:spcBef>
              <a:spcAft>
                <a:spcPts val="0"/>
              </a:spcAft>
            </a:pPr>
            <a:r>
              <a:rPr lang="en-US" sz="1800" dirty="0" smtClean="0"/>
              <a:t>Does the product function as expected?</a:t>
            </a:r>
          </a:p>
          <a:p>
            <a:pPr lvl="2">
              <a:spcBef>
                <a:spcPts val="0"/>
              </a:spcBef>
              <a:spcAft>
                <a:spcPts val="0"/>
              </a:spcAft>
            </a:pPr>
            <a:r>
              <a:rPr lang="en-US" sz="1800" dirty="0" smtClean="0"/>
              <a:t>Was the product manufactured using the correct materials</a:t>
            </a:r>
            <a:endParaRPr lang="en-US" sz="1800" dirty="0"/>
          </a:p>
          <a:p>
            <a:pPr lvl="1">
              <a:spcBef>
                <a:spcPts val="0"/>
              </a:spcBef>
              <a:spcAft>
                <a:spcPts val="0"/>
              </a:spcAft>
            </a:pPr>
            <a:r>
              <a:rPr lang="en-US" sz="2000" dirty="0" smtClean="0"/>
              <a:t>Regulatory review</a:t>
            </a:r>
          </a:p>
          <a:p>
            <a:pPr lvl="2">
              <a:spcBef>
                <a:spcPts val="0"/>
              </a:spcBef>
              <a:spcAft>
                <a:spcPts val="0"/>
              </a:spcAft>
            </a:pPr>
            <a:r>
              <a:rPr lang="en-US" sz="1800" dirty="0" smtClean="0"/>
              <a:t>Does the product/service meet the Regulatory requirements (i.e. government, UL, etc.)</a:t>
            </a:r>
          </a:p>
          <a:p>
            <a:pPr lvl="2">
              <a:spcBef>
                <a:spcPts val="0"/>
              </a:spcBef>
              <a:spcAft>
                <a:spcPts val="600"/>
              </a:spcAft>
            </a:pPr>
            <a:r>
              <a:rPr lang="en-US" sz="1800" dirty="0" smtClean="0"/>
              <a:t>Does the product meet the Customer regulatory expectations?</a:t>
            </a:r>
          </a:p>
          <a:p>
            <a:pPr lvl="1">
              <a:spcBef>
                <a:spcPts val="0"/>
              </a:spcBef>
              <a:spcAft>
                <a:spcPts val="0"/>
              </a:spcAft>
            </a:pPr>
            <a:r>
              <a:rPr lang="en-US" sz="2400" dirty="0" smtClean="0"/>
              <a:t>Support function</a:t>
            </a:r>
          </a:p>
          <a:p>
            <a:pPr lvl="2">
              <a:spcBef>
                <a:spcPts val="0"/>
              </a:spcBef>
              <a:spcAft>
                <a:spcPts val="0"/>
              </a:spcAft>
            </a:pPr>
            <a:r>
              <a:rPr lang="en-US" sz="2000" dirty="0" smtClean="0"/>
              <a:t>Work with manufacturing, purchasing, etc. to meet Customer and Regulatory requirements</a:t>
            </a:r>
            <a:endParaRPr lang="en-US" dirty="0"/>
          </a:p>
          <a:p>
            <a:pPr>
              <a:spcBef>
                <a:spcPts val="0"/>
              </a:spcBef>
              <a:spcAft>
                <a:spcPts val="0"/>
              </a:spcAft>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11</a:t>
            </a:fld>
            <a:endParaRPr lang="en-US" altLang="en-US"/>
          </a:p>
        </p:txBody>
      </p:sp>
    </p:spTree>
    <p:extLst>
      <p:ext uri="{BB962C8B-B14F-4D97-AF65-F5344CB8AC3E}">
        <p14:creationId xmlns:p14="http://schemas.microsoft.com/office/powerpoint/2010/main" val="14838189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dirty="0"/>
              <a:t>ETHICS </a:t>
            </a:r>
            <a:r>
              <a:rPr lang="en-US" sz="4000" dirty="0" smtClean="0"/>
              <a:t>– INEGRITY #5</a:t>
            </a:r>
            <a:endParaRPr lang="en-US" sz="4000" dirty="0"/>
          </a:p>
        </p:txBody>
      </p:sp>
      <p:sp>
        <p:nvSpPr>
          <p:cNvPr id="3" name="Content Placeholder 2"/>
          <p:cNvSpPr>
            <a:spLocks noGrp="1"/>
          </p:cNvSpPr>
          <p:nvPr>
            <p:ph sz="half" idx="1"/>
          </p:nvPr>
        </p:nvSpPr>
        <p:spPr>
          <a:xfrm>
            <a:off x="533400" y="1143000"/>
            <a:ext cx="8077200" cy="1371600"/>
          </a:xfrm>
        </p:spPr>
        <p:txBody>
          <a:bodyPr>
            <a:noAutofit/>
          </a:bodyPr>
          <a:lstStyle/>
          <a:p>
            <a:pPr>
              <a:spcBef>
                <a:spcPts val="0"/>
              </a:spcBef>
              <a:spcAft>
                <a:spcPts val="600"/>
              </a:spcAft>
            </a:pPr>
            <a:r>
              <a:rPr lang="en-US" dirty="0" smtClean="0"/>
              <a:t>Quality typically alternate reporting structure</a:t>
            </a:r>
          </a:p>
          <a:p>
            <a:pPr lvl="1">
              <a:spcBef>
                <a:spcPts val="0"/>
              </a:spcBef>
              <a:spcAft>
                <a:spcPts val="600"/>
              </a:spcAft>
            </a:pPr>
            <a:r>
              <a:rPr lang="en-US" dirty="0" smtClean="0"/>
              <a:t>Avoid conflict of interest</a:t>
            </a:r>
          </a:p>
          <a:p>
            <a:pPr lvl="1">
              <a:spcBef>
                <a:spcPts val="0"/>
              </a:spcBef>
              <a:spcAft>
                <a:spcPts val="600"/>
              </a:spcAft>
            </a:pPr>
            <a:r>
              <a:rPr lang="en-US" dirty="0" smtClean="0"/>
              <a:t>Required by FDA</a:t>
            </a:r>
            <a:endParaRPr lang="en-US" dirty="0"/>
          </a:p>
        </p:txBody>
      </p:sp>
      <p:sp>
        <p:nvSpPr>
          <p:cNvPr id="4" name="Footer Placeholder 3"/>
          <p:cNvSpPr>
            <a:spLocks noGrp="1"/>
          </p:cNvSpPr>
          <p:nvPr>
            <p:ph type="ftr" sz="quarter" idx="11"/>
          </p:nvPr>
        </p:nvSpPr>
        <p:spPr>
          <a:xfrm>
            <a:off x="2286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12</a:t>
            </a:fld>
            <a:endParaRPr lang="en-US" altLang="en-US"/>
          </a:p>
        </p:txBody>
      </p:sp>
    </p:spTree>
    <p:extLst>
      <p:ext uri="{BB962C8B-B14F-4D97-AF65-F5344CB8AC3E}">
        <p14:creationId xmlns:p14="http://schemas.microsoft.com/office/powerpoint/2010/main" val="10631863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dirty="0"/>
              <a:t>ETHICS </a:t>
            </a:r>
            <a:r>
              <a:rPr lang="en-US" sz="4000" dirty="0" smtClean="0"/>
              <a:t>– INEGRITY #6</a:t>
            </a:r>
            <a:endParaRPr lang="en-US" sz="4000" dirty="0"/>
          </a:p>
        </p:txBody>
      </p:sp>
      <p:sp>
        <p:nvSpPr>
          <p:cNvPr id="3" name="Content Placeholder 2"/>
          <p:cNvSpPr>
            <a:spLocks noGrp="1"/>
          </p:cNvSpPr>
          <p:nvPr>
            <p:ph sz="half" idx="1"/>
          </p:nvPr>
        </p:nvSpPr>
        <p:spPr>
          <a:xfrm>
            <a:off x="533400" y="1143000"/>
            <a:ext cx="8077200" cy="1371600"/>
          </a:xfrm>
        </p:spPr>
        <p:txBody>
          <a:bodyPr>
            <a:noAutofit/>
          </a:bodyPr>
          <a:lstStyle/>
          <a:p>
            <a:pPr>
              <a:spcBef>
                <a:spcPts val="0"/>
              </a:spcBef>
              <a:spcAft>
                <a:spcPts val="600"/>
              </a:spcAft>
            </a:pPr>
            <a:r>
              <a:rPr lang="en-US" dirty="0" smtClean="0"/>
              <a:t>Quality typically alternate reporting structure</a:t>
            </a:r>
          </a:p>
          <a:p>
            <a:pPr lvl="1">
              <a:spcBef>
                <a:spcPts val="0"/>
              </a:spcBef>
              <a:spcAft>
                <a:spcPts val="600"/>
              </a:spcAft>
            </a:pPr>
            <a:r>
              <a:rPr lang="en-US" dirty="0" smtClean="0"/>
              <a:t>Avoid conflict of interest</a:t>
            </a:r>
          </a:p>
          <a:p>
            <a:pPr lvl="1">
              <a:spcBef>
                <a:spcPts val="0"/>
              </a:spcBef>
              <a:spcAft>
                <a:spcPts val="600"/>
              </a:spcAft>
            </a:pPr>
            <a:r>
              <a:rPr lang="en-US" dirty="0" smtClean="0"/>
              <a:t>Required by FDA</a:t>
            </a:r>
            <a:endParaRPr lang="en-US" dirty="0"/>
          </a:p>
        </p:txBody>
      </p:sp>
      <p:pic>
        <p:nvPicPr>
          <p:cNvPr id="1026" name="Picture 2" descr="sample organizational structure" title="sample organizational structur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86211" y="2362200"/>
            <a:ext cx="8300589"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a:xfrm>
            <a:off x="2286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13</a:t>
            </a:fld>
            <a:endParaRPr lang="en-US" altLang="en-US"/>
          </a:p>
        </p:txBody>
      </p:sp>
    </p:spTree>
    <p:extLst>
      <p:ext uri="{BB962C8B-B14F-4D97-AF65-F5344CB8AC3E}">
        <p14:creationId xmlns:p14="http://schemas.microsoft.com/office/powerpoint/2010/main" val="14515295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dirty="0"/>
              <a:t>ETHICS </a:t>
            </a:r>
            <a:r>
              <a:rPr lang="en-US" sz="4000" dirty="0" smtClean="0"/>
              <a:t>– INEGRITY #7</a:t>
            </a:r>
            <a:endParaRPr lang="en-US" sz="4000" dirty="0"/>
          </a:p>
        </p:txBody>
      </p:sp>
      <p:sp>
        <p:nvSpPr>
          <p:cNvPr id="3" name="Content Placeholder 2"/>
          <p:cNvSpPr>
            <a:spLocks noGrp="1"/>
          </p:cNvSpPr>
          <p:nvPr>
            <p:ph sz="half" idx="1"/>
          </p:nvPr>
        </p:nvSpPr>
        <p:spPr>
          <a:xfrm>
            <a:off x="533400" y="1143000"/>
            <a:ext cx="8077200" cy="1371600"/>
          </a:xfrm>
        </p:spPr>
        <p:txBody>
          <a:bodyPr>
            <a:noAutofit/>
          </a:bodyPr>
          <a:lstStyle/>
          <a:p>
            <a:pPr>
              <a:spcBef>
                <a:spcPts val="0"/>
              </a:spcBef>
              <a:spcAft>
                <a:spcPts val="600"/>
              </a:spcAft>
            </a:pPr>
            <a:r>
              <a:rPr lang="en-US" dirty="0" smtClean="0"/>
              <a:t>Quality typically alternate reporting structure</a:t>
            </a:r>
          </a:p>
          <a:p>
            <a:pPr lvl="1">
              <a:spcBef>
                <a:spcPts val="0"/>
              </a:spcBef>
              <a:spcAft>
                <a:spcPts val="600"/>
              </a:spcAft>
            </a:pPr>
            <a:r>
              <a:rPr lang="en-US" dirty="0" smtClean="0"/>
              <a:t>Avoid conflict of interest</a:t>
            </a:r>
          </a:p>
          <a:p>
            <a:pPr lvl="1">
              <a:spcBef>
                <a:spcPts val="0"/>
              </a:spcBef>
              <a:spcAft>
                <a:spcPts val="600"/>
              </a:spcAft>
            </a:pPr>
            <a:r>
              <a:rPr lang="en-US" dirty="0" smtClean="0"/>
              <a:t>Required by FDA</a:t>
            </a:r>
            <a:endParaRPr lang="en-US" dirty="0"/>
          </a:p>
        </p:txBody>
      </p:sp>
      <p:pic>
        <p:nvPicPr>
          <p:cNvPr id="1026" name="Picture 2" descr="sample organizational structure" title="sample organizational structur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676400" y="2670105"/>
            <a:ext cx="5791199" cy="2392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a:xfrm>
            <a:off x="2286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14</a:t>
            </a:fld>
            <a:endParaRPr lang="en-US" altLang="en-US"/>
          </a:p>
        </p:txBody>
      </p:sp>
      <p:sp>
        <p:nvSpPr>
          <p:cNvPr id="7" name="TextBox 6"/>
          <p:cNvSpPr txBox="1"/>
          <p:nvPr/>
        </p:nvSpPr>
        <p:spPr>
          <a:xfrm>
            <a:off x="304799" y="5323716"/>
            <a:ext cx="8534400" cy="707886"/>
          </a:xfrm>
          <a:prstGeom prst="rect">
            <a:avLst/>
          </a:prstGeom>
          <a:noFill/>
        </p:spPr>
        <p:txBody>
          <a:bodyPr wrap="square" rtlCol="0">
            <a:spAutoFit/>
          </a:bodyPr>
          <a:lstStyle/>
          <a:p>
            <a:pPr marL="114300" lvl="2" algn="ctr"/>
            <a:r>
              <a:rPr lang="en-US" sz="2000" b="1" dirty="0" smtClean="0"/>
              <a:t>…”Being </a:t>
            </a:r>
            <a:r>
              <a:rPr lang="en-US" sz="2000" b="1" dirty="0"/>
              <a:t>honest and impartial in serving the </a:t>
            </a:r>
            <a:r>
              <a:rPr lang="en-US" sz="2000" b="1" dirty="0" smtClean="0"/>
              <a:t>public….”</a:t>
            </a:r>
            <a:endParaRPr lang="en-US" sz="2000" b="1" dirty="0"/>
          </a:p>
          <a:p>
            <a:pPr marL="114300" lvl="2" algn="ctr"/>
            <a:r>
              <a:rPr lang="en-US" sz="2000" b="1" dirty="0" smtClean="0"/>
              <a:t>…”Using </a:t>
            </a:r>
            <a:r>
              <a:rPr lang="en-US" sz="2000" b="1" dirty="0"/>
              <a:t>their knowledge and skill for the enhancement </a:t>
            </a:r>
            <a:r>
              <a:rPr lang="en-US" sz="2000" b="1" dirty="0" smtClean="0"/>
              <a:t>of human welfare….”</a:t>
            </a:r>
            <a:endParaRPr lang="en-US" sz="2000" b="1" dirty="0"/>
          </a:p>
        </p:txBody>
      </p:sp>
    </p:spTree>
    <p:extLst>
      <p:ext uri="{BB962C8B-B14F-4D97-AF65-F5344CB8AC3E}">
        <p14:creationId xmlns:p14="http://schemas.microsoft.com/office/powerpoint/2010/main" val="23420766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a:t>CODES OF PROFESSIONAL </a:t>
            </a:r>
            <a:r>
              <a:rPr lang="en-US" sz="4000" dirty="0" smtClean="0"/>
              <a:t>PRACTICE #6</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marL="457200" lvl="1" indent="-457200" eaLnBrk="1" hangingPunct="1">
              <a:spcBef>
                <a:spcPts val="600"/>
              </a:spcBef>
              <a:buFont typeface="Arial" panose="020B0604020202020204" pitchFamily="34" charset="0"/>
              <a:buChar char="•"/>
            </a:pPr>
            <a:r>
              <a:rPr lang="en-US" altLang="en-US" dirty="0" smtClean="0"/>
              <a:t>Honesty</a:t>
            </a:r>
            <a:endParaRPr lang="en-US" altLang="en-US" dirty="0"/>
          </a:p>
          <a:p>
            <a:pPr marL="457200" lvl="1" indent="-457200" eaLnBrk="1" hangingPunct="1">
              <a:spcBef>
                <a:spcPts val="600"/>
              </a:spcBef>
              <a:buFont typeface="Arial" panose="020B0604020202020204" pitchFamily="34" charset="0"/>
              <a:buChar char="•"/>
            </a:pPr>
            <a:r>
              <a:rPr lang="en-US" altLang="en-US" dirty="0"/>
              <a:t>Integrity</a:t>
            </a:r>
          </a:p>
          <a:p>
            <a:pPr marL="457200" lvl="1" indent="-457200" eaLnBrk="1" hangingPunct="1">
              <a:spcBef>
                <a:spcPts val="600"/>
              </a:spcBef>
              <a:buFont typeface="Arial" panose="020B0604020202020204" pitchFamily="34" charset="0"/>
              <a:buChar char="•"/>
            </a:pPr>
            <a:r>
              <a:rPr lang="en-US" altLang="en-US" dirty="0"/>
              <a:t>Transparency</a:t>
            </a:r>
          </a:p>
          <a:p>
            <a:pPr marL="457200" lvl="1" indent="-457200" eaLnBrk="1" hangingPunct="1">
              <a:spcBef>
                <a:spcPts val="600"/>
              </a:spcBef>
              <a:buFont typeface="Arial" panose="020B0604020202020204" pitchFamily="34" charset="0"/>
              <a:buChar char="•"/>
            </a:pPr>
            <a:r>
              <a:rPr lang="en-US" altLang="en-US" dirty="0"/>
              <a:t>Accountability</a:t>
            </a:r>
          </a:p>
          <a:p>
            <a:pPr marL="457200" lvl="1" indent="-457200" eaLnBrk="1" hangingPunct="1">
              <a:spcBef>
                <a:spcPts val="600"/>
              </a:spcBef>
              <a:buFont typeface="Arial" panose="020B0604020202020204" pitchFamily="34" charset="0"/>
              <a:buChar char="•"/>
            </a:pPr>
            <a:r>
              <a:rPr lang="en-US" altLang="en-US" b="1" dirty="0"/>
              <a:t>Confidentiality</a:t>
            </a:r>
          </a:p>
          <a:p>
            <a:pPr marL="457200" lvl="1" indent="-457200" eaLnBrk="1" hangingPunct="1">
              <a:spcBef>
                <a:spcPts val="600"/>
              </a:spcBef>
              <a:buFont typeface="Arial" panose="020B0604020202020204" pitchFamily="34" charset="0"/>
              <a:buChar char="•"/>
            </a:pPr>
            <a:r>
              <a:rPr lang="en-US" altLang="en-US" dirty="0"/>
              <a:t>Objectivity</a:t>
            </a:r>
          </a:p>
          <a:p>
            <a:pPr marL="457200" lvl="1" indent="-457200" eaLnBrk="1" hangingPunct="1">
              <a:spcBef>
                <a:spcPts val="600"/>
              </a:spcBef>
              <a:buFont typeface="Arial" panose="020B0604020202020204" pitchFamily="34" charset="0"/>
              <a:buChar char="•"/>
            </a:pPr>
            <a:r>
              <a:rPr lang="en-US" altLang="en-US" dirty="0"/>
              <a:t>Respectfulness</a:t>
            </a:r>
          </a:p>
          <a:p>
            <a:pPr marL="457200" lvl="1" indent="-457200" eaLnBrk="1" hangingPunct="1">
              <a:spcBef>
                <a:spcPts val="600"/>
              </a:spcBef>
              <a:buFont typeface="Arial" panose="020B0604020202020204" pitchFamily="34" charset="0"/>
              <a:buChar char="•"/>
            </a:pPr>
            <a:r>
              <a:rPr lang="en-US" altLang="en-US" dirty="0"/>
              <a:t>Obedience to the Law</a:t>
            </a:r>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15</a:t>
            </a:fld>
            <a:endParaRPr lang="en-US" altLang="en-US"/>
          </a:p>
        </p:txBody>
      </p:sp>
    </p:spTree>
    <p:extLst>
      <p:ext uri="{BB962C8B-B14F-4D97-AF65-F5344CB8AC3E}">
        <p14:creationId xmlns:p14="http://schemas.microsoft.com/office/powerpoint/2010/main" val="38308855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CONFIDENTIALITY</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a:spcBef>
                <a:spcPts val="0"/>
              </a:spcBef>
              <a:spcAft>
                <a:spcPts val="1200"/>
              </a:spcAft>
            </a:pPr>
            <a:r>
              <a:rPr lang="en-US" sz="2800" dirty="0" smtClean="0"/>
              <a:t>What’s the big deal?</a:t>
            </a:r>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16</a:t>
            </a:fld>
            <a:endParaRPr lang="en-US" altLang="en-US"/>
          </a:p>
        </p:txBody>
      </p:sp>
    </p:spTree>
    <p:extLst>
      <p:ext uri="{BB962C8B-B14F-4D97-AF65-F5344CB8AC3E}">
        <p14:creationId xmlns:p14="http://schemas.microsoft.com/office/powerpoint/2010/main" val="22952546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CONFIDENTIALITY #2</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eaLnBrk="1" hangingPunct="1">
              <a:spcBef>
                <a:spcPts val="0"/>
              </a:spcBef>
              <a:spcAft>
                <a:spcPts val="0"/>
              </a:spcAft>
            </a:pPr>
            <a:r>
              <a:rPr lang="en-US" altLang="en-US" sz="2800" dirty="0"/>
              <a:t>What’s the big deal?</a:t>
            </a:r>
          </a:p>
          <a:p>
            <a:pPr eaLnBrk="1" hangingPunct="1">
              <a:spcBef>
                <a:spcPts val="0"/>
              </a:spcBef>
              <a:spcAft>
                <a:spcPts val="0"/>
              </a:spcAft>
            </a:pPr>
            <a:endParaRPr lang="en-US" altLang="en-US" sz="800" dirty="0"/>
          </a:p>
          <a:p>
            <a:pPr eaLnBrk="1" hangingPunct="1">
              <a:spcBef>
                <a:spcPts val="600"/>
              </a:spcBef>
            </a:pPr>
            <a:r>
              <a:rPr lang="en-US" altLang="en-US" sz="2800" dirty="0" smtClean="0"/>
              <a:t>Trade </a:t>
            </a:r>
            <a:r>
              <a:rPr lang="en-US" altLang="en-US" sz="2800" dirty="0"/>
              <a:t>Secret:</a:t>
            </a:r>
          </a:p>
          <a:p>
            <a:pPr lvl="1" eaLnBrk="1" hangingPunct="1">
              <a:spcBef>
                <a:spcPts val="600"/>
              </a:spcBef>
            </a:pPr>
            <a:r>
              <a:rPr lang="en-US" altLang="en-US" sz="2400" dirty="0"/>
              <a:t>A formula, practice, process, design, instrument, pattern or compilation of information</a:t>
            </a:r>
          </a:p>
          <a:p>
            <a:pPr lvl="1" eaLnBrk="1" hangingPunct="1">
              <a:spcBef>
                <a:spcPts val="600"/>
              </a:spcBef>
            </a:pPr>
            <a:r>
              <a:rPr lang="en-US" altLang="en-US" sz="2400" dirty="0"/>
              <a:t>Not generally known or reasonably ascertainable</a:t>
            </a:r>
          </a:p>
          <a:p>
            <a:pPr lvl="1" eaLnBrk="1" hangingPunct="1">
              <a:spcBef>
                <a:spcPts val="600"/>
              </a:spcBef>
            </a:pPr>
            <a:r>
              <a:rPr lang="en-US" altLang="en-US" sz="2400" dirty="0"/>
              <a:t>Require reasonable measures to protect the information</a:t>
            </a:r>
          </a:p>
          <a:p>
            <a:pPr lvl="1" eaLnBrk="1" hangingPunct="1">
              <a:spcBef>
                <a:spcPts val="600"/>
              </a:spcBef>
            </a:pPr>
            <a:r>
              <a:rPr lang="en-US" altLang="en-US" sz="2400" dirty="0"/>
              <a:t>Enables a company to obtain an economic advantage over competitors</a:t>
            </a:r>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17</a:t>
            </a:fld>
            <a:endParaRPr lang="en-US" altLang="en-US"/>
          </a:p>
        </p:txBody>
      </p:sp>
    </p:spTree>
    <p:extLst>
      <p:ext uri="{BB962C8B-B14F-4D97-AF65-F5344CB8AC3E}">
        <p14:creationId xmlns:p14="http://schemas.microsoft.com/office/powerpoint/2010/main" val="17269724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CONFIDENTIALITY #3</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eaLnBrk="1" hangingPunct="1">
              <a:spcBef>
                <a:spcPts val="0"/>
              </a:spcBef>
              <a:spcAft>
                <a:spcPts val="0"/>
              </a:spcAft>
            </a:pPr>
            <a:r>
              <a:rPr lang="en-US" altLang="en-US" sz="2400" dirty="0"/>
              <a:t>What’s the big deal?</a:t>
            </a:r>
            <a:endParaRPr lang="en-US" altLang="en-US" sz="2800" dirty="0"/>
          </a:p>
          <a:p>
            <a:pPr lvl="1" eaLnBrk="1" hangingPunct="1">
              <a:spcBef>
                <a:spcPts val="0"/>
              </a:spcBef>
              <a:spcAft>
                <a:spcPts val="0"/>
              </a:spcAft>
            </a:pPr>
            <a:r>
              <a:rPr lang="en-US" altLang="en-US" sz="2000" dirty="0"/>
              <a:t>Trade Secret:</a:t>
            </a:r>
          </a:p>
          <a:p>
            <a:pPr eaLnBrk="1" hangingPunct="1">
              <a:spcBef>
                <a:spcPts val="600"/>
              </a:spcBef>
            </a:pPr>
            <a:r>
              <a:rPr lang="en-US" altLang="en-US" sz="2800" dirty="0" smtClean="0"/>
              <a:t>Intellectual</a:t>
            </a:r>
            <a:r>
              <a:rPr lang="en-US" altLang="en-US" sz="3600" dirty="0" smtClean="0"/>
              <a:t> </a:t>
            </a:r>
            <a:r>
              <a:rPr lang="en-US" altLang="en-US" sz="2800" dirty="0"/>
              <a:t>Property:</a:t>
            </a:r>
            <a:endParaRPr lang="en-US" altLang="en-US" sz="3600" dirty="0"/>
          </a:p>
          <a:p>
            <a:pPr lvl="1" eaLnBrk="1" hangingPunct="1">
              <a:spcBef>
                <a:spcPts val="600"/>
              </a:spcBef>
            </a:pPr>
            <a:r>
              <a:rPr lang="en-US" altLang="en-US" sz="2400" dirty="0"/>
              <a:t>Copyright</a:t>
            </a:r>
          </a:p>
          <a:p>
            <a:pPr lvl="1" eaLnBrk="1" hangingPunct="1">
              <a:spcBef>
                <a:spcPts val="600"/>
              </a:spcBef>
            </a:pPr>
            <a:r>
              <a:rPr lang="en-US" altLang="en-US" sz="2400" dirty="0"/>
              <a:t>Patent</a:t>
            </a:r>
          </a:p>
          <a:p>
            <a:pPr lvl="1" eaLnBrk="1" hangingPunct="1">
              <a:spcBef>
                <a:spcPts val="600"/>
              </a:spcBef>
            </a:pPr>
            <a:r>
              <a:rPr lang="en-US" altLang="en-US" sz="2400" dirty="0"/>
              <a:t>Trademark</a:t>
            </a:r>
            <a:endParaRPr lang="en-US" altLang="en-US" sz="2000" dirty="0"/>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18</a:t>
            </a:fld>
            <a:endParaRPr lang="en-US" altLang="en-US"/>
          </a:p>
        </p:txBody>
      </p:sp>
    </p:spTree>
    <p:extLst>
      <p:ext uri="{BB962C8B-B14F-4D97-AF65-F5344CB8AC3E}">
        <p14:creationId xmlns:p14="http://schemas.microsoft.com/office/powerpoint/2010/main" val="26068630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CONFIDENTIALITY #4</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eaLnBrk="1" hangingPunct="1">
              <a:spcBef>
                <a:spcPts val="0"/>
              </a:spcBef>
              <a:spcAft>
                <a:spcPts val="0"/>
              </a:spcAft>
            </a:pPr>
            <a:r>
              <a:rPr lang="en-US" altLang="en-US" sz="2400" dirty="0"/>
              <a:t>What’s the big deal?</a:t>
            </a:r>
            <a:endParaRPr lang="en-US" altLang="en-US" sz="2800" dirty="0"/>
          </a:p>
          <a:p>
            <a:pPr lvl="1" eaLnBrk="1" hangingPunct="1">
              <a:spcBef>
                <a:spcPts val="0"/>
              </a:spcBef>
              <a:spcAft>
                <a:spcPts val="0"/>
              </a:spcAft>
            </a:pPr>
            <a:r>
              <a:rPr lang="en-US" altLang="en-US" sz="2000" dirty="0"/>
              <a:t>Trade Secret:</a:t>
            </a:r>
          </a:p>
          <a:p>
            <a:pPr lvl="1" eaLnBrk="1" hangingPunct="1">
              <a:spcBef>
                <a:spcPts val="0"/>
              </a:spcBef>
              <a:spcAft>
                <a:spcPts val="0"/>
              </a:spcAft>
            </a:pPr>
            <a:r>
              <a:rPr lang="en-US" altLang="en-US" sz="2000" dirty="0" smtClean="0"/>
              <a:t>Intellectual Property</a:t>
            </a:r>
          </a:p>
          <a:p>
            <a:pPr eaLnBrk="1" hangingPunct="1">
              <a:spcBef>
                <a:spcPts val="600"/>
              </a:spcBef>
            </a:pPr>
            <a:r>
              <a:rPr lang="en-US" altLang="en-US" sz="2800" dirty="0" smtClean="0"/>
              <a:t>Financial Data</a:t>
            </a:r>
          </a:p>
          <a:p>
            <a:pPr lvl="1" eaLnBrk="1" hangingPunct="1">
              <a:spcBef>
                <a:spcPts val="600"/>
              </a:spcBef>
            </a:pPr>
            <a:r>
              <a:rPr lang="en-US" altLang="en-US" sz="2400" dirty="0" smtClean="0"/>
              <a:t>Accounting Records</a:t>
            </a:r>
          </a:p>
          <a:p>
            <a:pPr lvl="1" eaLnBrk="1" hangingPunct="1">
              <a:spcBef>
                <a:spcPts val="600"/>
              </a:spcBef>
            </a:pPr>
            <a:r>
              <a:rPr lang="en-US" altLang="en-US" sz="2400" dirty="0" smtClean="0"/>
              <a:t>Sales Figures / Market Share</a:t>
            </a:r>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19</a:t>
            </a:fld>
            <a:endParaRPr lang="en-US" altLang="en-US"/>
          </a:p>
        </p:txBody>
      </p:sp>
    </p:spTree>
    <p:extLst>
      <p:ext uri="{BB962C8B-B14F-4D97-AF65-F5344CB8AC3E}">
        <p14:creationId xmlns:p14="http://schemas.microsoft.com/office/powerpoint/2010/main" val="2356639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CODES OF PROFESSIONAL PRACTICE</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marL="396875" lvl="1" indent="-457200" eaLnBrk="1" hangingPunct="1">
              <a:spcBef>
                <a:spcPts val="600"/>
              </a:spcBef>
              <a:buFont typeface="Arial" panose="020B0604020202020204" pitchFamily="34" charset="0"/>
              <a:buChar char="•"/>
            </a:pPr>
            <a:r>
              <a:rPr lang="en-US" altLang="en-US" dirty="0" smtClean="0"/>
              <a:t>Honesty</a:t>
            </a:r>
            <a:endParaRPr lang="en-US" altLang="en-US" dirty="0"/>
          </a:p>
          <a:p>
            <a:pPr marL="455613" lvl="1" indent="-457200" eaLnBrk="1" hangingPunct="1">
              <a:spcBef>
                <a:spcPts val="600"/>
              </a:spcBef>
              <a:buFont typeface="Arial" panose="020B0604020202020204" pitchFamily="34" charset="0"/>
              <a:buChar char="•"/>
            </a:pPr>
            <a:r>
              <a:rPr lang="en-US" altLang="en-US" dirty="0"/>
              <a:t>Integrity</a:t>
            </a:r>
          </a:p>
          <a:p>
            <a:pPr marL="455613" lvl="1" indent="-457200" eaLnBrk="1" hangingPunct="1">
              <a:spcBef>
                <a:spcPts val="600"/>
              </a:spcBef>
              <a:buFont typeface="Arial" panose="020B0604020202020204" pitchFamily="34" charset="0"/>
              <a:buChar char="•"/>
            </a:pPr>
            <a:r>
              <a:rPr lang="en-US" altLang="en-US" dirty="0"/>
              <a:t>Transparency</a:t>
            </a:r>
          </a:p>
          <a:p>
            <a:pPr marL="455613" lvl="1" indent="-457200" eaLnBrk="1" hangingPunct="1">
              <a:spcBef>
                <a:spcPts val="600"/>
              </a:spcBef>
              <a:buFont typeface="Arial" panose="020B0604020202020204" pitchFamily="34" charset="0"/>
              <a:buChar char="•"/>
            </a:pPr>
            <a:r>
              <a:rPr lang="en-US" altLang="en-US" dirty="0"/>
              <a:t>Accountability</a:t>
            </a:r>
          </a:p>
          <a:p>
            <a:pPr marL="455613" lvl="1" indent="-457200" eaLnBrk="1" hangingPunct="1">
              <a:spcBef>
                <a:spcPts val="600"/>
              </a:spcBef>
              <a:buFont typeface="Arial" panose="020B0604020202020204" pitchFamily="34" charset="0"/>
              <a:buChar char="•"/>
            </a:pPr>
            <a:r>
              <a:rPr lang="en-US" altLang="en-US" dirty="0"/>
              <a:t>Confidentiality</a:t>
            </a:r>
          </a:p>
          <a:p>
            <a:pPr marL="455613" lvl="1" indent="-457200" eaLnBrk="1" hangingPunct="1">
              <a:spcBef>
                <a:spcPts val="600"/>
              </a:spcBef>
              <a:buFont typeface="Arial" panose="020B0604020202020204" pitchFamily="34" charset="0"/>
              <a:buChar char="•"/>
            </a:pPr>
            <a:r>
              <a:rPr lang="en-US" altLang="en-US" dirty="0"/>
              <a:t>Objectivity</a:t>
            </a:r>
          </a:p>
          <a:p>
            <a:pPr marL="455613" lvl="1" indent="-457200" eaLnBrk="1" hangingPunct="1">
              <a:spcBef>
                <a:spcPts val="600"/>
              </a:spcBef>
              <a:buFont typeface="Arial" panose="020B0604020202020204" pitchFamily="34" charset="0"/>
              <a:buChar char="•"/>
            </a:pPr>
            <a:r>
              <a:rPr lang="en-US" altLang="en-US" dirty="0"/>
              <a:t>Respectfulness</a:t>
            </a:r>
          </a:p>
          <a:p>
            <a:pPr marL="455613" lvl="1" indent="-457200" eaLnBrk="1" hangingPunct="1">
              <a:spcBef>
                <a:spcPts val="600"/>
              </a:spcBef>
              <a:buFont typeface="Arial" panose="020B0604020202020204" pitchFamily="34" charset="0"/>
              <a:buChar char="•"/>
            </a:pPr>
            <a:r>
              <a:rPr lang="en-US" altLang="en-US" dirty="0"/>
              <a:t>Obedience to the Law</a:t>
            </a:r>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a:t>
            </a:fld>
            <a:endParaRPr lang="en-US" altLang="en-US"/>
          </a:p>
        </p:txBody>
      </p:sp>
    </p:spTree>
    <p:extLst>
      <p:ext uri="{BB962C8B-B14F-4D97-AF65-F5344CB8AC3E}">
        <p14:creationId xmlns:p14="http://schemas.microsoft.com/office/powerpoint/2010/main" val="32712068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CONFIDENTIALITY #5</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eaLnBrk="1" hangingPunct="1">
              <a:spcBef>
                <a:spcPts val="0"/>
              </a:spcBef>
              <a:spcAft>
                <a:spcPts val="0"/>
              </a:spcAft>
            </a:pPr>
            <a:r>
              <a:rPr lang="en-US" altLang="en-US" sz="2400" dirty="0"/>
              <a:t>What’s the big deal?</a:t>
            </a:r>
            <a:endParaRPr lang="en-US" altLang="en-US" sz="2800" dirty="0"/>
          </a:p>
          <a:p>
            <a:pPr lvl="1" eaLnBrk="1" hangingPunct="1">
              <a:spcBef>
                <a:spcPts val="0"/>
              </a:spcBef>
              <a:spcAft>
                <a:spcPts val="0"/>
              </a:spcAft>
            </a:pPr>
            <a:r>
              <a:rPr lang="en-US" altLang="en-US" sz="2000" dirty="0"/>
              <a:t>Trade Secret:</a:t>
            </a:r>
          </a:p>
          <a:p>
            <a:pPr lvl="1" eaLnBrk="1" hangingPunct="1">
              <a:spcBef>
                <a:spcPts val="0"/>
              </a:spcBef>
              <a:spcAft>
                <a:spcPts val="0"/>
              </a:spcAft>
            </a:pPr>
            <a:r>
              <a:rPr lang="en-US" altLang="en-US" sz="2000" dirty="0" smtClean="0"/>
              <a:t>Intellectual Property</a:t>
            </a:r>
          </a:p>
          <a:p>
            <a:pPr lvl="1" eaLnBrk="1" hangingPunct="1">
              <a:spcBef>
                <a:spcPts val="0"/>
              </a:spcBef>
              <a:spcAft>
                <a:spcPts val="0"/>
              </a:spcAft>
            </a:pPr>
            <a:r>
              <a:rPr lang="en-US" altLang="en-US" sz="2000" dirty="0" smtClean="0"/>
              <a:t>Financial Data</a:t>
            </a:r>
          </a:p>
          <a:p>
            <a:pPr eaLnBrk="1" hangingPunct="1">
              <a:spcBef>
                <a:spcPts val="600"/>
              </a:spcBef>
            </a:pPr>
            <a:r>
              <a:rPr lang="en-US" altLang="en-US" sz="2800" dirty="0" smtClean="0"/>
              <a:t>Personal Information</a:t>
            </a:r>
          </a:p>
          <a:p>
            <a:pPr lvl="1" eaLnBrk="1" hangingPunct="1">
              <a:spcBef>
                <a:spcPts val="600"/>
              </a:spcBef>
            </a:pPr>
            <a:r>
              <a:rPr lang="en-US" altLang="en-US" sz="2400" dirty="0" smtClean="0"/>
              <a:t>Health</a:t>
            </a:r>
          </a:p>
          <a:p>
            <a:pPr lvl="1" eaLnBrk="1" hangingPunct="1">
              <a:spcBef>
                <a:spcPts val="600"/>
              </a:spcBef>
            </a:pPr>
            <a:r>
              <a:rPr lang="en-US" altLang="en-US" sz="2400" dirty="0" smtClean="0"/>
              <a:t>Family</a:t>
            </a:r>
            <a:endParaRPr lang="en-US" altLang="en-US" sz="2400" dirty="0"/>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20</a:t>
            </a:fld>
            <a:endParaRPr lang="en-US" altLang="en-US"/>
          </a:p>
        </p:txBody>
      </p:sp>
    </p:spTree>
    <p:extLst>
      <p:ext uri="{BB962C8B-B14F-4D97-AF65-F5344CB8AC3E}">
        <p14:creationId xmlns:p14="http://schemas.microsoft.com/office/powerpoint/2010/main" val="8531335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CODES </a:t>
            </a:r>
            <a:r>
              <a:rPr lang="en-US" sz="4000" dirty="0"/>
              <a:t>OF PROFESSIONAL </a:t>
            </a:r>
            <a:r>
              <a:rPr lang="en-US" sz="4000" dirty="0" smtClean="0"/>
              <a:t>PRACTICE #7</a:t>
            </a:r>
            <a:endParaRPr lang="en-US" sz="4000" dirty="0"/>
          </a:p>
        </p:txBody>
      </p:sp>
      <p:sp>
        <p:nvSpPr>
          <p:cNvPr id="3" name="Content Placeholder 2"/>
          <p:cNvSpPr>
            <a:spLocks noGrp="1"/>
          </p:cNvSpPr>
          <p:nvPr>
            <p:ph idx="1"/>
          </p:nvPr>
        </p:nvSpPr>
        <p:spPr>
          <a:xfrm>
            <a:off x="457200" y="1143000"/>
            <a:ext cx="8229600" cy="4983163"/>
          </a:xfrm>
        </p:spPr>
        <p:txBody>
          <a:bodyPr>
            <a:noAutofit/>
          </a:bodyPr>
          <a:lstStyle/>
          <a:p>
            <a:pPr marL="396875" lvl="1" indent="-457200" eaLnBrk="1" hangingPunct="1">
              <a:spcBef>
                <a:spcPts val="600"/>
              </a:spcBef>
              <a:buFont typeface="Arial" panose="020B0604020202020204" pitchFamily="34" charset="0"/>
              <a:buChar char="•"/>
            </a:pPr>
            <a:r>
              <a:rPr lang="en-US" altLang="en-US" dirty="0" smtClean="0"/>
              <a:t>Honesty</a:t>
            </a:r>
            <a:endParaRPr lang="en-US" altLang="en-US" dirty="0"/>
          </a:p>
          <a:p>
            <a:pPr marL="455613" lvl="1" indent="-457200" eaLnBrk="1" hangingPunct="1">
              <a:spcBef>
                <a:spcPts val="600"/>
              </a:spcBef>
              <a:buFont typeface="Arial" panose="020B0604020202020204" pitchFamily="34" charset="0"/>
              <a:buChar char="•"/>
            </a:pPr>
            <a:r>
              <a:rPr lang="en-US" altLang="en-US" dirty="0"/>
              <a:t>Integrity</a:t>
            </a:r>
          </a:p>
          <a:p>
            <a:pPr marL="455613" lvl="1" indent="-457200" eaLnBrk="1" hangingPunct="1">
              <a:spcBef>
                <a:spcPts val="600"/>
              </a:spcBef>
              <a:buFont typeface="Arial" panose="020B0604020202020204" pitchFamily="34" charset="0"/>
              <a:buChar char="•"/>
            </a:pPr>
            <a:r>
              <a:rPr lang="en-US" altLang="en-US" b="1" dirty="0"/>
              <a:t>Transparency</a:t>
            </a:r>
          </a:p>
          <a:p>
            <a:pPr marL="455613" lvl="1" indent="-457200" eaLnBrk="1" hangingPunct="1">
              <a:spcBef>
                <a:spcPts val="600"/>
              </a:spcBef>
              <a:buFont typeface="Arial" panose="020B0604020202020204" pitchFamily="34" charset="0"/>
              <a:buChar char="•"/>
            </a:pPr>
            <a:r>
              <a:rPr lang="en-US" altLang="en-US" b="1" dirty="0"/>
              <a:t>Accountability</a:t>
            </a:r>
          </a:p>
          <a:p>
            <a:pPr marL="455613" lvl="1" indent="-457200" eaLnBrk="1" hangingPunct="1">
              <a:spcBef>
                <a:spcPts val="600"/>
              </a:spcBef>
              <a:buFont typeface="Arial" panose="020B0604020202020204" pitchFamily="34" charset="0"/>
              <a:buChar char="•"/>
            </a:pPr>
            <a:r>
              <a:rPr lang="en-US" altLang="en-US" dirty="0"/>
              <a:t>Confidentiality</a:t>
            </a:r>
          </a:p>
          <a:p>
            <a:pPr marL="455613" lvl="1" indent="-457200" eaLnBrk="1" hangingPunct="1">
              <a:spcBef>
                <a:spcPts val="600"/>
              </a:spcBef>
              <a:buFont typeface="Arial" panose="020B0604020202020204" pitchFamily="34" charset="0"/>
              <a:buChar char="•"/>
            </a:pPr>
            <a:r>
              <a:rPr lang="en-US" altLang="en-US" b="1" dirty="0"/>
              <a:t>Objectivity</a:t>
            </a:r>
          </a:p>
          <a:p>
            <a:pPr marL="455613" lvl="1" indent="-457200" eaLnBrk="1" hangingPunct="1">
              <a:spcBef>
                <a:spcPts val="600"/>
              </a:spcBef>
              <a:buFont typeface="Arial" panose="020B0604020202020204" pitchFamily="34" charset="0"/>
              <a:buChar char="•"/>
            </a:pPr>
            <a:r>
              <a:rPr lang="en-US" altLang="en-US" dirty="0"/>
              <a:t>Respectfulness</a:t>
            </a:r>
          </a:p>
          <a:p>
            <a:pPr marL="455613" lvl="1" indent="-457200" eaLnBrk="1" hangingPunct="1">
              <a:spcBef>
                <a:spcPts val="600"/>
              </a:spcBef>
              <a:buFont typeface="Arial" panose="020B0604020202020204" pitchFamily="34" charset="0"/>
              <a:buChar char="•"/>
            </a:pPr>
            <a:r>
              <a:rPr lang="en-US" altLang="en-US" dirty="0"/>
              <a:t>Obedience to the Law</a:t>
            </a:r>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21</a:t>
            </a:fld>
            <a:endParaRPr lang="en-US" altLang="en-US"/>
          </a:p>
        </p:txBody>
      </p:sp>
    </p:spTree>
    <p:extLst>
      <p:ext uri="{BB962C8B-B14F-4D97-AF65-F5344CB8AC3E}">
        <p14:creationId xmlns:p14="http://schemas.microsoft.com/office/powerpoint/2010/main" val="19022046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PROFESSIONAL PRACTICES</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800" dirty="0" smtClean="0"/>
              <a:t>Quality Assurance / Quality Control personnel</a:t>
            </a:r>
          </a:p>
          <a:p>
            <a:pPr lvl="1">
              <a:spcBef>
                <a:spcPts val="0"/>
              </a:spcBef>
              <a:spcAft>
                <a:spcPts val="0"/>
              </a:spcAft>
            </a:pPr>
            <a:r>
              <a:rPr lang="en-US" sz="2400" dirty="0" smtClean="0"/>
              <a:t>Are not </a:t>
            </a:r>
          </a:p>
          <a:p>
            <a:pPr marL="1027113" lvl="2" indent="-280988">
              <a:spcBef>
                <a:spcPts val="0"/>
              </a:spcBef>
              <a:spcAft>
                <a:spcPts val="0"/>
              </a:spcAft>
            </a:pPr>
            <a:r>
              <a:rPr lang="en-US" sz="2000" dirty="0" smtClean="0"/>
              <a:t>“policemen”</a:t>
            </a:r>
          </a:p>
          <a:p>
            <a:pPr marL="1027113" lvl="2" indent="-280988">
              <a:spcBef>
                <a:spcPts val="0"/>
              </a:spcBef>
              <a:spcAft>
                <a:spcPts val="0"/>
              </a:spcAft>
            </a:pPr>
            <a:r>
              <a:rPr lang="en-US" sz="2000" dirty="0" smtClean="0"/>
              <a:t>“looking over their shoulder”</a:t>
            </a:r>
          </a:p>
          <a:p>
            <a:pPr marL="1027113" lvl="2" indent="-280988">
              <a:spcBef>
                <a:spcPts val="0"/>
              </a:spcBef>
              <a:spcAft>
                <a:spcPts val="0"/>
              </a:spcAft>
            </a:pPr>
            <a:r>
              <a:rPr lang="en-US" sz="2000" dirty="0" smtClean="0"/>
              <a:t>“naysayers”</a:t>
            </a:r>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22</a:t>
            </a:fld>
            <a:endParaRPr lang="en-US" altLang="en-US"/>
          </a:p>
        </p:txBody>
      </p:sp>
    </p:spTree>
    <p:extLst>
      <p:ext uri="{BB962C8B-B14F-4D97-AF65-F5344CB8AC3E}">
        <p14:creationId xmlns:p14="http://schemas.microsoft.com/office/powerpoint/2010/main" val="37770683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PROFESSIONAL </a:t>
            </a:r>
            <a:r>
              <a:rPr lang="en-US" sz="4000" dirty="0" smtClean="0"/>
              <a:t>PRACTICES #2</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800" dirty="0" smtClean="0"/>
              <a:t>Quality Assurance / Quality Control personnel</a:t>
            </a:r>
          </a:p>
          <a:p>
            <a:pPr lvl="1">
              <a:spcBef>
                <a:spcPts val="0"/>
              </a:spcBef>
              <a:spcAft>
                <a:spcPts val="0"/>
              </a:spcAft>
            </a:pPr>
            <a:r>
              <a:rPr lang="en-US" sz="2400" dirty="0" smtClean="0"/>
              <a:t>Are not </a:t>
            </a:r>
          </a:p>
          <a:p>
            <a:pPr marL="1027113" lvl="2" indent="-280988">
              <a:spcBef>
                <a:spcPts val="0"/>
              </a:spcBef>
              <a:spcAft>
                <a:spcPts val="0"/>
              </a:spcAft>
            </a:pPr>
            <a:r>
              <a:rPr lang="en-US" sz="2000" dirty="0" smtClean="0"/>
              <a:t>“policemen”</a:t>
            </a:r>
          </a:p>
          <a:p>
            <a:pPr marL="1027113" lvl="2" indent="-280988">
              <a:spcBef>
                <a:spcPts val="0"/>
              </a:spcBef>
              <a:spcAft>
                <a:spcPts val="0"/>
              </a:spcAft>
            </a:pPr>
            <a:r>
              <a:rPr lang="en-US" sz="2000" dirty="0" smtClean="0"/>
              <a:t>“looking over their shoulder”</a:t>
            </a:r>
          </a:p>
          <a:p>
            <a:pPr marL="1027113" lvl="2" indent="-280988">
              <a:spcBef>
                <a:spcPts val="0"/>
              </a:spcBef>
              <a:spcAft>
                <a:spcPts val="0"/>
              </a:spcAft>
            </a:pPr>
            <a:r>
              <a:rPr lang="en-US" sz="2000" dirty="0" smtClean="0"/>
              <a:t>“naysayers”</a:t>
            </a:r>
          </a:p>
          <a:p>
            <a:pPr lvl="1">
              <a:spcBef>
                <a:spcPts val="0"/>
              </a:spcBef>
              <a:spcAft>
                <a:spcPts val="0"/>
              </a:spcAft>
            </a:pPr>
            <a:r>
              <a:rPr lang="en-US" dirty="0" smtClean="0"/>
              <a:t>Are</a:t>
            </a:r>
          </a:p>
          <a:p>
            <a:pPr marL="1027113" lvl="2" indent="-280988">
              <a:spcBef>
                <a:spcPts val="0"/>
              </a:spcBef>
              <a:spcAft>
                <a:spcPts val="0"/>
              </a:spcAft>
            </a:pPr>
            <a:r>
              <a:rPr lang="en-US" dirty="0" smtClean="0"/>
              <a:t>Voice </a:t>
            </a:r>
            <a:r>
              <a:rPr lang="en-US" dirty="0"/>
              <a:t>of the Customer</a:t>
            </a:r>
          </a:p>
          <a:p>
            <a:pPr marL="1027113" lvl="2" indent="-280988">
              <a:spcBef>
                <a:spcPts val="0"/>
              </a:spcBef>
              <a:spcAft>
                <a:spcPts val="0"/>
              </a:spcAft>
            </a:pPr>
            <a:r>
              <a:rPr lang="en-US" dirty="0" smtClean="0"/>
              <a:t>Regulatory </a:t>
            </a:r>
            <a:r>
              <a:rPr lang="en-US" dirty="0"/>
              <a:t>review</a:t>
            </a:r>
          </a:p>
          <a:p>
            <a:pPr marL="1027113" lvl="2" indent="-280988">
              <a:spcBef>
                <a:spcPts val="0"/>
              </a:spcBef>
              <a:spcAft>
                <a:spcPts val="600"/>
              </a:spcAft>
            </a:pPr>
            <a:r>
              <a:rPr lang="en-US" dirty="0" smtClean="0"/>
              <a:t>Support function</a:t>
            </a:r>
            <a:endParaRPr lang="en-US"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23</a:t>
            </a:fld>
            <a:endParaRPr lang="en-US" altLang="en-US"/>
          </a:p>
        </p:txBody>
      </p:sp>
    </p:spTree>
    <p:extLst>
      <p:ext uri="{BB962C8B-B14F-4D97-AF65-F5344CB8AC3E}">
        <p14:creationId xmlns:p14="http://schemas.microsoft.com/office/powerpoint/2010/main" val="37850438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PROFESSIONAL </a:t>
            </a:r>
            <a:r>
              <a:rPr lang="en-US" sz="4000" dirty="0" smtClean="0"/>
              <a:t>PRACTICES #3</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800" dirty="0" smtClean="0"/>
              <a:t>Quality Assurance / Quality Control personnel</a:t>
            </a:r>
          </a:p>
          <a:p>
            <a:pPr lvl="1">
              <a:spcBef>
                <a:spcPts val="0"/>
              </a:spcBef>
              <a:spcAft>
                <a:spcPts val="0"/>
              </a:spcAft>
            </a:pPr>
            <a:r>
              <a:rPr lang="en-US" sz="2000" dirty="0" smtClean="0"/>
              <a:t>Voice </a:t>
            </a:r>
            <a:r>
              <a:rPr lang="en-US" sz="2000" dirty="0"/>
              <a:t>of the </a:t>
            </a:r>
            <a:r>
              <a:rPr lang="en-US" sz="2000" dirty="0" smtClean="0"/>
              <a:t>Customer, Regulatory review, Support function</a:t>
            </a:r>
          </a:p>
          <a:p>
            <a:pPr marL="457200" lvl="1" indent="0">
              <a:spcBef>
                <a:spcPts val="0"/>
              </a:spcBef>
              <a:spcAft>
                <a:spcPts val="0"/>
              </a:spcAft>
              <a:buNone/>
            </a:pPr>
            <a:endParaRPr lang="en-US" sz="2000" dirty="0"/>
          </a:p>
          <a:p>
            <a:pPr>
              <a:spcBef>
                <a:spcPts val="0"/>
              </a:spcBef>
              <a:spcAft>
                <a:spcPts val="0"/>
              </a:spcAft>
            </a:pPr>
            <a:r>
              <a:rPr lang="en-US" sz="2800" b="1" dirty="0" smtClean="0"/>
              <a:t>Transparency</a:t>
            </a:r>
            <a:r>
              <a:rPr lang="en-US" sz="2800" dirty="0"/>
              <a:t>, Objectivity, Accountability, </a:t>
            </a:r>
          </a:p>
          <a:p>
            <a:pPr lvl="1">
              <a:spcBef>
                <a:spcPts val="0"/>
              </a:spcBef>
              <a:spcAft>
                <a:spcPts val="0"/>
              </a:spcAft>
            </a:pPr>
            <a:endParaRPr lang="en-US" sz="2400" dirty="0" smtClean="0"/>
          </a:p>
          <a:p>
            <a:pPr lvl="1">
              <a:spcBef>
                <a:spcPts val="0"/>
              </a:spcBef>
              <a:spcAft>
                <a:spcPts val="0"/>
              </a:spcAft>
            </a:pPr>
            <a:r>
              <a:rPr lang="en-US" sz="2400" dirty="0" smtClean="0"/>
              <a:t>Procedures</a:t>
            </a:r>
          </a:p>
          <a:p>
            <a:pPr lvl="1">
              <a:spcBef>
                <a:spcPts val="0"/>
              </a:spcBef>
              <a:spcAft>
                <a:spcPts val="0"/>
              </a:spcAft>
            </a:pPr>
            <a:r>
              <a:rPr lang="en-US" sz="2400" dirty="0" smtClean="0"/>
              <a:t>Methods</a:t>
            </a:r>
          </a:p>
          <a:p>
            <a:pPr lvl="1">
              <a:spcBef>
                <a:spcPts val="0"/>
              </a:spcBef>
              <a:spcAft>
                <a:spcPts val="0"/>
              </a:spcAft>
            </a:pPr>
            <a:r>
              <a:rPr lang="en-US" sz="2400" dirty="0" smtClean="0"/>
              <a:t>Notifying immediately</a:t>
            </a: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24</a:t>
            </a:fld>
            <a:endParaRPr lang="en-US" altLang="en-US"/>
          </a:p>
        </p:txBody>
      </p:sp>
    </p:spTree>
    <p:extLst>
      <p:ext uri="{BB962C8B-B14F-4D97-AF65-F5344CB8AC3E}">
        <p14:creationId xmlns:p14="http://schemas.microsoft.com/office/powerpoint/2010/main" val="12740262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PROFESSIONAL </a:t>
            </a:r>
            <a:r>
              <a:rPr lang="en-US" sz="4000" dirty="0" smtClean="0"/>
              <a:t>PRACTICES #4</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800" dirty="0" smtClean="0"/>
              <a:t>Quality Assurance / Quality Control personnel</a:t>
            </a:r>
          </a:p>
          <a:p>
            <a:pPr lvl="1">
              <a:spcBef>
                <a:spcPts val="0"/>
              </a:spcBef>
              <a:spcAft>
                <a:spcPts val="0"/>
              </a:spcAft>
            </a:pPr>
            <a:r>
              <a:rPr lang="en-US" sz="2000" dirty="0" smtClean="0"/>
              <a:t>Voice </a:t>
            </a:r>
            <a:r>
              <a:rPr lang="en-US" sz="2000" dirty="0"/>
              <a:t>of the </a:t>
            </a:r>
            <a:r>
              <a:rPr lang="en-US" sz="2000" dirty="0" smtClean="0"/>
              <a:t>Customer, Regulatory review, Support function</a:t>
            </a:r>
          </a:p>
          <a:p>
            <a:pPr marL="457200" lvl="1" indent="0">
              <a:spcBef>
                <a:spcPts val="0"/>
              </a:spcBef>
              <a:spcAft>
                <a:spcPts val="0"/>
              </a:spcAft>
              <a:buNone/>
            </a:pPr>
            <a:endParaRPr lang="en-US" sz="2000" dirty="0"/>
          </a:p>
          <a:p>
            <a:pPr>
              <a:spcBef>
                <a:spcPts val="0"/>
              </a:spcBef>
              <a:spcAft>
                <a:spcPts val="0"/>
              </a:spcAft>
            </a:pPr>
            <a:r>
              <a:rPr lang="en-US" sz="2800" dirty="0" smtClean="0"/>
              <a:t>Transparency</a:t>
            </a:r>
            <a:r>
              <a:rPr lang="en-US" sz="2800" dirty="0"/>
              <a:t>, </a:t>
            </a:r>
            <a:r>
              <a:rPr lang="en-US" sz="2800" b="1" dirty="0"/>
              <a:t>Objectivity</a:t>
            </a:r>
            <a:r>
              <a:rPr lang="en-US" sz="2800" dirty="0"/>
              <a:t>, Accountability, </a:t>
            </a:r>
          </a:p>
          <a:p>
            <a:pPr lvl="1">
              <a:spcBef>
                <a:spcPts val="0"/>
              </a:spcBef>
              <a:spcAft>
                <a:spcPts val="0"/>
              </a:spcAft>
            </a:pPr>
            <a:endParaRPr lang="en-US" sz="2400" dirty="0" smtClean="0"/>
          </a:p>
          <a:p>
            <a:pPr lvl="1">
              <a:spcBef>
                <a:spcPts val="0"/>
              </a:spcBef>
              <a:spcAft>
                <a:spcPts val="0"/>
              </a:spcAft>
            </a:pPr>
            <a:r>
              <a:rPr lang="en-US" sz="2400" dirty="0" smtClean="0"/>
              <a:t>Data driven</a:t>
            </a:r>
          </a:p>
          <a:p>
            <a:pPr lvl="1">
              <a:spcBef>
                <a:spcPts val="0"/>
              </a:spcBef>
              <a:spcAft>
                <a:spcPts val="0"/>
              </a:spcAft>
            </a:pPr>
            <a:r>
              <a:rPr lang="en-US" sz="2400" dirty="0" smtClean="0"/>
              <a:t>Regulations / Standards</a:t>
            </a: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25</a:t>
            </a:fld>
            <a:endParaRPr lang="en-US" altLang="en-US"/>
          </a:p>
        </p:txBody>
      </p:sp>
    </p:spTree>
    <p:extLst>
      <p:ext uri="{BB962C8B-B14F-4D97-AF65-F5344CB8AC3E}">
        <p14:creationId xmlns:p14="http://schemas.microsoft.com/office/powerpoint/2010/main" val="25763027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PROFESSIONAL </a:t>
            </a:r>
            <a:r>
              <a:rPr lang="en-US" sz="4000" dirty="0" smtClean="0"/>
              <a:t>PRACTICES #5</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800" dirty="0" smtClean="0"/>
              <a:t>Quality Assurance / Quality Control personnel</a:t>
            </a:r>
          </a:p>
          <a:p>
            <a:pPr lvl="1">
              <a:spcBef>
                <a:spcPts val="0"/>
              </a:spcBef>
              <a:spcAft>
                <a:spcPts val="0"/>
              </a:spcAft>
            </a:pPr>
            <a:r>
              <a:rPr lang="en-US" sz="2000" dirty="0" smtClean="0"/>
              <a:t>Voice </a:t>
            </a:r>
            <a:r>
              <a:rPr lang="en-US" sz="2000" dirty="0"/>
              <a:t>of the </a:t>
            </a:r>
            <a:r>
              <a:rPr lang="en-US" sz="2000" dirty="0" smtClean="0"/>
              <a:t>Customer, Regulatory review, Support function</a:t>
            </a:r>
          </a:p>
          <a:p>
            <a:pPr marL="457200" lvl="1" indent="0">
              <a:spcBef>
                <a:spcPts val="0"/>
              </a:spcBef>
              <a:spcAft>
                <a:spcPts val="0"/>
              </a:spcAft>
              <a:buNone/>
            </a:pPr>
            <a:endParaRPr lang="en-US" sz="2000" dirty="0"/>
          </a:p>
          <a:p>
            <a:pPr>
              <a:spcBef>
                <a:spcPts val="0"/>
              </a:spcBef>
              <a:spcAft>
                <a:spcPts val="0"/>
              </a:spcAft>
            </a:pPr>
            <a:r>
              <a:rPr lang="en-US" sz="2800" dirty="0" smtClean="0"/>
              <a:t>Transparency</a:t>
            </a:r>
            <a:r>
              <a:rPr lang="en-US" sz="2800" dirty="0"/>
              <a:t>, Objectivity, </a:t>
            </a:r>
            <a:r>
              <a:rPr lang="en-US" sz="2800" b="1" dirty="0" smtClean="0"/>
              <a:t>Accountability</a:t>
            </a:r>
            <a:r>
              <a:rPr lang="en-US" sz="2800" dirty="0" smtClean="0"/>
              <a:t> </a:t>
            </a:r>
            <a:endParaRPr lang="en-US" sz="2800" dirty="0"/>
          </a:p>
          <a:p>
            <a:pPr lvl="1">
              <a:spcBef>
                <a:spcPts val="0"/>
              </a:spcBef>
              <a:spcAft>
                <a:spcPts val="0"/>
              </a:spcAft>
            </a:pPr>
            <a:endParaRPr lang="en-US" sz="2400" dirty="0" smtClean="0"/>
          </a:p>
          <a:p>
            <a:pPr lvl="1">
              <a:spcBef>
                <a:spcPts val="0"/>
              </a:spcBef>
              <a:spcAft>
                <a:spcPts val="0"/>
              </a:spcAft>
            </a:pPr>
            <a:r>
              <a:rPr lang="en-US" sz="2400" dirty="0" smtClean="0"/>
              <a:t>Verify results</a:t>
            </a:r>
          </a:p>
          <a:p>
            <a:pPr lvl="1">
              <a:spcBef>
                <a:spcPts val="0"/>
              </a:spcBef>
              <a:spcAft>
                <a:spcPts val="0"/>
              </a:spcAft>
            </a:pPr>
            <a:r>
              <a:rPr lang="en-US" sz="2400" dirty="0" smtClean="0"/>
              <a:t>Notify immediately</a:t>
            </a:r>
          </a:p>
          <a:p>
            <a:pPr lvl="1">
              <a:spcBef>
                <a:spcPts val="0"/>
              </a:spcBef>
              <a:spcAft>
                <a:spcPts val="0"/>
              </a:spcAft>
            </a:pPr>
            <a:r>
              <a:rPr lang="en-US" sz="2400" dirty="0" smtClean="0"/>
              <a:t>Assist when asked, support production</a:t>
            </a:r>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26</a:t>
            </a:fld>
            <a:endParaRPr lang="en-US" altLang="en-US"/>
          </a:p>
        </p:txBody>
      </p:sp>
    </p:spTree>
    <p:extLst>
      <p:ext uri="{BB962C8B-B14F-4D97-AF65-F5344CB8AC3E}">
        <p14:creationId xmlns:p14="http://schemas.microsoft.com/office/powerpoint/2010/main" val="28699833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PROFESSIONAL </a:t>
            </a:r>
            <a:r>
              <a:rPr lang="en-US" sz="4000" dirty="0" smtClean="0"/>
              <a:t>PRACTICES #6</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800" dirty="0" smtClean="0"/>
              <a:t>Quality Assurance / Quality Control personnel</a:t>
            </a:r>
          </a:p>
          <a:p>
            <a:pPr lvl="1">
              <a:spcBef>
                <a:spcPts val="0"/>
              </a:spcBef>
              <a:spcAft>
                <a:spcPts val="0"/>
              </a:spcAft>
            </a:pPr>
            <a:r>
              <a:rPr lang="en-US" sz="2000" dirty="0" smtClean="0"/>
              <a:t>Voice </a:t>
            </a:r>
            <a:r>
              <a:rPr lang="en-US" sz="2000" dirty="0"/>
              <a:t>of the </a:t>
            </a:r>
            <a:r>
              <a:rPr lang="en-US" sz="2000" dirty="0" smtClean="0"/>
              <a:t>Customer, Regulatory review, Support function</a:t>
            </a:r>
          </a:p>
          <a:p>
            <a:pPr marL="457200" lvl="1" indent="0">
              <a:spcBef>
                <a:spcPts val="0"/>
              </a:spcBef>
              <a:spcAft>
                <a:spcPts val="0"/>
              </a:spcAft>
              <a:buNone/>
            </a:pPr>
            <a:endParaRPr lang="en-US" sz="2000" dirty="0"/>
          </a:p>
          <a:p>
            <a:pPr>
              <a:spcBef>
                <a:spcPts val="0"/>
              </a:spcBef>
              <a:spcAft>
                <a:spcPts val="0"/>
              </a:spcAft>
            </a:pPr>
            <a:r>
              <a:rPr lang="en-US" sz="2800" dirty="0" smtClean="0"/>
              <a:t>Transparency</a:t>
            </a:r>
            <a:r>
              <a:rPr lang="en-US" sz="2800" dirty="0"/>
              <a:t>, Objectivity, </a:t>
            </a:r>
            <a:r>
              <a:rPr lang="en-US" sz="2800" dirty="0" smtClean="0"/>
              <a:t>Accountability</a:t>
            </a:r>
            <a:endParaRPr lang="en-US" sz="2800" dirty="0"/>
          </a:p>
          <a:p>
            <a:pPr lvl="1">
              <a:spcBef>
                <a:spcPts val="0"/>
              </a:spcBef>
              <a:spcAft>
                <a:spcPts val="0"/>
              </a:spcAft>
            </a:pPr>
            <a:r>
              <a:rPr lang="en-US" sz="2400" dirty="0" smtClean="0"/>
              <a:t>Teamwork </a:t>
            </a:r>
          </a:p>
          <a:p>
            <a:pPr lvl="1">
              <a:spcBef>
                <a:spcPts val="0"/>
              </a:spcBef>
              <a:spcAft>
                <a:spcPts val="0"/>
              </a:spcAft>
            </a:pPr>
            <a:r>
              <a:rPr lang="en-US" sz="2400" dirty="0" smtClean="0"/>
              <a:t>Conflict Resolution</a:t>
            </a:r>
          </a:p>
          <a:p>
            <a:pPr lvl="1">
              <a:spcBef>
                <a:spcPts val="0"/>
              </a:spcBef>
              <a:spcAft>
                <a:spcPts val="0"/>
              </a:spcAft>
            </a:pPr>
            <a:r>
              <a:rPr lang="en-US" sz="2400" dirty="0" smtClean="0"/>
              <a:t>Time </a:t>
            </a:r>
            <a:r>
              <a:rPr lang="en-US" sz="2400" dirty="0"/>
              <a:t>/ Project </a:t>
            </a:r>
            <a:r>
              <a:rPr lang="en-US" sz="2400" dirty="0" smtClean="0"/>
              <a:t>Management</a:t>
            </a:r>
          </a:p>
          <a:p>
            <a:pPr lvl="1">
              <a:spcBef>
                <a:spcPts val="0"/>
              </a:spcBef>
              <a:spcAft>
                <a:spcPts val="0"/>
              </a:spcAft>
            </a:pPr>
            <a:r>
              <a:rPr lang="en-US" sz="2400" dirty="0"/>
              <a:t>Communication</a:t>
            </a:r>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27</a:t>
            </a:fld>
            <a:endParaRPr lang="en-US" altLang="en-US"/>
          </a:p>
        </p:txBody>
      </p:sp>
    </p:spTree>
    <p:extLst>
      <p:ext uri="{BB962C8B-B14F-4D97-AF65-F5344CB8AC3E}">
        <p14:creationId xmlns:p14="http://schemas.microsoft.com/office/powerpoint/2010/main" val="39702343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0"/>
              </a:spcAft>
            </a:pPr>
            <a:r>
              <a:rPr lang="en-US" sz="2400" dirty="0" smtClean="0"/>
              <a:t>Membership</a:t>
            </a:r>
          </a:p>
          <a:p>
            <a:pPr>
              <a:spcBef>
                <a:spcPts val="0"/>
              </a:spcBef>
              <a:spcAft>
                <a:spcPts val="0"/>
              </a:spcAft>
            </a:pPr>
            <a:r>
              <a:rPr lang="en-US" sz="2400" dirty="0" smtClean="0"/>
              <a:t>Stages</a:t>
            </a:r>
          </a:p>
          <a:p>
            <a:pPr>
              <a:spcBef>
                <a:spcPts val="0"/>
              </a:spcBef>
              <a:spcAft>
                <a:spcPts val="0"/>
              </a:spcAft>
            </a:pPr>
            <a:r>
              <a:rPr lang="en-US" sz="2400" dirty="0" smtClean="0"/>
              <a:t>Conflict, groupthink, barriers</a:t>
            </a:r>
          </a:p>
          <a:p>
            <a:pPr>
              <a:spcBef>
                <a:spcPts val="0"/>
              </a:spcBef>
              <a:spcAft>
                <a:spcPts val="0"/>
              </a:spcAft>
            </a:pPr>
            <a:r>
              <a:rPr lang="en-US" sz="2400" dirty="0" smtClean="0"/>
              <a:t>Decision-Making</a:t>
            </a: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28</a:t>
            </a:fld>
            <a:endParaRPr lang="en-US" altLang="en-US"/>
          </a:p>
        </p:txBody>
      </p:sp>
    </p:spTree>
    <p:extLst>
      <p:ext uri="{BB962C8B-B14F-4D97-AF65-F5344CB8AC3E}">
        <p14:creationId xmlns:p14="http://schemas.microsoft.com/office/powerpoint/2010/main" val="10578956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#2</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800" dirty="0" smtClean="0"/>
              <a:t>Teams have become universal</a:t>
            </a:r>
          </a:p>
          <a:p>
            <a:pPr lvl="1">
              <a:spcBef>
                <a:spcPts val="0"/>
              </a:spcBef>
              <a:spcAft>
                <a:spcPts val="1200"/>
              </a:spcAft>
            </a:pPr>
            <a:r>
              <a:rPr lang="en-US" sz="2400" dirty="0" smtClean="0"/>
              <a:t>Cross functional daily operations</a:t>
            </a:r>
          </a:p>
          <a:p>
            <a:pPr>
              <a:spcBef>
                <a:spcPts val="0"/>
              </a:spcBef>
              <a:spcAft>
                <a:spcPts val="0"/>
              </a:spcAft>
            </a:pPr>
            <a:r>
              <a:rPr lang="en-US" sz="2800" dirty="0" smtClean="0"/>
              <a:t>Types of Teams</a:t>
            </a:r>
          </a:p>
          <a:p>
            <a:pPr lvl="1">
              <a:spcBef>
                <a:spcPts val="0"/>
              </a:spcBef>
              <a:spcAft>
                <a:spcPts val="0"/>
              </a:spcAft>
            </a:pPr>
            <a:r>
              <a:rPr lang="en-US" sz="2400" dirty="0" smtClean="0"/>
              <a:t>Process / Continuous Improvement</a:t>
            </a:r>
          </a:p>
          <a:p>
            <a:pPr lvl="1">
              <a:spcBef>
                <a:spcPts val="0"/>
              </a:spcBef>
              <a:spcAft>
                <a:spcPts val="0"/>
              </a:spcAft>
            </a:pPr>
            <a:r>
              <a:rPr lang="en-US" sz="2400" dirty="0" smtClean="0"/>
              <a:t>Work Groups (</a:t>
            </a:r>
            <a:r>
              <a:rPr lang="en-US" sz="2400" dirty="0" err="1" smtClean="0"/>
              <a:t>Workcells</a:t>
            </a:r>
            <a:r>
              <a:rPr lang="en-US" sz="2400" dirty="0" smtClean="0"/>
              <a:t>)</a:t>
            </a:r>
          </a:p>
          <a:p>
            <a:pPr lvl="1">
              <a:spcBef>
                <a:spcPts val="0"/>
              </a:spcBef>
              <a:spcAft>
                <a:spcPts val="0"/>
              </a:spcAft>
            </a:pPr>
            <a:r>
              <a:rPr lang="en-US" sz="2400" dirty="0" smtClean="0"/>
              <a:t>Self-Managed</a:t>
            </a:r>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29</a:t>
            </a:fld>
            <a:endParaRPr lang="en-US" altLang="en-US"/>
          </a:p>
        </p:txBody>
      </p:sp>
    </p:spTree>
    <p:extLst>
      <p:ext uri="{BB962C8B-B14F-4D97-AF65-F5344CB8AC3E}">
        <p14:creationId xmlns:p14="http://schemas.microsoft.com/office/powerpoint/2010/main" val="41584634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CODES OF PROFESSIONAL </a:t>
            </a:r>
            <a:r>
              <a:rPr lang="en-US" sz="4000" dirty="0" smtClean="0"/>
              <a:t>PRACTICE #2</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marL="396875" lvl="1" indent="-457200" eaLnBrk="1" hangingPunct="1">
              <a:spcBef>
                <a:spcPts val="600"/>
              </a:spcBef>
              <a:buFont typeface="Arial" panose="020B0604020202020204" pitchFamily="34" charset="0"/>
              <a:buChar char="•"/>
            </a:pPr>
            <a:r>
              <a:rPr lang="en-US" altLang="en-US" b="1" dirty="0" smtClean="0"/>
              <a:t>Honesty</a:t>
            </a:r>
          </a:p>
          <a:p>
            <a:pPr marL="796925" lvl="2" indent="-457200" eaLnBrk="1" hangingPunct="1">
              <a:spcBef>
                <a:spcPts val="600"/>
              </a:spcBef>
            </a:pPr>
            <a:r>
              <a:rPr lang="en-US" altLang="en-US" dirty="0" smtClean="0"/>
              <a:t>Follow procedures, record data accurately, report issues when they occur, etc.</a:t>
            </a:r>
            <a:endParaRPr lang="en-US" altLang="en-US" dirty="0"/>
          </a:p>
          <a:p>
            <a:pPr marL="455613" lvl="1" indent="-457200" eaLnBrk="1" hangingPunct="1">
              <a:spcBef>
                <a:spcPts val="600"/>
              </a:spcBef>
              <a:buFont typeface="Arial" panose="020B0604020202020204" pitchFamily="34" charset="0"/>
              <a:buChar char="•"/>
            </a:pPr>
            <a:r>
              <a:rPr lang="en-US" altLang="en-US" sz="2400" dirty="0"/>
              <a:t>Integrity</a:t>
            </a:r>
          </a:p>
          <a:p>
            <a:pPr marL="455613" lvl="1" indent="-457200" eaLnBrk="1" hangingPunct="1">
              <a:spcBef>
                <a:spcPts val="600"/>
              </a:spcBef>
              <a:buFont typeface="Arial" panose="020B0604020202020204" pitchFamily="34" charset="0"/>
              <a:buChar char="•"/>
            </a:pPr>
            <a:r>
              <a:rPr lang="en-US" altLang="en-US" sz="2400" dirty="0"/>
              <a:t>Transparency</a:t>
            </a:r>
          </a:p>
          <a:p>
            <a:pPr marL="455613" lvl="1" indent="-457200" eaLnBrk="1" hangingPunct="1">
              <a:spcBef>
                <a:spcPts val="600"/>
              </a:spcBef>
              <a:buFont typeface="Arial" panose="020B0604020202020204" pitchFamily="34" charset="0"/>
              <a:buChar char="•"/>
            </a:pPr>
            <a:r>
              <a:rPr lang="en-US" altLang="en-US" sz="2400" dirty="0"/>
              <a:t>Accountability</a:t>
            </a:r>
          </a:p>
          <a:p>
            <a:pPr marL="455613" lvl="1" indent="-457200" eaLnBrk="1" hangingPunct="1">
              <a:spcBef>
                <a:spcPts val="600"/>
              </a:spcBef>
              <a:buFont typeface="Arial" panose="020B0604020202020204" pitchFamily="34" charset="0"/>
              <a:buChar char="•"/>
            </a:pPr>
            <a:r>
              <a:rPr lang="en-US" altLang="en-US" sz="2400" dirty="0"/>
              <a:t>Confidentiality</a:t>
            </a:r>
          </a:p>
          <a:p>
            <a:pPr marL="455613" lvl="1" indent="-457200" eaLnBrk="1" hangingPunct="1">
              <a:spcBef>
                <a:spcPts val="600"/>
              </a:spcBef>
              <a:buFont typeface="Arial" panose="020B0604020202020204" pitchFamily="34" charset="0"/>
              <a:buChar char="•"/>
            </a:pPr>
            <a:r>
              <a:rPr lang="en-US" altLang="en-US" sz="2400" dirty="0"/>
              <a:t>Objectivity</a:t>
            </a:r>
          </a:p>
          <a:p>
            <a:pPr marL="455613" lvl="1" indent="-457200" eaLnBrk="1" hangingPunct="1">
              <a:spcBef>
                <a:spcPts val="600"/>
              </a:spcBef>
              <a:buFont typeface="Arial" panose="020B0604020202020204" pitchFamily="34" charset="0"/>
              <a:buChar char="•"/>
            </a:pPr>
            <a:r>
              <a:rPr lang="en-US" altLang="en-US" dirty="0"/>
              <a:t>Respectfulness</a:t>
            </a:r>
          </a:p>
          <a:p>
            <a:pPr marL="455613" lvl="1" indent="-457200" eaLnBrk="1" hangingPunct="1">
              <a:spcBef>
                <a:spcPts val="600"/>
              </a:spcBef>
              <a:buFont typeface="Arial" panose="020B0604020202020204" pitchFamily="34" charset="0"/>
              <a:buChar char="•"/>
            </a:pPr>
            <a:r>
              <a:rPr lang="en-US" altLang="en-US" dirty="0"/>
              <a:t>Obedience to the Law</a:t>
            </a:r>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a:t>
            </a:fld>
            <a:endParaRPr lang="en-US" altLang="en-US"/>
          </a:p>
        </p:txBody>
      </p:sp>
    </p:spTree>
    <p:extLst>
      <p:ext uri="{BB962C8B-B14F-4D97-AF65-F5344CB8AC3E}">
        <p14:creationId xmlns:p14="http://schemas.microsoft.com/office/powerpoint/2010/main" val="17049210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#3</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600"/>
              </a:spcAft>
            </a:pPr>
            <a:r>
              <a:rPr lang="en-US" sz="2800" dirty="0" smtClean="0"/>
              <a:t>Types of Teams</a:t>
            </a:r>
          </a:p>
          <a:p>
            <a:pPr lvl="1">
              <a:spcBef>
                <a:spcPts val="0"/>
              </a:spcBef>
              <a:spcAft>
                <a:spcPts val="600"/>
              </a:spcAft>
            </a:pPr>
            <a:r>
              <a:rPr lang="en-US" sz="2400" i="1" u="sng" dirty="0" smtClean="0"/>
              <a:t>Work Groups (Work Cells)</a:t>
            </a:r>
            <a:r>
              <a:rPr lang="en-US" sz="2400" dirty="0" smtClean="0"/>
              <a:t>: layout of workstations facilitate process step sequence, all operators within cell are cross-trained on tasks</a:t>
            </a:r>
          </a:p>
          <a:p>
            <a:pPr lvl="1">
              <a:spcBef>
                <a:spcPts val="0"/>
              </a:spcBef>
              <a:spcAft>
                <a:spcPts val="0"/>
              </a:spcAft>
            </a:pPr>
            <a:r>
              <a:rPr lang="en-US" sz="2400" dirty="0" smtClean="0"/>
              <a:t>Departments can also be referred to as work groups/teams</a:t>
            </a:r>
          </a:p>
          <a:p>
            <a:pPr lvl="2">
              <a:spcBef>
                <a:spcPts val="0"/>
              </a:spcBef>
              <a:spcAft>
                <a:spcPts val="0"/>
              </a:spcAft>
            </a:pPr>
            <a:r>
              <a:rPr lang="en-US" sz="2000" dirty="0" smtClean="0"/>
              <a:t>Example:   Operations may encompass several product lines, each product line has a designated area and support staff (Engineering, QA/QC, Mechanics, Production Associates, etc.)</a:t>
            </a:r>
          </a:p>
          <a:p>
            <a:pPr marL="914400" lvl="2" indent="0">
              <a:spcBef>
                <a:spcPts val="0"/>
              </a:spcBef>
              <a:spcAft>
                <a:spcPts val="0"/>
              </a:spcAft>
              <a:buNone/>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30</a:t>
            </a:fld>
            <a:endParaRPr lang="en-US" altLang="en-US"/>
          </a:p>
        </p:txBody>
      </p:sp>
    </p:spTree>
    <p:extLst>
      <p:ext uri="{BB962C8B-B14F-4D97-AF65-F5344CB8AC3E}">
        <p14:creationId xmlns:p14="http://schemas.microsoft.com/office/powerpoint/2010/main" val="11682117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#4</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800" dirty="0" smtClean="0"/>
              <a:t>Types of Teams</a:t>
            </a:r>
          </a:p>
          <a:p>
            <a:pPr lvl="1">
              <a:spcBef>
                <a:spcPts val="0"/>
              </a:spcBef>
              <a:spcAft>
                <a:spcPts val="600"/>
              </a:spcAft>
            </a:pPr>
            <a:r>
              <a:rPr lang="en-US" sz="2000" i="1" dirty="0" smtClean="0"/>
              <a:t>Work </a:t>
            </a:r>
            <a:r>
              <a:rPr lang="en-US" sz="2000" i="1" dirty="0"/>
              <a:t>Groups (Work Cells)</a:t>
            </a:r>
            <a:r>
              <a:rPr lang="en-US" sz="2000" dirty="0"/>
              <a:t>: layout of workstations facilitate process step sequence, all operators within cell are cross-trained on tasks</a:t>
            </a:r>
            <a:endParaRPr lang="en-US" sz="1800" dirty="0"/>
          </a:p>
          <a:p>
            <a:pPr lvl="1">
              <a:spcBef>
                <a:spcPts val="0"/>
              </a:spcBef>
              <a:spcAft>
                <a:spcPts val="0"/>
              </a:spcAft>
            </a:pPr>
            <a:r>
              <a:rPr lang="en-US" sz="2400" i="1" u="sng" dirty="0" smtClean="0"/>
              <a:t>Self-Managed</a:t>
            </a:r>
            <a:r>
              <a:rPr lang="en-US" sz="2400" dirty="0" smtClean="0"/>
              <a:t>:  directly manage day-to-day operation of process (department), have authority to make decisions</a:t>
            </a:r>
          </a:p>
          <a:p>
            <a:pPr lvl="2">
              <a:spcBef>
                <a:spcPts val="0"/>
              </a:spcBef>
              <a:spcAft>
                <a:spcPts val="0"/>
              </a:spcAft>
            </a:pPr>
            <a:r>
              <a:rPr lang="en-US" sz="2000" dirty="0" smtClean="0"/>
              <a:t>Set goals</a:t>
            </a:r>
          </a:p>
          <a:p>
            <a:pPr lvl="2">
              <a:spcBef>
                <a:spcPts val="0"/>
              </a:spcBef>
              <a:spcAft>
                <a:spcPts val="0"/>
              </a:spcAft>
            </a:pPr>
            <a:r>
              <a:rPr lang="en-US" sz="2000" dirty="0" smtClean="0"/>
              <a:t>Allocate assignments</a:t>
            </a:r>
          </a:p>
          <a:p>
            <a:pPr lvl="2">
              <a:spcBef>
                <a:spcPts val="0"/>
              </a:spcBef>
              <a:spcAft>
                <a:spcPts val="0"/>
              </a:spcAft>
            </a:pPr>
            <a:r>
              <a:rPr lang="en-US" sz="2000" dirty="0" smtClean="0"/>
              <a:t>Ownership of process</a:t>
            </a:r>
          </a:p>
          <a:p>
            <a:pPr marL="914400" lvl="2" indent="0">
              <a:spcBef>
                <a:spcPts val="0"/>
              </a:spcBef>
              <a:spcAft>
                <a:spcPts val="0"/>
              </a:spcAft>
              <a:buNone/>
            </a:pPr>
            <a:endParaRPr lang="en-US" sz="2000" dirty="0" smtClean="0"/>
          </a:p>
          <a:p>
            <a:pPr marL="914400" lvl="2" indent="0">
              <a:spcBef>
                <a:spcPts val="0"/>
              </a:spcBef>
              <a:spcAft>
                <a:spcPts val="0"/>
              </a:spcAft>
              <a:buNone/>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31</a:t>
            </a:fld>
            <a:endParaRPr lang="en-US" altLang="en-US"/>
          </a:p>
        </p:txBody>
      </p:sp>
    </p:spTree>
    <p:extLst>
      <p:ext uri="{BB962C8B-B14F-4D97-AF65-F5344CB8AC3E}">
        <p14:creationId xmlns:p14="http://schemas.microsoft.com/office/powerpoint/2010/main" val="15792413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#5</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800" dirty="0" smtClean="0"/>
              <a:t>Types of Teams</a:t>
            </a:r>
          </a:p>
          <a:p>
            <a:pPr lvl="1">
              <a:spcBef>
                <a:spcPts val="0"/>
              </a:spcBef>
              <a:spcAft>
                <a:spcPts val="0"/>
              </a:spcAft>
            </a:pPr>
            <a:r>
              <a:rPr lang="en-US" sz="2000" dirty="0" smtClean="0"/>
              <a:t>Work Groups</a:t>
            </a:r>
          </a:p>
          <a:p>
            <a:pPr lvl="1">
              <a:spcBef>
                <a:spcPts val="0"/>
              </a:spcBef>
              <a:spcAft>
                <a:spcPts val="600"/>
              </a:spcAft>
            </a:pPr>
            <a:r>
              <a:rPr lang="en-US" sz="2000" dirty="0" smtClean="0"/>
              <a:t>Self-Managed</a:t>
            </a:r>
          </a:p>
          <a:p>
            <a:pPr lvl="1">
              <a:spcBef>
                <a:spcPts val="0"/>
              </a:spcBef>
              <a:spcAft>
                <a:spcPts val="0"/>
              </a:spcAft>
            </a:pPr>
            <a:r>
              <a:rPr lang="en-US" sz="2400" i="1" u="sng" dirty="0" smtClean="0"/>
              <a:t>Process Improvement</a:t>
            </a:r>
            <a:r>
              <a:rPr lang="en-US" sz="2400" dirty="0" smtClean="0"/>
              <a:t>:  focus on improving or developing specific business processes</a:t>
            </a:r>
          </a:p>
          <a:p>
            <a:pPr lvl="2">
              <a:spcBef>
                <a:spcPts val="0"/>
              </a:spcBef>
              <a:spcAft>
                <a:spcPts val="0"/>
              </a:spcAft>
            </a:pPr>
            <a:r>
              <a:rPr lang="en-US" sz="2000" dirty="0" smtClean="0"/>
              <a:t>Cross-functional</a:t>
            </a:r>
          </a:p>
          <a:p>
            <a:pPr lvl="2">
              <a:spcBef>
                <a:spcPts val="0"/>
              </a:spcBef>
              <a:spcAft>
                <a:spcPts val="0"/>
              </a:spcAft>
            </a:pPr>
            <a:r>
              <a:rPr lang="en-US" sz="2000" dirty="0" smtClean="0"/>
              <a:t>Achieve specific goal</a:t>
            </a:r>
          </a:p>
          <a:p>
            <a:pPr lvl="2">
              <a:spcBef>
                <a:spcPts val="0"/>
              </a:spcBef>
              <a:spcAft>
                <a:spcPts val="0"/>
              </a:spcAft>
            </a:pPr>
            <a:r>
              <a:rPr lang="en-US" sz="2000" dirty="0" smtClean="0"/>
              <a:t>Management Sponsor (resource availability)</a:t>
            </a:r>
          </a:p>
          <a:p>
            <a:pPr lvl="2">
              <a:spcBef>
                <a:spcPts val="0"/>
              </a:spcBef>
              <a:spcAft>
                <a:spcPts val="0"/>
              </a:spcAft>
            </a:pPr>
            <a:r>
              <a:rPr lang="en-US" sz="2000" dirty="0" smtClean="0"/>
              <a:t>Project plan with start/end targets</a:t>
            </a:r>
          </a:p>
          <a:p>
            <a:pPr lvl="2">
              <a:spcBef>
                <a:spcPts val="0"/>
              </a:spcBef>
              <a:spcAft>
                <a:spcPts val="0"/>
              </a:spcAft>
            </a:pPr>
            <a:endParaRPr lang="en-US" sz="2000" dirty="0"/>
          </a:p>
          <a:p>
            <a:pPr marL="914400" lvl="2" indent="0">
              <a:spcBef>
                <a:spcPts val="0"/>
              </a:spcBef>
              <a:spcAft>
                <a:spcPts val="0"/>
              </a:spcAft>
              <a:buNone/>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32</a:t>
            </a:fld>
            <a:endParaRPr lang="en-US" altLang="en-US"/>
          </a:p>
        </p:txBody>
      </p:sp>
    </p:spTree>
    <p:extLst>
      <p:ext uri="{BB962C8B-B14F-4D97-AF65-F5344CB8AC3E}">
        <p14:creationId xmlns:p14="http://schemas.microsoft.com/office/powerpoint/2010/main" val="2047522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#6</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0"/>
              </a:spcAft>
            </a:pPr>
            <a:r>
              <a:rPr lang="en-US" sz="2800" dirty="0" smtClean="0"/>
              <a:t>Membership</a:t>
            </a:r>
          </a:p>
          <a:p>
            <a:pPr lvl="1">
              <a:spcBef>
                <a:spcPts val="0"/>
              </a:spcBef>
              <a:spcAft>
                <a:spcPts val="0"/>
              </a:spcAft>
            </a:pPr>
            <a:r>
              <a:rPr lang="en-US" sz="2400" dirty="0" smtClean="0"/>
              <a:t>Roles &amp; Responsibilities</a:t>
            </a:r>
          </a:p>
          <a:p>
            <a:pPr lvl="2">
              <a:spcBef>
                <a:spcPts val="0"/>
              </a:spcBef>
              <a:spcAft>
                <a:spcPts val="0"/>
              </a:spcAft>
            </a:pPr>
            <a:r>
              <a:rPr lang="en-US" sz="2000" dirty="0" smtClean="0"/>
              <a:t>Champion </a:t>
            </a:r>
          </a:p>
          <a:p>
            <a:pPr lvl="2">
              <a:spcBef>
                <a:spcPts val="0"/>
              </a:spcBef>
              <a:spcAft>
                <a:spcPts val="0"/>
              </a:spcAft>
            </a:pPr>
            <a:r>
              <a:rPr lang="en-US" sz="2000" dirty="0" smtClean="0"/>
              <a:t>Sponsor</a:t>
            </a:r>
          </a:p>
          <a:p>
            <a:pPr lvl="2">
              <a:spcBef>
                <a:spcPts val="0"/>
              </a:spcBef>
              <a:spcAft>
                <a:spcPts val="0"/>
              </a:spcAft>
            </a:pPr>
            <a:r>
              <a:rPr lang="en-US" sz="2000" dirty="0" smtClean="0"/>
              <a:t>Team Leader </a:t>
            </a:r>
          </a:p>
          <a:p>
            <a:pPr lvl="2">
              <a:spcBef>
                <a:spcPts val="0"/>
              </a:spcBef>
              <a:spcAft>
                <a:spcPts val="0"/>
              </a:spcAft>
            </a:pPr>
            <a:r>
              <a:rPr lang="en-US" sz="2000" dirty="0" smtClean="0"/>
              <a:t>Members</a:t>
            </a:r>
          </a:p>
          <a:p>
            <a:pPr marL="914400" lvl="2" indent="0">
              <a:spcBef>
                <a:spcPts val="0"/>
              </a:spcBef>
              <a:spcAft>
                <a:spcPts val="0"/>
              </a:spcAft>
              <a:buNone/>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33</a:t>
            </a:fld>
            <a:endParaRPr lang="en-US" altLang="en-US"/>
          </a:p>
        </p:txBody>
      </p:sp>
    </p:spTree>
    <p:extLst>
      <p:ext uri="{BB962C8B-B14F-4D97-AF65-F5344CB8AC3E}">
        <p14:creationId xmlns:p14="http://schemas.microsoft.com/office/powerpoint/2010/main" val="15998103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#7</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0"/>
              </a:spcAft>
            </a:pPr>
            <a:r>
              <a:rPr lang="en-US" sz="2800" dirty="0" smtClean="0"/>
              <a:t>Membership</a:t>
            </a:r>
          </a:p>
          <a:p>
            <a:pPr lvl="1">
              <a:spcBef>
                <a:spcPts val="0"/>
              </a:spcBef>
              <a:spcAft>
                <a:spcPts val="0"/>
              </a:spcAft>
            </a:pPr>
            <a:r>
              <a:rPr lang="en-US" sz="2400" dirty="0" smtClean="0"/>
              <a:t>Roles &amp; Responsibilities</a:t>
            </a:r>
          </a:p>
          <a:p>
            <a:pPr lvl="2">
              <a:spcBef>
                <a:spcPts val="0"/>
              </a:spcBef>
              <a:spcAft>
                <a:spcPts val="0"/>
              </a:spcAft>
            </a:pPr>
            <a:r>
              <a:rPr lang="en-US" sz="2000" dirty="0" smtClean="0"/>
              <a:t>Champion = initiates concept or idea for change/improvement</a:t>
            </a:r>
          </a:p>
          <a:p>
            <a:pPr lvl="2">
              <a:spcBef>
                <a:spcPts val="0"/>
              </a:spcBef>
              <a:spcAft>
                <a:spcPts val="0"/>
              </a:spcAft>
            </a:pPr>
            <a:r>
              <a:rPr lang="en-US" sz="2000" dirty="0" smtClean="0"/>
              <a:t>Sponsor = supports plans, activities and outcomes</a:t>
            </a:r>
          </a:p>
          <a:p>
            <a:pPr lvl="2">
              <a:spcBef>
                <a:spcPts val="0"/>
              </a:spcBef>
              <a:spcAft>
                <a:spcPts val="0"/>
              </a:spcAft>
            </a:pPr>
            <a:r>
              <a:rPr lang="en-US" sz="2000" dirty="0" smtClean="0"/>
              <a:t>Team Leader = Directs member efforts, coaches, communicates to management</a:t>
            </a:r>
          </a:p>
          <a:p>
            <a:pPr lvl="2">
              <a:spcBef>
                <a:spcPts val="0"/>
              </a:spcBef>
              <a:spcAft>
                <a:spcPts val="0"/>
              </a:spcAft>
            </a:pPr>
            <a:r>
              <a:rPr lang="en-US" sz="2000" dirty="0" smtClean="0"/>
              <a:t>Member = participants, subject matter experts</a:t>
            </a:r>
          </a:p>
          <a:p>
            <a:pPr lvl="2">
              <a:spcBef>
                <a:spcPts val="0"/>
              </a:spcBef>
              <a:spcAft>
                <a:spcPts val="0"/>
              </a:spcAft>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34</a:t>
            </a:fld>
            <a:endParaRPr lang="en-US" altLang="en-US"/>
          </a:p>
        </p:txBody>
      </p:sp>
    </p:spTree>
    <p:extLst>
      <p:ext uri="{BB962C8B-B14F-4D97-AF65-F5344CB8AC3E}">
        <p14:creationId xmlns:p14="http://schemas.microsoft.com/office/powerpoint/2010/main" val="367101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#8</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0"/>
              </a:spcAft>
            </a:pPr>
            <a:r>
              <a:rPr lang="en-US" sz="2800" dirty="0" smtClean="0"/>
              <a:t>Membership</a:t>
            </a:r>
          </a:p>
          <a:p>
            <a:pPr lvl="1">
              <a:spcBef>
                <a:spcPts val="0"/>
              </a:spcBef>
              <a:spcAft>
                <a:spcPts val="0"/>
              </a:spcAft>
            </a:pPr>
            <a:r>
              <a:rPr lang="en-US" sz="1800" dirty="0" smtClean="0"/>
              <a:t>Roles &amp; Responsibilities</a:t>
            </a:r>
          </a:p>
          <a:p>
            <a:pPr lvl="2">
              <a:spcBef>
                <a:spcPts val="0"/>
              </a:spcBef>
              <a:spcAft>
                <a:spcPts val="0"/>
              </a:spcAft>
            </a:pPr>
            <a:r>
              <a:rPr lang="en-US" sz="1600" dirty="0" smtClean="0"/>
              <a:t>Champion = initiates concept or idea for change/improvement</a:t>
            </a:r>
          </a:p>
          <a:p>
            <a:pPr lvl="2">
              <a:spcBef>
                <a:spcPts val="0"/>
              </a:spcBef>
              <a:spcAft>
                <a:spcPts val="0"/>
              </a:spcAft>
            </a:pPr>
            <a:r>
              <a:rPr lang="en-US" sz="1600" dirty="0" smtClean="0"/>
              <a:t>Sponsor = supports plans, activities and outcomes</a:t>
            </a:r>
          </a:p>
          <a:p>
            <a:pPr lvl="2">
              <a:spcBef>
                <a:spcPts val="0"/>
              </a:spcBef>
              <a:spcAft>
                <a:spcPts val="0"/>
              </a:spcAft>
            </a:pPr>
            <a:r>
              <a:rPr lang="en-US" sz="1600" dirty="0" smtClean="0"/>
              <a:t>Team Leader = Directs member efforts, coaches, communicates to management</a:t>
            </a:r>
          </a:p>
          <a:p>
            <a:pPr lvl="2">
              <a:spcBef>
                <a:spcPts val="0"/>
              </a:spcBef>
              <a:spcAft>
                <a:spcPts val="0"/>
              </a:spcAft>
            </a:pPr>
            <a:r>
              <a:rPr lang="en-US" sz="1600" dirty="0" smtClean="0"/>
              <a:t>Member = participants, subject matter experts</a:t>
            </a:r>
          </a:p>
          <a:p>
            <a:pPr lvl="1">
              <a:spcBef>
                <a:spcPts val="0"/>
              </a:spcBef>
              <a:spcAft>
                <a:spcPts val="0"/>
              </a:spcAft>
            </a:pPr>
            <a:r>
              <a:rPr lang="en-US" sz="2400" dirty="0" smtClean="0"/>
              <a:t>Team meetings may also include</a:t>
            </a:r>
          </a:p>
          <a:p>
            <a:pPr lvl="2">
              <a:spcBef>
                <a:spcPts val="0"/>
              </a:spcBef>
              <a:spcAft>
                <a:spcPts val="0"/>
              </a:spcAft>
            </a:pPr>
            <a:r>
              <a:rPr lang="en-US" sz="2000" dirty="0"/>
              <a:t>Facilitator = observes process and suggests changes to move forward; assists team leader in closing discussion; may provide training as </a:t>
            </a:r>
            <a:r>
              <a:rPr lang="en-US" sz="2000" dirty="0" smtClean="0"/>
              <a:t>needed</a:t>
            </a:r>
          </a:p>
          <a:p>
            <a:pPr lvl="2">
              <a:spcBef>
                <a:spcPts val="0"/>
              </a:spcBef>
              <a:spcAft>
                <a:spcPts val="0"/>
              </a:spcAft>
            </a:pPr>
            <a:r>
              <a:rPr lang="en-US" sz="2000" dirty="0" smtClean="0"/>
              <a:t>Scribe = designated note taker</a:t>
            </a:r>
          </a:p>
          <a:p>
            <a:pPr lvl="2">
              <a:spcBef>
                <a:spcPts val="0"/>
              </a:spcBef>
              <a:spcAft>
                <a:spcPts val="0"/>
              </a:spcAft>
            </a:pPr>
            <a:r>
              <a:rPr lang="en-US" sz="2000" dirty="0" smtClean="0"/>
              <a:t>Timekeeper = keeps meeting on track</a:t>
            </a:r>
            <a:endParaRPr lang="en-US" sz="2000" dirty="0"/>
          </a:p>
          <a:p>
            <a:pPr lvl="2">
              <a:spcBef>
                <a:spcPts val="0"/>
              </a:spcBef>
              <a:spcAft>
                <a:spcPts val="0"/>
              </a:spcAft>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35</a:t>
            </a:fld>
            <a:endParaRPr lang="en-US" altLang="en-US"/>
          </a:p>
        </p:txBody>
      </p:sp>
    </p:spTree>
    <p:extLst>
      <p:ext uri="{BB962C8B-B14F-4D97-AF65-F5344CB8AC3E}">
        <p14:creationId xmlns:p14="http://schemas.microsoft.com/office/powerpoint/2010/main" val="35103908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#9</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600"/>
              </a:spcAft>
            </a:pPr>
            <a:r>
              <a:rPr lang="en-US" sz="2400" dirty="0" smtClean="0"/>
              <a:t>Membership</a:t>
            </a:r>
          </a:p>
          <a:p>
            <a:pPr>
              <a:spcBef>
                <a:spcPts val="0"/>
              </a:spcBef>
              <a:spcAft>
                <a:spcPts val="0"/>
              </a:spcAft>
            </a:pPr>
            <a:r>
              <a:rPr lang="en-US" sz="2800" dirty="0" smtClean="0"/>
              <a:t>Stages </a:t>
            </a:r>
          </a:p>
          <a:p>
            <a:pPr lvl="1">
              <a:spcBef>
                <a:spcPts val="0"/>
              </a:spcBef>
              <a:spcAft>
                <a:spcPts val="0"/>
              </a:spcAft>
            </a:pPr>
            <a:r>
              <a:rPr lang="en-US" sz="2400" dirty="0" smtClean="0"/>
              <a:t>Forming, Norming, Storming, Performing, Closing</a:t>
            </a:r>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36</a:t>
            </a:fld>
            <a:endParaRPr lang="en-US" altLang="en-US"/>
          </a:p>
        </p:txBody>
      </p:sp>
    </p:spTree>
    <p:extLst>
      <p:ext uri="{BB962C8B-B14F-4D97-AF65-F5344CB8AC3E}">
        <p14:creationId xmlns:p14="http://schemas.microsoft.com/office/powerpoint/2010/main" val="10993347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#10</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600"/>
              </a:spcAft>
            </a:pPr>
            <a:r>
              <a:rPr lang="en-US" sz="2400" dirty="0" smtClean="0"/>
              <a:t>Membership</a:t>
            </a:r>
          </a:p>
          <a:p>
            <a:pPr>
              <a:spcBef>
                <a:spcPts val="0"/>
              </a:spcBef>
              <a:spcAft>
                <a:spcPts val="0"/>
              </a:spcAft>
            </a:pPr>
            <a:r>
              <a:rPr lang="en-US" sz="2800" dirty="0" smtClean="0"/>
              <a:t>Stages </a:t>
            </a:r>
          </a:p>
          <a:p>
            <a:pPr lvl="1">
              <a:spcBef>
                <a:spcPts val="0"/>
              </a:spcBef>
              <a:spcAft>
                <a:spcPts val="0"/>
              </a:spcAft>
            </a:pPr>
            <a:r>
              <a:rPr lang="en-US" sz="2400" dirty="0" smtClean="0"/>
              <a:t>Forming:  team comes together and begins process of understanding other members</a:t>
            </a:r>
            <a:endParaRPr lang="en-US" sz="2000" dirty="0" smtClean="0"/>
          </a:p>
          <a:p>
            <a:pPr lvl="1">
              <a:spcBef>
                <a:spcPts val="0"/>
              </a:spcBef>
              <a:spcAft>
                <a:spcPts val="0"/>
              </a:spcAft>
            </a:pPr>
            <a:endParaRPr lang="en-US" sz="24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37</a:t>
            </a:fld>
            <a:endParaRPr lang="en-US" altLang="en-US"/>
          </a:p>
        </p:txBody>
      </p:sp>
    </p:spTree>
    <p:extLst>
      <p:ext uri="{BB962C8B-B14F-4D97-AF65-F5344CB8AC3E}">
        <p14:creationId xmlns:p14="http://schemas.microsoft.com/office/powerpoint/2010/main" val="42504733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#11</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600"/>
              </a:spcAft>
            </a:pPr>
            <a:r>
              <a:rPr lang="en-US" sz="2400" dirty="0" smtClean="0"/>
              <a:t>Membership</a:t>
            </a:r>
          </a:p>
          <a:p>
            <a:pPr>
              <a:spcBef>
                <a:spcPts val="0"/>
              </a:spcBef>
              <a:spcAft>
                <a:spcPts val="0"/>
              </a:spcAft>
            </a:pPr>
            <a:r>
              <a:rPr lang="en-US" sz="2800" dirty="0" smtClean="0"/>
              <a:t>Stages </a:t>
            </a:r>
          </a:p>
          <a:p>
            <a:pPr lvl="1">
              <a:spcBef>
                <a:spcPts val="0"/>
              </a:spcBef>
              <a:spcAft>
                <a:spcPts val="0"/>
              </a:spcAft>
            </a:pPr>
            <a:r>
              <a:rPr lang="en-US" sz="2400" dirty="0" smtClean="0"/>
              <a:t>Forming</a:t>
            </a:r>
            <a:r>
              <a:rPr lang="en-US" sz="2000" dirty="0" smtClean="0"/>
              <a:t>:  team comes together and begins process of understanding other members</a:t>
            </a:r>
          </a:p>
          <a:p>
            <a:pPr lvl="2">
              <a:spcBef>
                <a:spcPts val="0"/>
              </a:spcBef>
              <a:spcAft>
                <a:spcPts val="0"/>
              </a:spcAft>
            </a:pPr>
            <a:r>
              <a:rPr lang="en-US" dirty="0" smtClean="0"/>
              <a:t>Review the project</a:t>
            </a:r>
          </a:p>
          <a:p>
            <a:pPr lvl="2">
              <a:spcBef>
                <a:spcPts val="0"/>
              </a:spcBef>
              <a:spcAft>
                <a:spcPts val="0"/>
              </a:spcAft>
            </a:pPr>
            <a:r>
              <a:rPr lang="en-US" dirty="0" smtClean="0"/>
              <a:t>Establish roles (assigning task categories – contribution)</a:t>
            </a:r>
          </a:p>
          <a:p>
            <a:pPr lvl="2">
              <a:spcBef>
                <a:spcPts val="0"/>
              </a:spcBef>
              <a:spcAft>
                <a:spcPts val="0"/>
              </a:spcAft>
            </a:pPr>
            <a:r>
              <a:rPr lang="en-US" dirty="0" smtClean="0"/>
              <a:t>Determine meeting times (frequency)</a:t>
            </a:r>
          </a:p>
          <a:p>
            <a:pPr lvl="2">
              <a:spcBef>
                <a:spcPts val="0"/>
              </a:spcBef>
              <a:spcAft>
                <a:spcPts val="0"/>
              </a:spcAft>
            </a:pPr>
            <a:r>
              <a:rPr lang="en-US" dirty="0" smtClean="0"/>
              <a:t>Evaluate that all functions represented</a:t>
            </a:r>
          </a:p>
          <a:p>
            <a:pPr lvl="2">
              <a:spcBef>
                <a:spcPts val="0"/>
              </a:spcBef>
              <a:spcAft>
                <a:spcPts val="0"/>
              </a:spcAft>
            </a:pPr>
            <a:endParaRPr lang="en-US" sz="2000" dirty="0" smtClean="0"/>
          </a:p>
          <a:p>
            <a:pPr lvl="1">
              <a:spcBef>
                <a:spcPts val="0"/>
              </a:spcBef>
              <a:spcAft>
                <a:spcPts val="0"/>
              </a:spcAft>
            </a:pPr>
            <a:endParaRPr lang="en-US" sz="24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38</a:t>
            </a:fld>
            <a:endParaRPr lang="en-US" altLang="en-US"/>
          </a:p>
        </p:txBody>
      </p:sp>
    </p:spTree>
    <p:extLst>
      <p:ext uri="{BB962C8B-B14F-4D97-AF65-F5344CB8AC3E}">
        <p14:creationId xmlns:p14="http://schemas.microsoft.com/office/powerpoint/2010/main" val="28040961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#12</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600"/>
              </a:spcAft>
            </a:pPr>
            <a:r>
              <a:rPr lang="en-US" sz="2400" dirty="0" smtClean="0"/>
              <a:t>Membership</a:t>
            </a:r>
          </a:p>
          <a:p>
            <a:pPr>
              <a:spcBef>
                <a:spcPts val="0"/>
              </a:spcBef>
              <a:spcAft>
                <a:spcPts val="0"/>
              </a:spcAft>
            </a:pPr>
            <a:r>
              <a:rPr lang="en-US" sz="2800" dirty="0" smtClean="0"/>
              <a:t>Stages </a:t>
            </a:r>
          </a:p>
          <a:p>
            <a:pPr lvl="1">
              <a:spcBef>
                <a:spcPts val="0"/>
              </a:spcBef>
              <a:spcAft>
                <a:spcPts val="0"/>
              </a:spcAft>
            </a:pPr>
            <a:r>
              <a:rPr lang="en-US" sz="2000" dirty="0" smtClean="0"/>
              <a:t>Forming:  team comes together and begins process of understanding other members</a:t>
            </a:r>
          </a:p>
          <a:p>
            <a:pPr lvl="1">
              <a:spcBef>
                <a:spcPts val="0"/>
              </a:spcBef>
              <a:spcAft>
                <a:spcPts val="0"/>
              </a:spcAft>
            </a:pPr>
            <a:r>
              <a:rPr lang="en-US" sz="2400" dirty="0" smtClean="0"/>
              <a:t>Storming: team members adjusting to working as a team rather than individually</a:t>
            </a:r>
            <a:endParaRPr lang="en-US" sz="2000" dirty="0" smtClean="0"/>
          </a:p>
          <a:p>
            <a:pPr lvl="2">
              <a:spcBef>
                <a:spcPts val="0"/>
              </a:spcBef>
              <a:spcAft>
                <a:spcPts val="0"/>
              </a:spcAft>
            </a:pPr>
            <a:endParaRPr lang="en-US" sz="2000" dirty="0" smtClean="0"/>
          </a:p>
          <a:p>
            <a:pPr lvl="1">
              <a:spcBef>
                <a:spcPts val="0"/>
              </a:spcBef>
              <a:spcAft>
                <a:spcPts val="0"/>
              </a:spcAft>
            </a:pPr>
            <a:endParaRPr lang="en-US" sz="24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39</a:t>
            </a:fld>
            <a:endParaRPr lang="en-US" altLang="en-US"/>
          </a:p>
        </p:txBody>
      </p:sp>
    </p:spTree>
    <p:extLst>
      <p:ext uri="{BB962C8B-B14F-4D97-AF65-F5344CB8AC3E}">
        <p14:creationId xmlns:p14="http://schemas.microsoft.com/office/powerpoint/2010/main" val="41341585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CODES OF PROFESSIONAL </a:t>
            </a:r>
            <a:r>
              <a:rPr lang="en-US" sz="4000" dirty="0" smtClean="0"/>
              <a:t>PRACTICE #3</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marL="396875" lvl="1" indent="-457200" eaLnBrk="1" hangingPunct="1">
              <a:spcBef>
                <a:spcPts val="600"/>
              </a:spcBef>
              <a:buFont typeface="Arial" panose="020B0604020202020204" pitchFamily="34" charset="0"/>
              <a:buChar char="•"/>
            </a:pPr>
            <a:r>
              <a:rPr lang="en-US" altLang="en-US" dirty="0" smtClean="0"/>
              <a:t>Honesty</a:t>
            </a:r>
          </a:p>
          <a:p>
            <a:pPr marL="455613" lvl="1" indent="-457200" eaLnBrk="1" hangingPunct="1">
              <a:spcBef>
                <a:spcPts val="600"/>
              </a:spcBef>
              <a:buFont typeface="Arial" panose="020B0604020202020204" pitchFamily="34" charset="0"/>
              <a:buChar char="•"/>
            </a:pPr>
            <a:r>
              <a:rPr lang="en-US" altLang="en-US" sz="2400" dirty="0" smtClean="0"/>
              <a:t>Integrity</a:t>
            </a:r>
            <a:endParaRPr lang="en-US" altLang="en-US" sz="2400" dirty="0"/>
          </a:p>
          <a:p>
            <a:pPr marL="455613" lvl="1" indent="-457200" eaLnBrk="1" hangingPunct="1">
              <a:spcBef>
                <a:spcPts val="600"/>
              </a:spcBef>
              <a:buFont typeface="Arial" panose="020B0604020202020204" pitchFamily="34" charset="0"/>
              <a:buChar char="•"/>
            </a:pPr>
            <a:r>
              <a:rPr lang="en-US" altLang="en-US" sz="2400" dirty="0"/>
              <a:t>Transparency</a:t>
            </a:r>
          </a:p>
          <a:p>
            <a:pPr marL="455613" lvl="1" indent="-457200" eaLnBrk="1" hangingPunct="1">
              <a:spcBef>
                <a:spcPts val="600"/>
              </a:spcBef>
              <a:buFont typeface="Arial" panose="020B0604020202020204" pitchFamily="34" charset="0"/>
              <a:buChar char="•"/>
            </a:pPr>
            <a:r>
              <a:rPr lang="en-US" altLang="en-US" sz="2400" dirty="0"/>
              <a:t>Accountability</a:t>
            </a:r>
          </a:p>
          <a:p>
            <a:pPr marL="455613" lvl="1" indent="-457200" eaLnBrk="1" hangingPunct="1">
              <a:spcBef>
                <a:spcPts val="600"/>
              </a:spcBef>
              <a:buFont typeface="Arial" panose="020B0604020202020204" pitchFamily="34" charset="0"/>
              <a:buChar char="•"/>
            </a:pPr>
            <a:r>
              <a:rPr lang="en-US" altLang="en-US" sz="2400" dirty="0"/>
              <a:t>Confidentiality</a:t>
            </a:r>
          </a:p>
          <a:p>
            <a:pPr marL="455613" lvl="1" indent="-457200" eaLnBrk="1" hangingPunct="1">
              <a:spcBef>
                <a:spcPts val="600"/>
              </a:spcBef>
              <a:buFont typeface="Arial" panose="020B0604020202020204" pitchFamily="34" charset="0"/>
              <a:buChar char="•"/>
            </a:pPr>
            <a:r>
              <a:rPr lang="en-US" altLang="en-US" sz="2400" dirty="0"/>
              <a:t>Objectivity</a:t>
            </a:r>
          </a:p>
          <a:p>
            <a:pPr marL="455613" lvl="1" indent="-457200" eaLnBrk="1" hangingPunct="1">
              <a:spcBef>
                <a:spcPts val="600"/>
              </a:spcBef>
              <a:buFont typeface="Arial" panose="020B0604020202020204" pitchFamily="34" charset="0"/>
              <a:buChar char="•"/>
            </a:pPr>
            <a:r>
              <a:rPr lang="en-US" altLang="en-US" b="1" dirty="0" smtClean="0"/>
              <a:t>Respectfulness</a:t>
            </a:r>
          </a:p>
          <a:p>
            <a:pPr marL="855663" lvl="2" indent="-457200" eaLnBrk="1" hangingPunct="1">
              <a:spcBef>
                <a:spcPts val="600"/>
              </a:spcBef>
            </a:pPr>
            <a:r>
              <a:rPr lang="en-US" altLang="en-US" b="1" dirty="0" smtClean="0"/>
              <a:t>Everyone there for common purpose </a:t>
            </a:r>
            <a:endParaRPr lang="en-US" altLang="en-US" b="1" dirty="0"/>
          </a:p>
          <a:p>
            <a:pPr marL="455613" lvl="1" indent="-457200" eaLnBrk="1" hangingPunct="1">
              <a:spcBef>
                <a:spcPts val="600"/>
              </a:spcBef>
              <a:buFont typeface="Arial" panose="020B0604020202020204" pitchFamily="34" charset="0"/>
              <a:buChar char="•"/>
            </a:pPr>
            <a:r>
              <a:rPr lang="en-US" altLang="en-US" dirty="0"/>
              <a:t>Obedience to the Law</a:t>
            </a:r>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a:t>
            </a:fld>
            <a:endParaRPr lang="en-US" altLang="en-US"/>
          </a:p>
        </p:txBody>
      </p:sp>
    </p:spTree>
    <p:extLst>
      <p:ext uri="{BB962C8B-B14F-4D97-AF65-F5344CB8AC3E}">
        <p14:creationId xmlns:p14="http://schemas.microsoft.com/office/powerpoint/2010/main" val="17765572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#13</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600"/>
              </a:spcAft>
            </a:pPr>
            <a:r>
              <a:rPr lang="en-US" sz="2400" dirty="0" smtClean="0"/>
              <a:t>Membership</a:t>
            </a:r>
          </a:p>
          <a:p>
            <a:pPr>
              <a:spcBef>
                <a:spcPts val="0"/>
              </a:spcBef>
              <a:spcAft>
                <a:spcPts val="0"/>
              </a:spcAft>
            </a:pPr>
            <a:r>
              <a:rPr lang="en-US" sz="2800" dirty="0" smtClean="0"/>
              <a:t>Stages </a:t>
            </a:r>
          </a:p>
          <a:p>
            <a:pPr lvl="1">
              <a:spcBef>
                <a:spcPts val="0"/>
              </a:spcBef>
              <a:spcAft>
                <a:spcPts val="0"/>
              </a:spcAft>
            </a:pPr>
            <a:r>
              <a:rPr lang="en-US" sz="2000" dirty="0" smtClean="0"/>
              <a:t>Forming:  team comes together and begins process of understanding other members</a:t>
            </a:r>
          </a:p>
          <a:p>
            <a:pPr lvl="1">
              <a:spcBef>
                <a:spcPts val="0"/>
              </a:spcBef>
              <a:spcAft>
                <a:spcPts val="0"/>
              </a:spcAft>
            </a:pPr>
            <a:r>
              <a:rPr lang="en-US" sz="2000" dirty="0" smtClean="0"/>
              <a:t>Storming: team members adjusting to working as a team rather than individually</a:t>
            </a:r>
          </a:p>
          <a:p>
            <a:pPr lvl="2">
              <a:spcBef>
                <a:spcPts val="0"/>
              </a:spcBef>
              <a:spcAft>
                <a:spcPts val="0"/>
              </a:spcAft>
            </a:pPr>
            <a:r>
              <a:rPr lang="en-US" dirty="0" smtClean="0"/>
              <a:t>Project may be different than anticipated or more difficult</a:t>
            </a:r>
          </a:p>
          <a:p>
            <a:pPr lvl="2">
              <a:spcBef>
                <a:spcPts val="0"/>
              </a:spcBef>
              <a:spcAft>
                <a:spcPts val="0"/>
              </a:spcAft>
            </a:pPr>
            <a:r>
              <a:rPr lang="en-US" dirty="0" smtClean="0"/>
              <a:t>Conflict resolution</a:t>
            </a:r>
          </a:p>
          <a:p>
            <a:pPr lvl="2">
              <a:spcBef>
                <a:spcPts val="0"/>
              </a:spcBef>
              <a:spcAft>
                <a:spcPts val="0"/>
              </a:spcAft>
            </a:pPr>
            <a:endParaRPr lang="en-US" sz="2000" dirty="0" smtClean="0"/>
          </a:p>
          <a:p>
            <a:pPr lvl="1">
              <a:spcBef>
                <a:spcPts val="0"/>
              </a:spcBef>
              <a:spcAft>
                <a:spcPts val="0"/>
              </a:spcAft>
            </a:pPr>
            <a:endParaRPr lang="en-US" sz="24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40</a:t>
            </a:fld>
            <a:endParaRPr lang="en-US" altLang="en-US"/>
          </a:p>
        </p:txBody>
      </p:sp>
    </p:spTree>
    <p:extLst>
      <p:ext uri="{BB962C8B-B14F-4D97-AF65-F5344CB8AC3E}">
        <p14:creationId xmlns:p14="http://schemas.microsoft.com/office/powerpoint/2010/main" val="28340605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#14</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600"/>
              </a:spcAft>
            </a:pPr>
            <a:r>
              <a:rPr lang="en-US" sz="2400" dirty="0" smtClean="0"/>
              <a:t>Membership</a:t>
            </a:r>
          </a:p>
          <a:p>
            <a:pPr>
              <a:spcBef>
                <a:spcPts val="0"/>
              </a:spcBef>
              <a:spcAft>
                <a:spcPts val="0"/>
              </a:spcAft>
            </a:pPr>
            <a:r>
              <a:rPr lang="en-US" sz="2800" dirty="0" smtClean="0"/>
              <a:t>Stages </a:t>
            </a:r>
          </a:p>
          <a:p>
            <a:pPr lvl="1">
              <a:spcBef>
                <a:spcPts val="0"/>
              </a:spcBef>
              <a:spcAft>
                <a:spcPts val="0"/>
              </a:spcAft>
            </a:pPr>
            <a:r>
              <a:rPr lang="en-US" sz="2000" dirty="0" smtClean="0"/>
              <a:t>Forming:  team comes together and begins process of understanding other members</a:t>
            </a:r>
          </a:p>
          <a:p>
            <a:pPr lvl="1">
              <a:spcBef>
                <a:spcPts val="0"/>
              </a:spcBef>
              <a:spcAft>
                <a:spcPts val="0"/>
              </a:spcAft>
            </a:pPr>
            <a:r>
              <a:rPr lang="en-US" sz="2000" dirty="0" smtClean="0"/>
              <a:t>Storming: team members adjusting to working as a team rather than individually</a:t>
            </a:r>
          </a:p>
          <a:p>
            <a:pPr lvl="1">
              <a:spcBef>
                <a:spcPts val="0"/>
              </a:spcBef>
              <a:spcAft>
                <a:spcPts val="0"/>
              </a:spcAft>
            </a:pPr>
            <a:r>
              <a:rPr lang="en-US" sz="2400" dirty="0" smtClean="0"/>
              <a:t>Norming:</a:t>
            </a:r>
          </a:p>
          <a:p>
            <a:pPr marL="457200" lvl="1" indent="0">
              <a:spcBef>
                <a:spcPts val="0"/>
              </a:spcBef>
              <a:spcAft>
                <a:spcPts val="0"/>
              </a:spcAft>
              <a:buNone/>
            </a:pPr>
            <a:endParaRPr lang="en-US" sz="24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41</a:t>
            </a:fld>
            <a:endParaRPr lang="en-US" altLang="en-US"/>
          </a:p>
        </p:txBody>
      </p:sp>
    </p:spTree>
    <p:extLst>
      <p:ext uri="{BB962C8B-B14F-4D97-AF65-F5344CB8AC3E}">
        <p14:creationId xmlns:p14="http://schemas.microsoft.com/office/powerpoint/2010/main" val="40687233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#15</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000" dirty="0" smtClean="0"/>
              <a:t>Types of Teams</a:t>
            </a:r>
          </a:p>
          <a:p>
            <a:pPr>
              <a:spcBef>
                <a:spcPts val="0"/>
              </a:spcBef>
              <a:spcAft>
                <a:spcPts val="600"/>
              </a:spcAft>
            </a:pPr>
            <a:r>
              <a:rPr lang="en-US" sz="2000" dirty="0" smtClean="0"/>
              <a:t>Membership</a:t>
            </a:r>
          </a:p>
          <a:p>
            <a:pPr>
              <a:spcBef>
                <a:spcPts val="0"/>
              </a:spcBef>
              <a:spcAft>
                <a:spcPts val="0"/>
              </a:spcAft>
            </a:pPr>
            <a:r>
              <a:rPr lang="en-US" sz="2800" dirty="0" smtClean="0"/>
              <a:t>Stages </a:t>
            </a:r>
          </a:p>
          <a:p>
            <a:pPr lvl="1">
              <a:spcBef>
                <a:spcPts val="0"/>
              </a:spcBef>
              <a:spcAft>
                <a:spcPts val="0"/>
              </a:spcAft>
            </a:pPr>
            <a:r>
              <a:rPr lang="en-US" sz="2000" dirty="0" smtClean="0"/>
              <a:t>Forming:  team comes together and begins process of understanding other members</a:t>
            </a:r>
          </a:p>
          <a:p>
            <a:pPr lvl="1">
              <a:spcBef>
                <a:spcPts val="0"/>
              </a:spcBef>
              <a:spcAft>
                <a:spcPts val="0"/>
              </a:spcAft>
            </a:pPr>
            <a:r>
              <a:rPr lang="en-US" sz="2000" dirty="0" smtClean="0"/>
              <a:t>Storming: team members adjusting to working as a team rather than individually</a:t>
            </a:r>
          </a:p>
          <a:p>
            <a:pPr lvl="1">
              <a:spcBef>
                <a:spcPts val="0"/>
              </a:spcBef>
              <a:spcAft>
                <a:spcPts val="0"/>
              </a:spcAft>
            </a:pPr>
            <a:r>
              <a:rPr lang="en-US" sz="2000" dirty="0" smtClean="0"/>
              <a:t>Norming:</a:t>
            </a:r>
          </a:p>
          <a:p>
            <a:pPr lvl="1">
              <a:spcBef>
                <a:spcPts val="0"/>
              </a:spcBef>
              <a:spcAft>
                <a:spcPts val="0"/>
              </a:spcAft>
            </a:pPr>
            <a:r>
              <a:rPr lang="en-US" sz="2400" dirty="0" smtClean="0"/>
              <a:t>Performing:</a:t>
            </a:r>
          </a:p>
          <a:p>
            <a:pPr lvl="2">
              <a:spcBef>
                <a:spcPts val="0"/>
              </a:spcBef>
              <a:spcAft>
                <a:spcPts val="0"/>
              </a:spcAft>
            </a:pPr>
            <a:endParaRPr lang="en-US" sz="2000" dirty="0" smtClean="0"/>
          </a:p>
          <a:p>
            <a:pPr lvl="1">
              <a:spcBef>
                <a:spcPts val="0"/>
              </a:spcBef>
              <a:spcAft>
                <a:spcPts val="0"/>
              </a:spcAft>
            </a:pPr>
            <a:endParaRPr lang="en-US" sz="24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42</a:t>
            </a:fld>
            <a:endParaRPr lang="en-US" altLang="en-US"/>
          </a:p>
        </p:txBody>
      </p:sp>
    </p:spTree>
    <p:extLst>
      <p:ext uri="{BB962C8B-B14F-4D97-AF65-F5344CB8AC3E}">
        <p14:creationId xmlns:p14="http://schemas.microsoft.com/office/powerpoint/2010/main" val="11322317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#16</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600"/>
              </a:spcAft>
            </a:pPr>
            <a:r>
              <a:rPr lang="en-US" sz="2400" dirty="0" smtClean="0"/>
              <a:t>Membership</a:t>
            </a:r>
          </a:p>
          <a:p>
            <a:pPr>
              <a:spcBef>
                <a:spcPts val="0"/>
              </a:spcBef>
              <a:spcAft>
                <a:spcPts val="0"/>
              </a:spcAft>
            </a:pPr>
            <a:r>
              <a:rPr lang="en-US" sz="2800" dirty="0" smtClean="0"/>
              <a:t>Stages </a:t>
            </a:r>
          </a:p>
          <a:p>
            <a:pPr lvl="1">
              <a:spcBef>
                <a:spcPts val="0"/>
              </a:spcBef>
              <a:spcAft>
                <a:spcPts val="0"/>
              </a:spcAft>
            </a:pPr>
            <a:r>
              <a:rPr lang="en-US" sz="2000" dirty="0" smtClean="0"/>
              <a:t>Forming:  team comes together and begins process of understanding other members</a:t>
            </a:r>
          </a:p>
          <a:p>
            <a:pPr lvl="1">
              <a:spcBef>
                <a:spcPts val="0"/>
              </a:spcBef>
              <a:spcAft>
                <a:spcPts val="0"/>
              </a:spcAft>
            </a:pPr>
            <a:r>
              <a:rPr lang="en-US" sz="2000" dirty="0" smtClean="0"/>
              <a:t>Storming: team members adjusting to working as a team rather than individually</a:t>
            </a:r>
          </a:p>
          <a:p>
            <a:pPr lvl="1">
              <a:spcBef>
                <a:spcPts val="0"/>
              </a:spcBef>
              <a:spcAft>
                <a:spcPts val="0"/>
              </a:spcAft>
            </a:pPr>
            <a:r>
              <a:rPr lang="en-US" sz="2400" dirty="0" smtClean="0"/>
              <a:t>Closing</a:t>
            </a:r>
          </a:p>
          <a:p>
            <a:pPr lvl="2">
              <a:spcBef>
                <a:spcPts val="0"/>
              </a:spcBef>
              <a:spcAft>
                <a:spcPts val="0"/>
              </a:spcAft>
            </a:pPr>
            <a:endParaRPr lang="en-US" sz="2000" dirty="0" smtClean="0"/>
          </a:p>
          <a:p>
            <a:pPr lvl="1">
              <a:spcBef>
                <a:spcPts val="0"/>
              </a:spcBef>
              <a:spcAft>
                <a:spcPts val="0"/>
              </a:spcAft>
            </a:pPr>
            <a:endParaRPr lang="en-US" sz="24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43</a:t>
            </a:fld>
            <a:endParaRPr lang="en-US" altLang="en-US"/>
          </a:p>
        </p:txBody>
      </p:sp>
    </p:spTree>
    <p:extLst>
      <p:ext uri="{BB962C8B-B14F-4D97-AF65-F5344CB8AC3E}">
        <p14:creationId xmlns:p14="http://schemas.microsoft.com/office/powerpoint/2010/main" val="15940154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#17</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Types of Teams</a:t>
            </a:r>
          </a:p>
          <a:p>
            <a:pPr>
              <a:spcBef>
                <a:spcPts val="0"/>
              </a:spcBef>
              <a:spcAft>
                <a:spcPts val="0"/>
              </a:spcAft>
            </a:pPr>
            <a:r>
              <a:rPr lang="en-US" sz="2400" dirty="0" smtClean="0"/>
              <a:t>Membership</a:t>
            </a:r>
          </a:p>
          <a:p>
            <a:pPr>
              <a:spcBef>
                <a:spcPts val="0"/>
              </a:spcBef>
              <a:spcAft>
                <a:spcPts val="600"/>
              </a:spcAft>
            </a:pPr>
            <a:r>
              <a:rPr lang="en-US" sz="2400" dirty="0" smtClean="0"/>
              <a:t>Stages </a:t>
            </a:r>
          </a:p>
          <a:p>
            <a:pPr>
              <a:spcBef>
                <a:spcPts val="0"/>
              </a:spcBef>
              <a:spcAft>
                <a:spcPts val="0"/>
              </a:spcAft>
            </a:pPr>
            <a:r>
              <a:rPr lang="en-US" sz="2800" dirty="0" smtClean="0"/>
              <a:t>Barriers</a:t>
            </a:r>
          </a:p>
          <a:p>
            <a:pPr lvl="1">
              <a:spcBef>
                <a:spcPts val="0"/>
              </a:spcBef>
              <a:spcAft>
                <a:spcPts val="0"/>
              </a:spcAft>
            </a:pPr>
            <a:r>
              <a:rPr lang="en-US" sz="2400" dirty="0" smtClean="0"/>
              <a:t>Groupthink</a:t>
            </a:r>
          </a:p>
          <a:p>
            <a:pPr lvl="1">
              <a:spcBef>
                <a:spcPts val="0"/>
              </a:spcBef>
              <a:spcAft>
                <a:spcPts val="0"/>
              </a:spcAft>
            </a:pPr>
            <a:r>
              <a:rPr lang="en-US" sz="2400" dirty="0" smtClean="0"/>
              <a:t>Conflict</a:t>
            </a:r>
          </a:p>
          <a:p>
            <a:pPr lvl="1">
              <a:spcBef>
                <a:spcPts val="0"/>
              </a:spcBef>
              <a:spcAft>
                <a:spcPts val="0"/>
              </a:spcAft>
            </a:pPr>
            <a:r>
              <a:rPr lang="en-US" sz="2400" dirty="0" smtClean="0"/>
              <a:t>Logistics</a:t>
            </a:r>
          </a:p>
          <a:p>
            <a:pPr lvl="1">
              <a:spcBef>
                <a:spcPts val="0"/>
              </a:spcBef>
              <a:spcAft>
                <a:spcPts val="0"/>
              </a:spcAft>
            </a:pPr>
            <a:r>
              <a:rPr lang="en-US" sz="2400" dirty="0" smtClean="0"/>
              <a:t>Agendas</a:t>
            </a:r>
          </a:p>
          <a:p>
            <a:pPr lvl="1">
              <a:spcBef>
                <a:spcPts val="0"/>
              </a:spcBef>
              <a:spcAft>
                <a:spcPts val="0"/>
              </a:spcAft>
            </a:pPr>
            <a:r>
              <a:rPr lang="en-US" sz="2400" dirty="0" smtClean="0"/>
              <a:t>Training</a:t>
            </a:r>
          </a:p>
          <a:p>
            <a:pPr lvl="1">
              <a:spcBef>
                <a:spcPts val="0"/>
              </a:spcBef>
              <a:spcAft>
                <a:spcPts val="0"/>
              </a:spcAft>
            </a:pPr>
            <a:endParaRPr lang="en-US" sz="24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44</a:t>
            </a:fld>
            <a:endParaRPr lang="en-US" altLang="en-US"/>
          </a:p>
        </p:txBody>
      </p:sp>
    </p:spTree>
    <p:extLst>
      <p:ext uri="{BB962C8B-B14F-4D97-AF65-F5344CB8AC3E}">
        <p14:creationId xmlns:p14="http://schemas.microsoft.com/office/powerpoint/2010/main" val="12586369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#18</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000" dirty="0" smtClean="0"/>
              <a:t>Types of Teams </a:t>
            </a:r>
            <a:r>
              <a:rPr lang="en-US" sz="1400" dirty="0" smtClean="0"/>
              <a:t>(Work Groups, Self-Managed, Process/Continuous Improvement)</a:t>
            </a:r>
            <a:endParaRPr lang="en-US" sz="2000" dirty="0" smtClean="0"/>
          </a:p>
          <a:p>
            <a:pPr>
              <a:spcBef>
                <a:spcPts val="0"/>
              </a:spcBef>
              <a:spcAft>
                <a:spcPts val="0"/>
              </a:spcAft>
            </a:pPr>
            <a:r>
              <a:rPr lang="en-US" sz="2000" dirty="0" smtClean="0"/>
              <a:t>Membership </a:t>
            </a:r>
            <a:r>
              <a:rPr lang="en-US" sz="1400" dirty="0" smtClean="0"/>
              <a:t>(Champion, Sponsor, Leader, Members)</a:t>
            </a:r>
            <a:endParaRPr lang="en-US" sz="2000" dirty="0" smtClean="0"/>
          </a:p>
          <a:p>
            <a:pPr>
              <a:spcBef>
                <a:spcPts val="0"/>
              </a:spcBef>
              <a:spcAft>
                <a:spcPts val="0"/>
              </a:spcAft>
            </a:pPr>
            <a:r>
              <a:rPr lang="en-US" sz="2000" dirty="0" smtClean="0"/>
              <a:t>Stages </a:t>
            </a:r>
            <a:r>
              <a:rPr lang="en-US" sz="1400" dirty="0" smtClean="0"/>
              <a:t>(forming, storming, norming, performing, closing)</a:t>
            </a:r>
            <a:endParaRPr lang="en-US" sz="2000" dirty="0" smtClean="0"/>
          </a:p>
          <a:p>
            <a:pPr>
              <a:spcBef>
                <a:spcPts val="0"/>
              </a:spcBef>
              <a:spcAft>
                <a:spcPts val="0"/>
              </a:spcAft>
            </a:pPr>
            <a:r>
              <a:rPr lang="en-US" sz="2400" dirty="0" smtClean="0"/>
              <a:t>Barriers</a:t>
            </a:r>
          </a:p>
          <a:p>
            <a:pPr lvl="1">
              <a:spcBef>
                <a:spcPts val="0"/>
              </a:spcBef>
              <a:spcAft>
                <a:spcPts val="0"/>
              </a:spcAft>
            </a:pPr>
            <a:r>
              <a:rPr lang="en-US" dirty="0" smtClean="0"/>
              <a:t>Group-Think</a:t>
            </a:r>
            <a:endParaRPr lang="en-US" dirty="0"/>
          </a:p>
          <a:p>
            <a:pPr marL="914400" lvl="2" indent="0">
              <a:spcBef>
                <a:spcPts val="0"/>
              </a:spcBef>
              <a:spcAft>
                <a:spcPts val="0"/>
              </a:spcAft>
              <a:buNone/>
            </a:pPr>
            <a:endParaRPr lang="en-US" sz="1050" dirty="0" smtClean="0"/>
          </a:p>
          <a:p>
            <a:pPr marL="854075" indent="0">
              <a:spcBef>
                <a:spcPts val="0"/>
              </a:spcBef>
              <a:spcAft>
                <a:spcPts val="0"/>
              </a:spcAft>
              <a:buNone/>
            </a:pPr>
            <a:r>
              <a:rPr lang="en-US" sz="1800" b="1" dirty="0" smtClean="0"/>
              <a:t>“  </a:t>
            </a:r>
            <a:r>
              <a:rPr lang="en-US" sz="1800" dirty="0" smtClean="0"/>
              <a:t>Group </a:t>
            </a:r>
            <a:r>
              <a:rPr lang="en-US" sz="1800" dirty="0"/>
              <a:t>members try to minimize conflict and reach a consensus </a:t>
            </a:r>
            <a:endParaRPr lang="en-US" sz="1800" dirty="0" smtClean="0"/>
          </a:p>
          <a:p>
            <a:pPr marL="854075" indent="0">
              <a:spcBef>
                <a:spcPts val="0"/>
              </a:spcBef>
              <a:spcAft>
                <a:spcPts val="0"/>
              </a:spcAft>
              <a:buNone/>
            </a:pPr>
            <a:r>
              <a:rPr lang="en-US" sz="1800" dirty="0" smtClean="0"/>
              <a:t>decision </a:t>
            </a:r>
            <a:r>
              <a:rPr lang="en-US" sz="1800" dirty="0"/>
              <a:t>without </a:t>
            </a:r>
            <a:r>
              <a:rPr lang="en-US" sz="1800" dirty="0" smtClean="0"/>
              <a:t>critical evaluation of alternative viewpoints, </a:t>
            </a:r>
          </a:p>
          <a:p>
            <a:pPr marL="854075" indent="0">
              <a:spcBef>
                <a:spcPts val="0"/>
              </a:spcBef>
              <a:spcAft>
                <a:spcPts val="0"/>
              </a:spcAft>
              <a:buNone/>
            </a:pPr>
            <a:r>
              <a:rPr lang="en-US" sz="1800" dirty="0"/>
              <a:t>b</a:t>
            </a:r>
            <a:r>
              <a:rPr lang="en-US" sz="1800" dirty="0" smtClean="0"/>
              <a:t>y actively suppressing dissenting viewpoints, and by isolating  </a:t>
            </a:r>
          </a:p>
          <a:p>
            <a:pPr marL="854075" indent="0">
              <a:spcBef>
                <a:spcPts val="0"/>
              </a:spcBef>
              <a:spcAft>
                <a:spcPts val="0"/>
              </a:spcAft>
              <a:buNone/>
            </a:pPr>
            <a:r>
              <a:rPr lang="en-US" sz="1800" dirty="0"/>
              <a:t>t</a:t>
            </a:r>
            <a:r>
              <a:rPr lang="en-US" sz="1800" dirty="0" smtClean="0"/>
              <a:t>hemselves from outside influences.</a:t>
            </a:r>
          </a:p>
          <a:p>
            <a:pPr marL="854075" indent="0">
              <a:spcBef>
                <a:spcPts val="0"/>
              </a:spcBef>
              <a:spcAft>
                <a:spcPts val="0"/>
              </a:spcAft>
              <a:buNone/>
            </a:pPr>
            <a:endParaRPr lang="en-US" sz="1800" dirty="0" smtClean="0"/>
          </a:p>
          <a:p>
            <a:pPr marL="854075" indent="0">
              <a:spcBef>
                <a:spcPts val="0"/>
              </a:spcBef>
              <a:spcAft>
                <a:spcPts val="0"/>
              </a:spcAft>
              <a:buNone/>
            </a:pPr>
            <a:r>
              <a:rPr lang="en-US" sz="1800" dirty="0" smtClean="0"/>
              <a:t>Loyalty to </a:t>
            </a:r>
            <a:r>
              <a:rPr lang="en-US" sz="1800" dirty="0"/>
              <a:t>the group requires individuals to avoid raising </a:t>
            </a:r>
            <a:endParaRPr lang="en-US" sz="1800" dirty="0" smtClean="0"/>
          </a:p>
          <a:p>
            <a:pPr marL="854075" indent="0">
              <a:spcBef>
                <a:spcPts val="0"/>
              </a:spcBef>
              <a:spcAft>
                <a:spcPts val="0"/>
              </a:spcAft>
              <a:buNone/>
            </a:pPr>
            <a:r>
              <a:rPr lang="en-US" sz="1800" dirty="0" smtClean="0"/>
              <a:t>Controversial issues </a:t>
            </a:r>
            <a:r>
              <a:rPr lang="en-US" sz="1800" dirty="0"/>
              <a:t>or alternative solutions, and there is loss </a:t>
            </a:r>
            <a:endParaRPr lang="en-US" sz="1800" dirty="0" smtClean="0"/>
          </a:p>
          <a:p>
            <a:pPr marL="854075" indent="0">
              <a:spcBef>
                <a:spcPts val="0"/>
              </a:spcBef>
              <a:spcAft>
                <a:spcPts val="0"/>
              </a:spcAft>
              <a:buNone/>
            </a:pPr>
            <a:r>
              <a:rPr lang="en-US" sz="1800" dirty="0" smtClean="0"/>
              <a:t>of </a:t>
            </a:r>
            <a:r>
              <a:rPr lang="en-US" sz="1800" dirty="0"/>
              <a:t>individual creativity, uniqueness and independent </a:t>
            </a:r>
            <a:r>
              <a:rPr lang="en-US" sz="1800" dirty="0" smtClean="0"/>
              <a:t>thinking…” </a:t>
            </a:r>
          </a:p>
          <a:p>
            <a:pPr marL="854075" indent="0">
              <a:spcBef>
                <a:spcPts val="0"/>
              </a:spcBef>
              <a:spcAft>
                <a:spcPts val="0"/>
              </a:spcAft>
              <a:buNone/>
            </a:pPr>
            <a:r>
              <a:rPr lang="en-US" sz="1050" dirty="0" smtClean="0"/>
              <a:t>(</a:t>
            </a:r>
            <a:r>
              <a:rPr lang="en-US" sz="1050" dirty="0" smtClean="0"/>
              <a:t>wikipedia.com</a:t>
            </a:r>
            <a:r>
              <a:rPr lang="en-US" sz="1050" dirty="0" smtClean="0"/>
              <a:t>)</a:t>
            </a:r>
            <a:endParaRPr lang="en-US" sz="105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45</a:t>
            </a:fld>
            <a:endParaRPr lang="en-US" altLang="en-US"/>
          </a:p>
        </p:txBody>
      </p:sp>
    </p:spTree>
    <p:extLst>
      <p:ext uri="{BB962C8B-B14F-4D97-AF65-F5344CB8AC3E}">
        <p14:creationId xmlns:p14="http://schemas.microsoft.com/office/powerpoint/2010/main" val="42841345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#19</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000" dirty="0" smtClean="0"/>
              <a:t>Types of Teams </a:t>
            </a:r>
            <a:r>
              <a:rPr lang="en-US" sz="1400" dirty="0" smtClean="0"/>
              <a:t>(Work Groups, Self-Managed, Process/Continuous Improvement)</a:t>
            </a:r>
            <a:endParaRPr lang="en-US" sz="2000" dirty="0" smtClean="0"/>
          </a:p>
          <a:p>
            <a:pPr>
              <a:spcBef>
                <a:spcPts val="0"/>
              </a:spcBef>
              <a:spcAft>
                <a:spcPts val="0"/>
              </a:spcAft>
            </a:pPr>
            <a:r>
              <a:rPr lang="en-US" sz="2000" dirty="0" smtClean="0"/>
              <a:t>Membership </a:t>
            </a:r>
            <a:r>
              <a:rPr lang="en-US" sz="1400" dirty="0" smtClean="0"/>
              <a:t>(Champion, Sponsor, Leader, Members)</a:t>
            </a:r>
            <a:endParaRPr lang="en-US" sz="2000" dirty="0" smtClean="0"/>
          </a:p>
          <a:p>
            <a:pPr>
              <a:spcBef>
                <a:spcPts val="0"/>
              </a:spcBef>
              <a:spcAft>
                <a:spcPts val="0"/>
              </a:spcAft>
            </a:pPr>
            <a:r>
              <a:rPr lang="en-US" sz="2000" dirty="0" smtClean="0"/>
              <a:t>Stages </a:t>
            </a:r>
            <a:r>
              <a:rPr lang="en-US" sz="1400" dirty="0" smtClean="0"/>
              <a:t>(forming, storming, norming, performing, closing)</a:t>
            </a:r>
            <a:endParaRPr lang="en-US" sz="2000" dirty="0" smtClean="0"/>
          </a:p>
          <a:p>
            <a:pPr>
              <a:spcBef>
                <a:spcPts val="0"/>
              </a:spcBef>
              <a:spcAft>
                <a:spcPts val="0"/>
              </a:spcAft>
            </a:pPr>
            <a:r>
              <a:rPr lang="en-US" sz="2400" dirty="0" smtClean="0"/>
              <a:t>Barriers</a:t>
            </a:r>
          </a:p>
          <a:p>
            <a:pPr lvl="1">
              <a:spcBef>
                <a:spcPts val="0"/>
              </a:spcBef>
              <a:spcAft>
                <a:spcPts val="0"/>
              </a:spcAft>
            </a:pPr>
            <a:r>
              <a:rPr lang="en-US" dirty="0" smtClean="0"/>
              <a:t>Group-Think</a:t>
            </a:r>
            <a:endParaRPr lang="en-US" dirty="0"/>
          </a:p>
          <a:p>
            <a:pPr marL="914400" lvl="2" indent="0">
              <a:spcBef>
                <a:spcPts val="0"/>
              </a:spcBef>
              <a:spcAft>
                <a:spcPts val="0"/>
              </a:spcAft>
              <a:buNone/>
            </a:pPr>
            <a:endParaRPr lang="en-US" sz="1050" dirty="0" smtClean="0"/>
          </a:p>
          <a:p>
            <a:pPr marL="854075" indent="0">
              <a:spcBef>
                <a:spcPts val="0"/>
              </a:spcBef>
              <a:spcAft>
                <a:spcPts val="0"/>
              </a:spcAft>
              <a:buNone/>
            </a:pPr>
            <a:r>
              <a:rPr lang="en-US" sz="1800" b="1" dirty="0" smtClean="0"/>
              <a:t>“  </a:t>
            </a:r>
            <a:r>
              <a:rPr lang="en-US" sz="1800" dirty="0" smtClean="0"/>
              <a:t>Group </a:t>
            </a:r>
            <a:r>
              <a:rPr lang="en-US" sz="1800" dirty="0"/>
              <a:t>members try to </a:t>
            </a:r>
            <a:r>
              <a:rPr lang="en-US" sz="1800" u="sng" dirty="0"/>
              <a:t>minimize conflict </a:t>
            </a:r>
            <a:r>
              <a:rPr lang="en-US" sz="1800" dirty="0"/>
              <a:t>and reach a consensus </a:t>
            </a:r>
            <a:endParaRPr lang="en-US" sz="1800" dirty="0" smtClean="0"/>
          </a:p>
          <a:p>
            <a:pPr marL="854075" indent="0">
              <a:spcBef>
                <a:spcPts val="0"/>
              </a:spcBef>
              <a:spcAft>
                <a:spcPts val="0"/>
              </a:spcAft>
              <a:buNone/>
            </a:pPr>
            <a:r>
              <a:rPr lang="en-US" sz="1800" u="sng" dirty="0" smtClean="0"/>
              <a:t>decision </a:t>
            </a:r>
            <a:r>
              <a:rPr lang="en-US" sz="1800" u="sng" dirty="0"/>
              <a:t>without </a:t>
            </a:r>
            <a:r>
              <a:rPr lang="en-US" sz="1800" u="sng" dirty="0" smtClean="0"/>
              <a:t>critical evaluation </a:t>
            </a:r>
            <a:r>
              <a:rPr lang="en-US" sz="1800" dirty="0" smtClean="0"/>
              <a:t>of alternative viewpoints, </a:t>
            </a:r>
          </a:p>
          <a:p>
            <a:pPr marL="854075" indent="0">
              <a:spcBef>
                <a:spcPts val="0"/>
              </a:spcBef>
              <a:spcAft>
                <a:spcPts val="0"/>
              </a:spcAft>
              <a:buNone/>
            </a:pPr>
            <a:r>
              <a:rPr lang="en-US" sz="1800" dirty="0"/>
              <a:t>b</a:t>
            </a:r>
            <a:r>
              <a:rPr lang="en-US" sz="1800" dirty="0" smtClean="0"/>
              <a:t>y actively suppressing dissenting viewpoints, and by isolating  </a:t>
            </a:r>
          </a:p>
          <a:p>
            <a:pPr marL="854075" indent="0">
              <a:spcBef>
                <a:spcPts val="0"/>
              </a:spcBef>
              <a:spcAft>
                <a:spcPts val="0"/>
              </a:spcAft>
              <a:buNone/>
            </a:pPr>
            <a:r>
              <a:rPr lang="en-US" sz="1800" dirty="0"/>
              <a:t>t</a:t>
            </a:r>
            <a:r>
              <a:rPr lang="en-US" sz="1800" dirty="0" smtClean="0"/>
              <a:t>hemselves from outside influences.</a:t>
            </a:r>
          </a:p>
          <a:p>
            <a:pPr marL="854075" indent="0">
              <a:spcBef>
                <a:spcPts val="0"/>
              </a:spcBef>
              <a:spcAft>
                <a:spcPts val="0"/>
              </a:spcAft>
              <a:buNone/>
            </a:pPr>
            <a:endParaRPr lang="en-US" sz="1800" dirty="0" smtClean="0"/>
          </a:p>
          <a:p>
            <a:pPr marL="854075" indent="0">
              <a:spcBef>
                <a:spcPts val="0"/>
              </a:spcBef>
              <a:spcAft>
                <a:spcPts val="0"/>
              </a:spcAft>
              <a:buNone/>
            </a:pPr>
            <a:r>
              <a:rPr lang="en-US" sz="1800" u="sng" dirty="0" smtClean="0"/>
              <a:t>Loyalty </a:t>
            </a:r>
            <a:r>
              <a:rPr lang="en-US" sz="1800" dirty="0" smtClean="0"/>
              <a:t>to </a:t>
            </a:r>
            <a:r>
              <a:rPr lang="en-US" sz="1800" dirty="0"/>
              <a:t>the group requires individuals to </a:t>
            </a:r>
            <a:r>
              <a:rPr lang="en-US" sz="1800" u="sng" dirty="0"/>
              <a:t>avoid raising </a:t>
            </a:r>
            <a:endParaRPr lang="en-US" sz="1800" u="sng" dirty="0" smtClean="0"/>
          </a:p>
          <a:p>
            <a:pPr marL="854075" indent="0">
              <a:spcBef>
                <a:spcPts val="0"/>
              </a:spcBef>
              <a:spcAft>
                <a:spcPts val="0"/>
              </a:spcAft>
              <a:buNone/>
            </a:pPr>
            <a:r>
              <a:rPr lang="en-US" sz="1800" u="sng" dirty="0"/>
              <a:t>c</a:t>
            </a:r>
            <a:r>
              <a:rPr lang="en-US" sz="1800" u="sng" dirty="0" smtClean="0"/>
              <a:t>ontroversial issues </a:t>
            </a:r>
            <a:r>
              <a:rPr lang="en-US" sz="1800" u="sng" dirty="0"/>
              <a:t>or alternative solutions</a:t>
            </a:r>
            <a:r>
              <a:rPr lang="en-US" sz="1800" dirty="0"/>
              <a:t>, and there is </a:t>
            </a:r>
            <a:r>
              <a:rPr lang="en-US" sz="1800" u="sng" dirty="0" smtClean="0"/>
              <a:t>loss of</a:t>
            </a:r>
            <a:r>
              <a:rPr lang="en-US" sz="1800" dirty="0" smtClean="0"/>
              <a:t> </a:t>
            </a:r>
          </a:p>
          <a:p>
            <a:pPr marL="854075" indent="0">
              <a:spcBef>
                <a:spcPts val="0"/>
              </a:spcBef>
              <a:spcAft>
                <a:spcPts val="0"/>
              </a:spcAft>
              <a:buNone/>
            </a:pPr>
            <a:r>
              <a:rPr lang="en-US" sz="1800" dirty="0" smtClean="0"/>
              <a:t>individual</a:t>
            </a:r>
            <a:r>
              <a:rPr lang="en-US" sz="1800" u="sng" dirty="0" smtClean="0"/>
              <a:t> </a:t>
            </a:r>
            <a:r>
              <a:rPr lang="en-US" sz="1800" dirty="0"/>
              <a:t>creativity, uniqueness and </a:t>
            </a:r>
            <a:r>
              <a:rPr lang="en-US" sz="1800" u="sng" dirty="0"/>
              <a:t>independent </a:t>
            </a:r>
            <a:r>
              <a:rPr lang="en-US" sz="1800" u="sng" dirty="0" smtClean="0"/>
              <a:t>thinking</a:t>
            </a:r>
            <a:r>
              <a:rPr lang="en-US" sz="1800" dirty="0" smtClean="0"/>
              <a:t>…” </a:t>
            </a:r>
          </a:p>
          <a:p>
            <a:pPr marL="854075" indent="0">
              <a:spcBef>
                <a:spcPts val="0"/>
              </a:spcBef>
              <a:spcAft>
                <a:spcPts val="0"/>
              </a:spcAft>
              <a:buNone/>
            </a:pPr>
            <a:r>
              <a:rPr lang="en-US" sz="1050" dirty="0" smtClean="0"/>
              <a:t>(wikipedia.com</a:t>
            </a:r>
            <a:r>
              <a:rPr lang="en-US" sz="1050" dirty="0" smtClean="0"/>
              <a:t>)</a:t>
            </a:r>
            <a:endParaRPr lang="en-US" sz="105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46</a:t>
            </a:fld>
            <a:endParaRPr lang="en-US" altLang="en-US"/>
          </a:p>
        </p:txBody>
      </p:sp>
    </p:spTree>
    <p:extLst>
      <p:ext uri="{BB962C8B-B14F-4D97-AF65-F5344CB8AC3E}">
        <p14:creationId xmlns:p14="http://schemas.microsoft.com/office/powerpoint/2010/main" val="1467623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#20</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000" dirty="0" smtClean="0"/>
              <a:t>Types of Teams </a:t>
            </a:r>
            <a:r>
              <a:rPr lang="en-US" sz="1400" dirty="0" smtClean="0"/>
              <a:t>(Work Groups, Self-Managed, Process/Continuous Improvement)</a:t>
            </a:r>
            <a:endParaRPr lang="en-US" sz="2000" dirty="0" smtClean="0"/>
          </a:p>
          <a:p>
            <a:pPr>
              <a:spcBef>
                <a:spcPts val="0"/>
              </a:spcBef>
              <a:spcAft>
                <a:spcPts val="0"/>
              </a:spcAft>
            </a:pPr>
            <a:r>
              <a:rPr lang="en-US" sz="2000" dirty="0" smtClean="0"/>
              <a:t>Membership </a:t>
            </a:r>
            <a:r>
              <a:rPr lang="en-US" sz="1400" dirty="0" smtClean="0"/>
              <a:t>(Champion, Sponsor, Leader, Members)</a:t>
            </a:r>
            <a:endParaRPr lang="en-US" sz="2000" dirty="0" smtClean="0"/>
          </a:p>
          <a:p>
            <a:pPr>
              <a:spcBef>
                <a:spcPts val="0"/>
              </a:spcBef>
              <a:spcAft>
                <a:spcPts val="0"/>
              </a:spcAft>
            </a:pPr>
            <a:r>
              <a:rPr lang="en-US" sz="2000" dirty="0" smtClean="0"/>
              <a:t>Stages </a:t>
            </a:r>
            <a:r>
              <a:rPr lang="en-US" sz="1400" dirty="0" smtClean="0"/>
              <a:t>(forming, storming, norming, performing, closing)</a:t>
            </a:r>
            <a:endParaRPr lang="en-US" sz="2000" dirty="0" smtClean="0"/>
          </a:p>
          <a:p>
            <a:pPr>
              <a:spcBef>
                <a:spcPts val="0"/>
              </a:spcBef>
              <a:spcAft>
                <a:spcPts val="0"/>
              </a:spcAft>
            </a:pPr>
            <a:r>
              <a:rPr lang="en-US" sz="2400" dirty="0" smtClean="0"/>
              <a:t>Barriers</a:t>
            </a:r>
          </a:p>
          <a:p>
            <a:pPr lvl="1">
              <a:spcBef>
                <a:spcPts val="0"/>
              </a:spcBef>
              <a:spcAft>
                <a:spcPts val="0"/>
              </a:spcAft>
            </a:pPr>
            <a:r>
              <a:rPr lang="en-US" sz="2000" dirty="0" smtClean="0"/>
              <a:t>Group-Think</a:t>
            </a:r>
            <a:endParaRPr lang="en-US" sz="2000" dirty="0"/>
          </a:p>
          <a:p>
            <a:pPr lvl="1">
              <a:spcBef>
                <a:spcPts val="0"/>
              </a:spcBef>
              <a:spcAft>
                <a:spcPts val="0"/>
              </a:spcAft>
            </a:pPr>
            <a:r>
              <a:rPr lang="en-US" dirty="0" smtClean="0"/>
              <a:t>Conflict</a:t>
            </a:r>
          </a:p>
          <a:p>
            <a:pPr lvl="2">
              <a:spcBef>
                <a:spcPts val="0"/>
              </a:spcBef>
              <a:spcAft>
                <a:spcPts val="0"/>
              </a:spcAft>
            </a:pPr>
            <a:r>
              <a:rPr lang="en-US" dirty="0" smtClean="0"/>
              <a:t>Five Dysfunctions  </a:t>
            </a:r>
            <a:r>
              <a:rPr lang="en-US" sz="1000" dirty="0" smtClean="0"/>
              <a:t>(P. </a:t>
            </a:r>
            <a:r>
              <a:rPr lang="en-US" sz="1000" dirty="0" err="1" smtClean="0"/>
              <a:t>Lencioni</a:t>
            </a:r>
            <a:r>
              <a:rPr lang="en-US" sz="1000" dirty="0" smtClean="0"/>
              <a:t>, “The Five Dysfunctions of a Team”)</a:t>
            </a:r>
          </a:p>
          <a:p>
            <a:pPr lvl="2">
              <a:spcBef>
                <a:spcPts val="0"/>
              </a:spcBef>
              <a:spcAft>
                <a:spcPts val="0"/>
              </a:spcAft>
            </a:pPr>
            <a:r>
              <a:rPr lang="en-US" dirty="0" smtClean="0"/>
              <a:t>10 Problems  </a:t>
            </a:r>
            <a:r>
              <a:rPr lang="en-US" sz="1000" dirty="0" smtClean="0"/>
              <a:t>(PR </a:t>
            </a:r>
            <a:r>
              <a:rPr lang="en-US" sz="1000" dirty="0" err="1" smtClean="0"/>
              <a:t>Scholtes</a:t>
            </a:r>
            <a:r>
              <a:rPr lang="en-US" sz="1000" dirty="0" smtClean="0"/>
              <a:t>, “The Team Handbook”)</a:t>
            </a:r>
          </a:p>
          <a:p>
            <a:pPr lvl="2">
              <a:spcBef>
                <a:spcPts val="0"/>
              </a:spcBef>
              <a:spcAft>
                <a:spcPts val="0"/>
              </a:spcAft>
            </a:pPr>
            <a:endParaRPr lang="en-US" sz="2000" dirty="0" smtClean="0"/>
          </a:p>
          <a:p>
            <a:pPr lvl="1">
              <a:spcBef>
                <a:spcPts val="0"/>
              </a:spcBef>
              <a:spcAft>
                <a:spcPts val="0"/>
              </a:spcAft>
            </a:pPr>
            <a:endParaRPr lang="en-US" sz="24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47</a:t>
            </a:fld>
            <a:endParaRPr lang="en-US" altLang="en-US"/>
          </a:p>
        </p:txBody>
      </p:sp>
    </p:spTree>
    <p:extLst>
      <p:ext uri="{BB962C8B-B14F-4D97-AF65-F5344CB8AC3E}">
        <p14:creationId xmlns:p14="http://schemas.microsoft.com/office/powerpoint/2010/main" val="17536705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#21</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000" dirty="0" smtClean="0"/>
              <a:t>Types of Teams </a:t>
            </a:r>
            <a:r>
              <a:rPr lang="en-US" sz="1400" dirty="0" smtClean="0"/>
              <a:t>(Work Groups, Self-Managed, Process/Continuous Improvement)</a:t>
            </a:r>
            <a:endParaRPr lang="en-US" sz="2000" dirty="0" smtClean="0"/>
          </a:p>
          <a:p>
            <a:pPr>
              <a:spcBef>
                <a:spcPts val="0"/>
              </a:spcBef>
              <a:spcAft>
                <a:spcPts val="0"/>
              </a:spcAft>
            </a:pPr>
            <a:r>
              <a:rPr lang="en-US" sz="2000" dirty="0" smtClean="0"/>
              <a:t>Membership </a:t>
            </a:r>
            <a:r>
              <a:rPr lang="en-US" sz="1400" dirty="0" smtClean="0"/>
              <a:t>(Champion, Sponsor, Leader, Members)</a:t>
            </a:r>
            <a:endParaRPr lang="en-US" sz="2000" dirty="0" smtClean="0"/>
          </a:p>
          <a:p>
            <a:pPr>
              <a:spcBef>
                <a:spcPts val="0"/>
              </a:spcBef>
              <a:spcAft>
                <a:spcPts val="0"/>
              </a:spcAft>
            </a:pPr>
            <a:r>
              <a:rPr lang="en-US" sz="2000" dirty="0" smtClean="0"/>
              <a:t>Stages </a:t>
            </a:r>
            <a:r>
              <a:rPr lang="en-US" sz="1400" dirty="0" smtClean="0"/>
              <a:t>(forming, storming, norming, performing, closing)</a:t>
            </a:r>
            <a:endParaRPr lang="en-US" sz="2000" dirty="0" smtClean="0"/>
          </a:p>
          <a:p>
            <a:pPr>
              <a:spcBef>
                <a:spcPts val="0"/>
              </a:spcBef>
              <a:spcAft>
                <a:spcPts val="0"/>
              </a:spcAft>
            </a:pPr>
            <a:r>
              <a:rPr lang="en-US" sz="2400" dirty="0" smtClean="0"/>
              <a:t>Barriers</a:t>
            </a:r>
          </a:p>
          <a:p>
            <a:pPr lvl="1">
              <a:spcBef>
                <a:spcPts val="0"/>
              </a:spcBef>
              <a:spcAft>
                <a:spcPts val="0"/>
              </a:spcAft>
            </a:pPr>
            <a:r>
              <a:rPr lang="en-US" sz="2000" dirty="0" smtClean="0"/>
              <a:t>Group-Think</a:t>
            </a:r>
            <a:endParaRPr lang="en-US" sz="2000" dirty="0"/>
          </a:p>
          <a:p>
            <a:pPr lvl="1">
              <a:spcBef>
                <a:spcPts val="0"/>
              </a:spcBef>
              <a:spcAft>
                <a:spcPts val="0"/>
              </a:spcAft>
            </a:pPr>
            <a:r>
              <a:rPr lang="en-US" sz="2000" dirty="0" smtClean="0"/>
              <a:t>Conflict</a:t>
            </a:r>
          </a:p>
          <a:p>
            <a:pPr lvl="2">
              <a:spcBef>
                <a:spcPts val="0"/>
              </a:spcBef>
              <a:spcAft>
                <a:spcPts val="0"/>
              </a:spcAft>
            </a:pPr>
            <a:r>
              <a:rPr lang="en-US" dirty="0" smtClean="0"/>
              <a:t>Five Dysfunctions  </a:t>
            </a:r>
            <a:r>
              <a:rPr lang="en-US" sz="1000" dirty="0" smtClean="0"/>
              <a:t>(P. </a:t>
            </a:r>
            <a:r>
              <a:rPr lang="en-US" sz="1000" dirty="0" err="1" smtClean="0"/>
              <a:t>Lencioni</a:t>
            </a:r>
            <a:r>
              <a:rPr lang="en-US" sz="1000" dirty="0" smtClean="0"/>
              <a:t>, “The Five Dysfunctions of a Team”)</a:t>
            </a:r>
            <a:endParaRPr lang="en-US" dirty="0"/>
          </a:p>
          <a:p>
            <a:pPr marL="914400" lvl="2" indent="0">
              <a:spcBef>
                <a:spcPts val="0"/>
              </a:spcBef>
              <a:spcAft>
                <a:spcPts val="0"/>
              </a:spcAft>
              <a:buNone/>
            </a:pPr>
            <a:endParaRPr lang="en-US" sz="900" dirty="0" smtClean="0"/>
          </a:p>
          <a:p>
            <a:pPr marL="1720850" lvl="2" indent="0">
              <a:spcBef>
                <a:spcPts val="0"/>
              </a:spcBef>
              <a:spcAft>
                <a:spcPts val="0"/>
              </a:spcAft>
              <a:buNone/>
            </a:pPr>
            <a:r>
              <a:rPr lang="en-US" sz="2000" dirty="0" smtClean="0"/>
              <a:t>Absence of trust</a:t>
            </a:r>
          </a:p>
          <a:p>
            <a:pPr marL="1720850" lvl="2" indent="0">
              <a:spcBef>
                <a:spcPts val="0"/>
              </a:spcBef>
              <a:spcAft>
                <a:spcPts val="0"/>
              </a:spcAft>
              <a:buNone/>
            </a:pPr>
            <a:r>
              <a:rPr lang="en-US" sz="2000" dirty="0" smtClean="0"/>
              <a:t>Fear of conflict</a:t>
            </a:r>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48</a:t>
            </a:fld>
            <a:endParaRPr lang="en-US" altLang="en-US"/>
          </a:p>
        </p:txBody>
      </p:sp>
    </p:spTree>
    <p:extLst>
      <p:ext uri="{BB962C8B-B14F-4D97-AF65-F5344CB8AC3E}">
        <p14:creationId xmlns:p14="http://schemas.microsoft.com/office/powerpoint/2010/main" val="1729367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#22</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Barriers</a:t>
            </a:r>
          </a:p>
          <a:p>
            <a:pPr lvl="1">
              <a:spcBef>
                <a:spcPts val="0"/>
              </a:spcBef>
              <a:spcAft>
                <a:spcPts val="0"/>
              </a:spcAft>
            </a:pPr>
            <a:r>
              <a:rPr lang="en-US" sz="2000" dirty="0" smtClean="0"/>
              <a:t>Group-Think</a:t>
            </a:r>
            <a:endParaRPr lang="en-US" sz="2000" dirty="0"/>
          </a:p>
          <a:p>
            <a:pPr lvl="1">
              <a:spcBef>
                <a:spcPts val="0"/>
              </a:spcBef>
              <a:spcAft>
                <a:spcPts val="0"/>
              </a:spcAft>
            </a:pPr>
            <a:r>
              <a:rPr lang="en-US" sz="2000" dirty="0" smtClean="0"/>
              <a:t>Conflict</a:t>
            </a:r>
          </a:p>
          <a:p>
            <a:pPr lvl="2">
              <a:spcBef>
                <a:spcPts val="0"/>
              </a:spcBef>
              <a:spcAft>
                <a:spcPts val="0"/>
              </a:spcAft>
            </a:pPr>
            <a:r>
              <a:rPr lang="en-US" dirty="0" smtClean="0"/>
              <a:t>Five Dysfunctions  </a:t>
            </a:r>
            <a:r>
              <a:rPr lang="en-US" sz="1000" dirty="0" smtClean="0"/>
              <a:t>(P. </a:t>
            </a:r>
            <a:r>
              <a:rPr lang="en-US" sz="1000" dirty="0" err="1" smtClean="0"/>
              <a:t>Lencioni</a:t>
            </a:r>
            <a:r>
              <a:rPr lang="en-US" sz="1000" dirty="0" smtClean="0"/>
              <a:t>, “The Five Dysfunctions of a Team”)</a:t>
            </a:r>
            <a:endParaRPr lang="en-US" dirty="0"/>
          </a:p>
          <a:p>
            <a:pPr marL="914400" lvl="2" indent="0">
              <a:spcBef>
                <a:spcPts val="0"/>
              </a:spcBef>
              <a:spcAft>
                <a:spcPts val="0"/>
              </a:spcAft>
              <a:buNone/>
            </a:pPr>
            <a:endParaRPr lang="en-US" sz="900" dirty="0" smtClean="0"/>
          </a:p>
          <a:p>
            <a:pPr marL="1720850" lvl="2" indent="0">
              <a:spcBef>
                <a:spcPts val="0"/>
              </a:spcBef>
              <a:spcAft>
                <a:spcPts val="0"/>
              </a:spcAft>
              <a:buNone/>
            </a:pPr>
            <a:r>
              <a:rPr lang="en-US" sz="2000" dirty="0" smtClean="0"/>
              <a:t>Absence of trust</a:t>
            </a:r>
          </a:p>
          <a:p>
            <a:pPr marL="1720850" lvl="2" indent="0">
              <a:spcBef>
                <a:spcPts val="0"/>
              </a:spcBef>
              <a:spcAft>
                <a:spcPts val="0"/>
              </a:spcAft>
              <a:buNone/>
            </a:pPr>
            <a:r>
              <a:rPr lang="en-US" sz="2000" dirty="0" smtClean="0"/>
              <a:t>Fear of conflict</a:t>
            </a:r>
          </a:p>
          <a:p>
            <a:pPr marL="1720850" lvl="2" indent="0">
              <a:spcBef>
                <a:spcPts val="0"/>
              </a:spcBef>
              <a:spcAft>
                <a:spcPts val="0"/>
              </a:spcAft>
              <a:buNone/>
            </a:pPr>
            <a:r>
              <a:rPr lang="en-US" sz="2000" dirty="0" smtClean="0"/>
              <a:t>Lack of commitment</a:t>
            </a:r>
          </a:p>
          <a:p>
            <a:pPr marL="1720850" lvl="2" indent="0">
              <a:spcBef>
                <a:spcPts val="0"/>
              </a:spcBef>
              <a:spcAft>
                <a:spcPts val="0"/>
              </a:spcAft>
              <a:buNone/>
            </a:pPr>
            <a:r>
              <a:rPr lang="en-US" sz="2000" dirty="0" smtClean="0"/>
              <a:t>Avoidance of accountability</a:t>
            </a:r>
          </a:p>
          <a:p>
            <a:pPr marL="1720850" lvl="2" indent="0">
              <a:spcBef>
                <a:spcPts val="0"/>
              </a:spcBef>
              <a:spcAft>
                <a:spcPts val="0"/>
              </a:spcAft>
              <a:buNone/>
            </a:pPr>
            <a:r>
              <a:rPr lang="en-US" sz="2000" dirty="0" smtClean="0"/>
              <a:t>Inattention to results</a:t>
            </a:r>
            <a:endParaRPr lang="en-US" sz="20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49</a:t>
            </a:fld>
            <a:endParaRPr lang="en-US" altLang="en-US"/>
          </a:p>
        </p:txBody>
      </p:sp>
    </p:spTree>
    <p:extLst>
      <p:ext uri="{BB962C8B-B14F-4D97-AF65-F5344CB8AC3E}">
        <p14:creationId xmlns:p14="http://schemas.microsoft.com/office/powerpoint/2010/main" val="12767748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CODES OF PROFESSIONAL </a:t>
            </a:r>
            <a:r>
              <a:rPr lang="en-US" sz="4000" dirty="0" smtClean="0"/>
              <a:t>PRACTICE #4</a:t>
            </a:r>
            <a:endParaRPr lang="en-US" sz="4000" dirty="0"/>
          </a:p>
        </p:txBody>
      </p:sp>
      <p:sp>
        <p:nvSpPr>
          <p:cNvPr id="3" name="Content Placeholder 2"/>
          <p:cNvSpPr>
            <a:spLocks noGrp="1"/>
          </p:cNvSpPr>
          <p:nvPr>
            <p:ph idx="1"/>
          </p:nvPr>
        </p:nvSpPr>
        <p:spPr>
          <a:xfrm>
            <a:off x="457200" y="1371600"/>
            <a:ext cx="8382000" cy="4754563"/>
          </a:xfrm>
        </p:spPr>
        <p:txBody>
          <a:bodyPr>
            <a:noAutofit/>
          </a:bodyPr>
          <a:lstStyle/>
          <a:p>
            <a:pPr marL="396875" lvl="1" indent="-457200" eaLnBrk="1" hangingPunct="1">
              <a:spcBef>
                <a:spcPts val="600"/>
              </a:spcBef>
              <a:buFont typeface="Arial" panose="020B0604020202020204" pitchFamily="34" charset="0"/>
              <a:buChar char="•"/>
            </a:pPr>
            <a:r>
              <a:rPr lang="en-US" altLang="en-US" dirty="0" smtClean="0"/>
              <a:t>Honesty</a:t>
            </a:r>
          </a:p>
          <a:p>
            <a:pPr marL="455613" lvl="1" indent="-457200" eaLnBrk="1" hangingPunct="1">
              <a:spcBef>
                <a:spcPts val="600"/>
              </a:spcBef>
              <a:buFont typeface="Arial" panose="020B0604020202020204" pitchFamily="34" charset="0"/>
              <a:buChar char="•"/>
            </a:pPr>
            <a:r>
              <a:rPr lang="en-US" altLang="en-US" sz="2400" dirty="0" smtClean="0"/>
              <a:t>Integrity</a:t>
            </a:r>
            <a:endParaRPr lang="en-US" altLang="en-US" sz="2400" dirty="0"/>
          </a:p>
          <a:p>
            <a:pPr marL="455613" lvl="1" indent="-457200" eaLnBrk="1" hangingPunct="1">
              <a:spcBef>
                <a:spcPts val="600"/>
              </a:spcBef>
              <a:buFont typeface="Arial" panose="020B0604020202020204" pitchFamily="34" charset="0"/>
              <a:buChar char="•"/>
            </a:pPr>
            <a:r>
              <a:rPr lang="en-US" altLang="en-US" sz="2400" dirty="0"/>
              <a:t>Transparency</a:t>
            </a:r>
          </a:p>
          <a:p>
            <a:pPr marL="455613" lvl="1" indent="-457200" eaLnBrk="1" hangingPunct="1">
              <a:spcBef>
                <a:spcPts val="600"/>
              </a:spcBef>
              <a:buFont typeface="Arial" panose="020B0604020202020204" pitchFamily="34" charset="0"/>
              <a:buChar char="•"/>
            </a:pPr>
            <a:r>
              <a:rPr lang="en-US" altLang="en-US" sz="2400" dirty="0"/>
              <a:t>Accountability</a:t>
            </a:r>
          </a:p>
          <a:p>
            <a:pPr marL="455613" lvl="1" indent="-457200" eaLnBrk="1" hangingPunct="1">
              <a:spcBef>
                <a:spcPts val="600"/>
              </a:spcBef>
              <a:buFont typeface="Arial" panose="020B0604020202020204" pitchFamily="34" charset="0"/>
              <a:buChar char="•"/>
            </a:pPr>
            <a:r>
              <a:rPr lang="en-US" altLang="en-US" sz="2400" dirty="0"/>
              <a:t>Confidentiality</a:t>
            </a:r>
          </a:p>
          <a:p>
            <a:pPr marL="455613" lvl="1" indent="-457200" eaLnBrk="1" hangingPunct="1">
              <a:spcBef>
                <a:spcPts val="600"/>
              </a:spcBef>
              <a:buFont typeface="Arial" panose="020B0604020202020204" pitchFamily="34" charset="0"/>
              <a:buChar char="•"/>
            </a:pPr>
            <a:r>
              <a:rPr lang="en-US" altLang="en-US" sz="2400" dirty="0"/>
              <a:t>Objectivity</a:t>
            </a:r>
          </a:p>
          <a:p>
            <a:pPr marL="455613" lvl="1" indent="-457200" eaLnBrk="1" hangingPunct="1">
              <a:spcBef>
                <a:spcPts val="600"/>
              </a:spcBef>
              <a:buFont typeface="Arial" panose="020B0604020202020204" pitchFamily="34" charset="0"/>
              <a:buChar char="•"/>
            </a:pPr>
            <a:r>
              <a:rPr lang="en-US" altLang="en-US" dirty="0"/>
              <a:t>Respectfulness</a:t>
            </a:r>
          </a:p>
          <a:p>
            <a:pPr marL="455613" lvl="1" indent="-457200" eaLnBrk="1" hangingPunct="1">
              <a:spcBef>
                <a:spcPts val="600"/>
              </a:spcBef>
              <a:buFont typeface="Arial" panose="020B0604020202020204" pitchFamily="34" charset="0"/>
              <a:buChar char="•"/>
            </a:pPr>
            <a:r>
              <a:rPr lang="en-US" altLang="en-US" b="1" dirty="0"/>
              <a:t>Obedience to the </a:t>
            </a:r>
            <a:r>
              <a:rPr lang="en-US" altLang="en-US" b="1" dirty="0" smtClean="0"/>
              <a:t>Law</a:t>
            </a:r>
          </a:p>
          <a:p>
            <a:pPr marL="855663" lvl="2" indent="-457200" eaLnBrk="1" hangingPunct="1">
              <a:spcBef>
                <a:spcPts val="600"/>
              </a:spcBef>
            </a:pPr>
            <a:r>
              <a:rPr lang="en-US" altLang="en-US" dirty="0" smtClean="0"/>
              <a:t>Manufacture goods, provide service, conduct among peers</a:t>
            </a:r>
            <a:endParaRPr lang="en-US" altLang="en-US" dirty="0"/>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a:t>
            </a:fld>
            <a:endParaRPr lang="en-US" altLang="en-US"/>
          </a:p>
        </p:txBody>
      </p:sp>
    </p:spTree>
    <p:extLst>
      <p:ext uri="{BB962C8B-B14F-4D97-AF65-F5344CB8AC3E}">
        <p14:creationId xmlns:p14="http://schemas.microsoft.com/office/powerpoint/2010/main" val="9392954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4000" dirty="0" smtClean="0"/>
              <a:t>TEAMWORK #23</a:t>
            </a:r>
            <a:endParaRPr lang="en-US" sz="4000" dirty="0"/>
          </a:p>
        </p:txBody>
      </p:sp>
      <p:sp>
        <p:nvSpPr>
          <p:cNvPr id="3" name="Content Placeholder 2"/>
          <p:cNvSpPr>
            <a:spLocks noGrp="1"/>
          </p:cNvSpPr>
          <p:nvPr>
            <p:ph idx="1"/>
          </p:nvPr>
        </p:nvSpPr>
        <p:spPr>
          <a:xfrm>
            <a:off x="457200" y="882650"/>
            <a:ext cx="8229600" cy="5365750"/>
          </a:xfrm>
        </p:spPr>
        <p:txBody>
          <a:bodyPr>
            <a:noAutofit/>
          </a:bodyPr>
          <a:lstStyle/>
          <a:p>
            <a:pPr>
              <a:spcBef>
                <a:spcPts val="0"/>
              </a:spcBef>
              <a:spcAft>
                <a:spcPts val="0"/>
              </a:spcAft>
            </a:pPr>
            <a:r>
              <a:rPr lang="en-US" sz="2000" dirty="0" smtClean="0"/>
              <a:t>Barriers</a:t>
            </a:r>
          </a:p>
          <a:p>
            <a:pPr lvl="1">
              <a:spcBef>
                <a:spcPts val="0"/>
              </a:spcBef>
              <a:spcAft>
                <a:spcPts val="0"/>
              </a:spcAft>
            </a:pPr>
            <a:r>
              <a:rPr lang="en-US" sz="1800" dirty="0" smtClean="0"/>
              <a:t>Group-Think</a:t>
            </a:r>
            <a:endParaRPr lang="en-US" sz="1800" dirty="0"/>
          </a:p>
          <a:p>
            <a:pPr lvl="1">
              <a:spcBef>
                <a:spcPts val="0"/>
              </a:spcBef>
              <a:spcAft>
                <a:spcPts val="0"/>
              </a:spcAft>
            </a:pPr>
            <a:r>
              <a:rPr lang="en-US" sz="1800" dirty="0" smtClean="0"/>
              <a:t>Conflict</a:t>
            </a:r>
          </a:p>
          <a:p>
            <a:pPr lvl="2">
              <a:spcBef>
                <a:spcPts val="0"/>
              </a:spcBef>
              <a:spcAft>
                <a:spcPts val="0"/>
              </a:spcAft>
            </a:pPr>
            <a:r>
              <a:rPr lang="en-US" sz="1600" dirty="0" smtClean="0"/>
              <a:t>Five Dysfunctions  </a:t>
            </a:r>
            <a:r>
              <a:rPr lang="en-US" sz="900" dirty="0" smtClean="0"/>
              <a:t>(P. </a:t>
            </a:r>
            <a:r>
              <a:rPr lang="en-US" sz="900" dirty="0" err="1" smtClean="0"/>
              <a:t>Lencioni</a:t>
            </a:r>
            <a:r>
              <a:rPr lang="en-US" sz="900" dirty="0" smtClean="0"/>
              <a:t>, “The Five Dysfunctions of a Team”)</a:t>
            </a:r>
          </a:p>
          <a:p>
            <a:pPr lvl="2">
              <a:spcBef>
                <a:spcPts val="0"/>
              </a:spcBef>
              <a:spcAft>
                <a:spcPts val="0"/>
              </a:spcAft>
            </a:pPr>
            <a:r>
              <a:rPr lang="en-US" sz="2800" dirty="0" smtClean="0"/>
              <a:t>10 Problems </a:t>
            </a:r>
            <a:r>
              <a:rPr lang="en-US" sz="2000" dirty="0" smtClean="0"/>
              <a:t> </a:t>
            </a:r>
            <a:r>
              <a:rPr lang="en-US" sz="1000" dirty="0" smtClean="0"/>
              <a:t>(PR </a:t>
            </a:r>
            <a:r>
              <a:rPr lang="en-US" sz="1000" dirty="0" err="1" smtClean="0"/>
              <a:t>Scholtes</a:t>
            </a:r>
            <a:r>
              <a:rPr lang="en-US" sz="1000" dirty="0" smtClean="0"/>
              <a:t>, “The Team Handbook”)</a:t>
            </a:r>
          </a:p>
          <a:p>
            <a:pPr marL="1371600" lvl="2" indent="0">
              <a:spcBef>
                <a:spcPts val="0"/>
              </a:spcBef>
              <a:spcAft>
                <a:spcPts val="0"/>
              </a:spcAft>
              <a:buNone/>
            </a:pPr>
            <a:r>
              <a:rPr lang="en-US" sz="2000" dirty="0" smtClean="0"/>
              <a:t>Floundering –can’t start/stop</a:t>
            </a:r>
          </a:p>
          <a:p>
            <a:pPr marL="1371600" lvl="2" indent="0">
              <a:spcBef>
                <a:spcPts val="0"/>
              </a:spcBef>
              <a:spcAft>
                <a:spcPts val="0"/>
              </a:spcAft>
              <a:buNone/>
            </a:pPr>
            <a:r>
              <a:rPr lang="en-US" sz="2000" dirty="0" smtClean="0"/>
              <a:t>Member influence based on position</a:t>
            </a:r>
            <a:endParaRPr lang="en-US" dirty="0"/>
          </a:p>
          <a:p>
            <a:pPr lvl="2">
              <a:spcBef>
                <a:spcPts val="0"/>
              </a:spcBef>
              <a:spcAft>
                <a:spcPts val="0"/>
              </a:spcAft>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50</a:t>
            </a:fld>
            <a:endParaRPr lang="en-US" altLang="en-US"/>
          </a:p>
        </p:txBody>
      </p:sp>
    </p:spTree>
    <p:extLst>
      <p:ext uri="{BB962C8B-B14F-4D97-AF65-F5344CB8AC3E}">
        <p14:creationId xmlns:p14="http://schemas.microsoft.com/office/powerpoint/2010/main" val="26929288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#24</a:t>
            </a:r>
            <a:endParaRPr lang="en-US" sz="4000" dirty="0"/>
          </a:p>
        </p:txBody>
      </p:sp>
      <p:sp>
        <p:nvSpPr>
          <p:cNvPr id="3" name="Content Placeholder 2"/>
          <p:cNvSpPr>
            <a:spLocks noGrp="1"/>
          </p:cNvSpPr>
          <p:nvPr>
            <p:ph idx="1"/>
          </p:nvPr>
        </p:nvSpPr>
        <p:spPr>
          <a:xfrm>
            <a:off x="457200" y="936625"/>
            <a:ext cx="8229600" cy="5365750"/>
          </a:xfrm>
        </p:spPr>
        <p:txBody>
          <a:bodyPr>
            <a:noAutofit/>
          </a:bodyPr>
          <a:lstStyle/>
          <a:p>
            <a:pPr>
              <a:spcBef>
                <a:spcPts val="0"/>
              </a:spcBef>
              <a:spcAft>
                <a:spcPts val="0"/>
              </a:spcAft>
            </a:pPr>
            <a:r>
              <a:rPr lang="en-US" sz="2000" dirty="0" smtClean="0"/>
              <a:t>Barriers</a:t>
            </a:r>
          </a:p>
          <a:p>
            <a:pPr lvl="1">
              <a:spcBef>
                <a:spcPts val="0"/>
              </a:spcBef>
              <a:spcAft>
                <a:spcPts val="0"/>
              </a:spcAft>
            </a:pPr>
            <a:r>
              <a:rPr lang="en-US" sz="1800" dirty="0" smtClean="0"/>
              <a:t>Group-Think</a:t>
            </a:r>
            <a:endParaRPr lang="en-US" sz="1800" dirty="0"/>
          </a:p>
          <a:p>
            <a:pPr lvl="1">
              <a:spcBef>
                <a:spcPts val="0"/>
              </a:spcBef>
              <a:spcAft>
                <a:spcPts val="0"/>
              </a:spcAft>
            </a:pPr>
            <a:r>
              <a:rPr lang="en-US" sz="1800" dirty="0" smtClean="0"/>
              <a:t>Conflict</a:t>
            </a:r>
          </a:p>
          <a:p>
            <a:pPr lvl="2">
              <a:spcBef>
                <a:spcPts val="0"/>
              </a:spcBef>
              <a:spcAft>
                <a:spcPts val="0"/>
              </a:spcAft>
            </a:pPr>
            <a:r>
              <a:rPr lang="en-US" sz="2800" dirty="0" smtClean="0"/>
              <a:t>10 Problems </a:t>
            </a:r>
            <a:r>
              <a:rPr lang="en-US" sz="2000" dirty="0" smtClean="0"/>
              <a:t> </a:t>
            </a:r>
            <a:r>
              <a:rPr lang="en-US" sz="1000" dirty="0" smtClean="0"/>
              <a:t>(PR </a:t>
            </a:r>
            <a:r>
              <a:rPr lang="en-US" sz="1000" dirty="0" err="1" smtClean="0"/>
              <a:t>Scholtes</a:t>
            </a:r>
            <a:r>
              <a:rPr lang="en-US" sz="1000" dirty="0" smtClean="0"/>
              <a:t>, “The Team Handbook”)</a:t>
            </a:r>
          </a:p>
          <a:p>
            <a:pPr marL="1371600" lvl="2" indent="0">
              <a:spcBef>
                <a:spcPts val="0"/>
              </a:spcBef>
              <a:spcAft>
                <a:spcPts val="0"/>
              </a:spcAft>
              <a:buNone/>
            </a:pPr>
            <a:r>
              <a:rPr lang="en-US" sz="2000" dirty="0" smtClean="0"/>
              <a:t>Floundering –can’t start/stop</a:t>
            </a:r>
          </a:p>
          <a:p>
            <a:pPr marL="1371600" lvl="2" indent="0">
              <a:spcBef>
                <a:spcPts val="0"/>
              </a:spcBef>
              <a:spcAft>
                <a:spcPts val="0"/>
              </a:spcAft>
              <a:buNone/>
            </a:pPr>
            <a:r>
              <a:rPr lang="en-US" sz="2000" dirty="0" smtClean="0"/>
              <a:t>Member influence based on position</a:t>
            </a:r>
            <a:endParaRPr lang="en-US" dirty="0"/>
          </a:p>
          <a:p>
            <a:pPr marL="1371600" lvl="2" indent="0">
              <a:spcBef>
                <a:spcPts val="0"/>
              </a:spcBef>
              <a:spcAft>
                <a:spcPts val="0"/>
              </a:spcAft>
              <a:buNone/>
            </a:pPr>
            <a:r>
              <a:rPr lang="en-US" sz="2000" dirty="0" smtClean="0"/>
              <a:t>Talker</a:t>
            </a:r>
          </a:p>
          <a:p>
            <a:pPr marL="1371600" lvl="2" indent="0">
              <a:spcBef>
                <a:spcPts val="0"/>
              </a:spcBef>
              <a:spcAft>
                <a:spcPts val="0"/>
              </a:spcAft>
              <a:buNone/>
            </a:pPr>
            <a:r>
              <a:rPr lang="en-US" sz="2000" dirty="0" smtClean="0"/>
              <a:t>The one who won’t speak up</a:t>
            </a:r>
          </a:p>
          <a:p>
            <a:pPr lvl="2">
              <a:spcBef>
                <a:spcPts val="0"/>
              </a:spcBef>
              <a:spcAft>
                <a:spcPts val="0"/>
              </a:spcAft>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51</a:t>
            </a:fld>
            <a:endParaRPr lang="en-US" altLang="en-US"/>
          </a:p>
        </p:txBody>
      </p:sp>
    </p:spTree>
    <p:extLst>
      <p:ext uri="{BB962C8B-B14F-4D97-AF65-F5344CB8AC3E}">
        <p14:creationId xmlns:p14="http://schemas.microsoft.com/office/powerpoint/2010/main" val="38643062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#25</a:t>
            </a:r>
            <a:endParaRPr lang="en-US" sz="4000" dirty="0"/>
          </a:p>
        </p:txBody>
      </p:sp>
      <p:sp>
        <p:nvSpPr>
          <p:cNvPr id="3" name="Content Placeholder 2"/>
          <p:cNvSpPr>
            <a:spLocks noGrp="1"/>
          </p:cNvSpPr>
          <p:nvPr>
            <p:ph idx="1"/>
          </p:nvPr>
        </p:nvSpPr>
        <p:spPr>
          <a:xfrm>
            <a:off x="457200" y="952500"/>
            <a:ext cx="8229600" cy="5365750"/>
          </a:xfrm>
        </p:spPr>
        <p:txBody>
          <a:bodyPr>
            <a:noAutofit/>
          </a:bodyPr>
          <a:lstStyle/>
          <a:p>
            <a:pPr>
              <a:spcBef>
                <a:spcPts val="0"/>
              </a:spcBef>
              <a:spcAft>
                <a:spcPts val="0"/>
              </a:spcAft>
            </a:pPr>
            <a:r>
              <a:rPr lang="en-US" sz="1800" dirty="0" smtClean="0"/>
              <a:t>Barriers</a:t>
            </a:r>
          </a:p>
          <a:p>
            <a:pPr lvl="1">
              <a:spcBef>
                <a:spcPts val="0"/>
              </a:spcBef>
              <a:spcAft>
                <a:spcPts val="0"/>
              </a:spcAft>
            </a:pPr>
            <a:r>
              <a:rPr lang="en-US" sz="1600" dirty="0" smtClean="0"/>
              <a:t>Group-Think</a:t>
            </a:r>
          </a:p>
          <a:p>
            <a:pPr lvl="1">
              <a:spcBef>
                <a:spcPts val="0"/>
              </a:spcBef>
              <a:spcAft>
                <a:spcPts val="0"/>
              </a:spcAft>
            </a:pPr>
            <a:r>
              <a:rPr lang="en-US" sz="1600" dirty="0" smtClean="0"/>
              <a:t>Conflict</a:t>
            </a:r>
          </a:p>
          <a:p>
            <a:pPr lvl="2">
              <a:spcBef>
                <a:spcPts val="0"/>
              </a:spcBef>
              <a:spcAft>
                <a:spcPts val="0"/>
              </a:spcAft>
            </a:pPr>
            <a:r>
              <a:rPr lang="en-US" sz="1400" dirty="0" smtClean="0"/>
              <a:t>Five Dysfunctions  </a:t>
            </a:r>
            <a:r>
              <a:rPr lang="en-US" sz="900" dirty="0" smtClean="0"/>
              <a:t>(P. </a:t>
            </a:r>
            <a:r>
              <a:rPr lang="en-US" sz="900" dirty="0" err="1" smtClean="0"/>
              <a:t>Lencioni</a:t>
            </a:r>
            <a:r>
              <a:rPr lang="en-US" sz="900" dirty="0" smtClean="0"/>
              <a:t>, “The Five Dysfunctions of a Team”)</a:t>
            </a:r>
          </a:p>
          <a:p>
            <a:pPr lvl="2">
              <a:spcBef>
                <a:spcPts val="0"/>
              </a:spcBef>
              <a:spcAft>
                <a:spcPts val="0"/>
              </a:spcAft>
            </a:pPr>
            <a:r>
              <a:rPr lang="en-US" sz="2800" dirty="0" smtClean="0"/>
              <a:t>10 Problems </a:t>
            </a:r>
            <a:r>
              <a:rPr lang="en-US" sz="2000" dirty="0" smtClean="0"/>
              <a:t> </a:t>
            </a:r>
            <a:r>
              <a:rPr lang="en-US" sz="1000" dirty="0" smtClean="0"/>
              <a:t>(PR </a:t>
            </a:r>
            <a:r>
              <a:rPr lang="en-US" sz="1000" dirty="0" err="1" smtClean="0"/>
              <a:t>Scholtes</a:t>
            </a:r>
            <a:r>
              <a:rPr lang="en-US" sz="1000" dirty="0" smtClean="0"/>
              <a:t>, “The Team Handbook”)</a:t>
            </a:r>
          </a:p>
          <a:p>
            <a:pPr marL="1371600" lvl="2" indent="0">
              <a:spcBef>
                <a:spcPts val="0"/>
              </a:spcBef>
              <a:spcAft>
                <a:spcPts val="0"/>
              </a:spcAft>
              <a:buNone/>
            </a:pPr>
            <a:r>
              <a:rPr lang="en-US" sz="2000" dirty="0" smtClean="0"/>
              <a:t>Floundering –can’t start/stop</a:t>
            </a:r>
          </a:p>
          <a:p>
            <a:pPr marL="1371600" lvl="2" indent="0">
              <a:spcBef>
                <a:spcPts val="0"/>
              </a:spcBef>
              <a:spcAft>
                <a:spcPts val="0"/>
              </a:spcAft>
              <a:buNone/>
            </a:pPr>
            <a:r>
              <a:rPr lang="en-US" sz="2000" dirty="0" smtClean="0"/>
              <a:t>Member influence based on position</a:t>
            </a:r>
            <a:endParaRPr lang="en-US" dirty="0"/>
          </a:p>
          <a:p>
            <a:pPr marL="1371600" lvl="2" indent="0">
              <a:spcBef>
                <a:spcPts val="0"/>
              </a:spcBef>
              <a:spcAft>
                <a:spcPts val="0"/>
              </a:spcAft>
              <a:buNone/>
            </a:pPr>
            <a:r>
              <a:rPr lang="en-US" sz="2000" dirty="0" smtClean="0"/>
              <a:t>Talker</a:t>
            </a:r>
          </a:p>
          <a:p>
            <a:pPr marL="1371600" lvl="2" indent="0">
              <a:spcBef>
                <a:spcPts val="0"/>
              </a:spcBef>
              <a:spcAft>
                <a:spcPts val="0"/>
              </a:spcAft>
              <a:buNone/>
            </a:pPr>
            <a:r>
              <a:rPr lang="en-US" sz="2000" dirty="0" smtClean="0"/>
              <a:t>The one who won’t speak up</a:t>
            </a:r>
          </a:p>
          <a:p>
            <a:pPr marL="1371600" lvl="2" indent="0">
              <a:spcBef>
                <a:spcPts val="0"/>
              </a:spcBef>
              <a:spcAft>
                <a:spcPts val="0"/>
              </a:spcAft>
              <a:buNone/>
            </a:pPr>
            <a:r>
              <a:rPr lang="en-US" sz="2000" dirty="0" smtClean="0"/>
              <a:t>Opinions stated as facts</a:t>
            </a:r>
          </a:p>
          <a:p>
            <a:pPr marL="1371600" lvl="2" indent="0">
              <a:spcBef>
                <a:spcPts val="0"/>
              </a:spcBef>
              <a:spcAft>
                <a:spcPts val="0"/>
              </a:spcAft>
              <a:buNone/>
            </a:pPr>
            <a:r>
              <a:rPr lang="en-US" sz="2000" dirty="0" smtClean="0"/>
              <a:t>Rushing to solution</a:t>
            </a:r>
          </a:p>
          <a:p>
            <a:pPr marL="1371600" lvl="2" indent="0">
              <a:spcBef>
                <a:spcPts val="0"/>
              </a:spcBef>
              <a:spcAft>
                <a:spcPts val="0"/>
              </a:spcAft>
              <a:buNone/>
            </a:pPr>
            <a:r>
              <a:rPr lang="en-US" sz="2000" dirty="0" smtClean="0"/>
              <a:t>Digression/tangents – unfocussed discussion</a:t>
            </a:r>
          </a:p>
          <a:p>
            <a:pPr lvl="2">
              <a:spcBef>
                <a:spcPts val="0"/>
              </a:spcBef>
              <a:spcAft>
                <a:spcPts val="0"/>
              </a:spcAft>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52</a:t>
            </a:fld>
            <a:endParaRPr lang="en-US" altLang="en-US"/>
          </a:p>
        </p:txBody>
      </p:sp>
    </p:spTree>
    <p:extLst>
      <p:ext uri="{BB962C8B-B14F-4D97-AF65-F5344CB8AC3E}">
        <p14:creationId xmlns:p14="http://schemas.microsoft.com/office/powerpoint/2010/main" val="37219940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17622"/>
          </a:xfrm>
        </p:spPr>
        <p:txBody>
          <a:bodyPr>
            <a:normAutofit fontScale="90000"/>
          </a:bodyPr>
          <a:lstStyle/>
          <a:p>
            <a:r>
              <a:rPr lang="en-US" sz="4000" dirty="0" smtClean="0"/>
              <a:t>TEAMWORK #26</a:t>
            </a:r>
            <a:endParaRPr lang="en-US" sz="4000" dirty="0"/>
          </a:p>
        </p:txBody>
      </p:sp>
      <p:sp>
        <p:nvSpPr>
          <p:cNvPr id="3" name="Content Placeholder 2"/>
          <p:cNvSpPr>
            <a:spLocks noGrp="1"/>
          </p:cNvSpPr>
          <p:nvPr>
            <p:ph idx="1"/>
          </p:nvPr>
        </p:nvSpPr>
        <p:spPr>
          <a:xfrm>
            <a:off x="457200" y="864436"/>
            <a:ext cx="8229600" cy="5365750"/>
          </a:xfrm>
        </p:spPr>
        <p:txBody>
          <a:bodyPr>
            <a:noAutofit/>
          </a:bodyPr>
          <a:lstStyle/>
          <a:p>
            <a:pPr>
              <a:spcBef>
                <a:spcPts val="0"/>
              </a:spcBef>
              <a:spcAft>
                <a:spcPts val="0"/>
              </a:spcAft>
            </a:pPr>
            <a:r>
              <a:rPr lang="en-US" sz="1800" dirty="0" smtClean="0"/>
              <a:t>Barriers</a:t>
            </a:r>
          </a:p>
          <a:p>
            <a:pPr lvl="1">
              <a:spcBef>
                <a:spcPts val="0"/>
              </a:spcBef>
              <a:spcAft>
                <a:spcPts val="0"/>
              </a:spcAft>
            </a:pPr>
            <a:r>
              <a:rPr lang="en-US" sz="1600" dirty="0" smtClean="0"/>
              <a:t>Group-Think</a:t>
            </a:r>
            <a:endParaRPr lang="en-US" sz="1600" dirty="0"/>
          </a:p>
          <a:p>
            <a:pPr lvl="1">
              <a:spcBef>
                <a:spcPts val="0"/>
              </a:spcBef>
              <a:spcAft>
                <a:spcPts val="0"/>
              </a:spcAft>
            </a:pPr>
            <a:r>
              <a:rPr lang="en-US" sz="1600" dirty="0" smtClean="0"/>
              <a:t>Conflict</a:t>
            </a:r>
          </a:p>
          <a:p>
            <a:pPr lvl="2">
              <a:spcBef>
                <a:spcPts val="0"/>
              </a:spcBef>
              <a:spcAft>
                <a:spcPts val="0"/>
              </a:spcAft>
            </a:pPr>
            <a:r>
              <a:rPr lang="en-US" sz="1400" dirty="0" smtClean="0"/>
              <a:t>Five Dysfunctions  </a:t>
            </a:r>
            <a:r>
              <a:rPr lang="en-US" sz="900" dirty="0" smtClean="0"/>
              <a:t>(P. </a:t>
            </a:r>
            <a:r>
              <a:rPr lang="en-US" sz="900" dirty="0" err="1" smtClean="0"/>
              <a:t>Lencioni</a:t>
            </a:r>
            <a:r>
              <a:rPr lang="en-US" sz="900" dirty="0" smtClean="0"/>
              <a:t>, “The Five Dysfunctions of a Team”)</a:t>
            </a:r>
          </a:p>
          <a:p>
            <a:pPr lvl="2">
              <a:spcBef>
                <a:spcPts val="0"/>
              </a:spcBef>
              <a:spcAft>
                <a:spcPts val="0"/>
              </a:spcAft>
            </a:pPr>
            <a:r>
              <a:rPr lang="en-US" sz="2800" dirty="0" smtClean="0"/>
              <a:t>10 Problems </a:t>
            </a:r>
            <a:r>
              <a:rPr lang="en-US" sz="2000" dirty="0" smtClean="0"/>
              <a:t> </a:t>
            </a:r>
            <a:r>
              <a:rPr lang="en-US" sz="1000" dirty="0" smtClean="0"/>
              <a:t>(PR </a:t>
            </a:r>
            <a:r>
              <a:rPr lang="en-US" sz="1000" dirty="0" err="1" smtClean="0"/>
              <a:t>Scholtes</a:t>
            </a:r>
            <a:r>
              <a:rPr lang="en-US" sz="1000" dirty="0" smtClean="0"/>
              <a:t>, “The Team Handbook”)</a:t>
            </a:r>
          </a:p>
          <a:p>
            <a:pPr marL="1371600" lvl="2" indent="0">
              <a:spcBef>
                <a:spcPts val="0"/>
              </a:spcBef>
              <a:spcAft>
                <a:spcPts val="0"/>
              </a:spcAft>
              <a:buNone/>
            </a:pPr>
            <a:r>
              <a:rPr lang="en-US" sz="2000" dirty="0" smtClean="0"/>
              <a:t>Floundering –can’t start/stop</a:t>
            </a:r>
          </a:p>
          <a:p>
            <a:pPr marL="1371600" lvl="2" indent="0">
              <a:spcBef>
                <a:spcPts val="0"/>
              </a:spcBef>
              <a:spcAft>
                <a:spcPts val="0"/>
              </a:spcAft>
              <a:buNone/>
            </a:pPr>
            <a:r>
              <a:rPr lang="en-US" sz="2000" dirty="0" smtClean="0"/>
              <a:t>Member influence based on position</a:t>
            </a:r>
            <a:endParaRPr lang="en-US" dirty="0"/>
          </a:p>
          <a:p>
            <a:pPr marL="1371600" lvl="2" indent="0">
              <a:spcBef>
                <a:spcPts val="0"/>
              </a:spcBef>
              <a:spcAft>
                <a:spcPts val="0"/>
              </a:spcAft>
              <a:buNone/>
            </a:pPr>
            <a:r>
              <a:rPr lang="en-US" sz="2000" dirty="0" smtClean="0"/>
              <a:t>Talker</a:t>
            </a:r>
          </a:p>
          <a:p>
            <a:pPr marL="1371600" lvl="2" indent="0">
              <a:spcBef>
                <a:spcPts val="0"/>
              </a:spcBef>
              <a:spcAft>
                <a:spcPts val="0"/>
              </a:spcAft>
              <a:buNone/>
            </a:pPr>
            <a:r>
              <a:rPr lang="en-US" sz="2000" dirty="0" smtClean="0"/>
              <a:t>The one who won’t speak up</a:t>
            </a:r>
          </a:p>
          <a:p>
            <a:pPr marL="1371600" lvl="2" indent="0">
              <a:spcBef>
                <a:spcPts val="0"/>
              </a:spcBef>
              <a:spcAft>
                <a:spcPts val="0"/>
              </a:spcAft>
              <a:buNone/>
            </a:pPr>
            <a:r>
              <a:rPr lang="en-US" sz="2000" dirty="0" smtClean="0"/>
              <a:t>Opinions stated as facts</a:t>
            </a:r>
          </a:p>
          <a:p>
            <a:pPr marL="1371600" lvl="2" indent="0">
              <a:spcBef>
                <a:spcPts val="0"/>
              </a:spcBef>
              <a:spcAft>
                <a:spcPts val="0"/>
              </a:spcAft>
              <a:buNone/>
            </a:pPr>
            <a:r>
              <a:rPr lang="en-US" sz="2000" dirty="0" smtClean="0"/>
              <a:t>Rushing to solution</a:t>
            </a:r>
          </a:p>
          <a:p>
            <a:pPr marL="1371600" lvl="2" indent="0">
              <a:spcBef>
                <a:spcPts val="0"/>
              </a:spcBef>
              <a:spcAft>
                <a:spcPts val="0"/>
              </a:spcAft>
              <a:buNone/>
            </a:pPr>
            <a:r>
              <a:rPr lang="en-US" sz="2000" dirty="0" smtClean="0"/>
              <a:t>Digression/tangents – unfocussed discussion</a:t>
            </a:r>
          </a:p>
          <a:p>
            <a:pPr marL="1371600" lvl="2" indent="0">
              <a:spcBef>
                <a:spcPts val="0"/>
              </a:spcBef>
              <a:spcAft>
                <a:spcPts val="0"/>
              </a:spcAft>
              <a:buNone/>
            </a:pPr>
            <a:r>
              <a:rPr lang="en-US" sz="2000" dirty="0" smtClean="0"/>
              <a:t>Explain others motives</a:t>
            </a:r>
          </a:p>
          <a:p>
            <a:pPr marL="1371600" lvl="2" indent="0">
              <a:spcBef>
                <a:spcPts val="0"/>
              </a:spcBef>
              <a:spcAft>
                <a:spcPts val="0"/>
              </a:spcAft>
              <a:buNone/>
            </a:pPr>
            <a:r>
              <a:rPr lang="en-US" sz="2000" dirty="0" smtClean="0"/>
              <a:t>Ignoring or ridiculing other’s responses</a:t>
            </a:r>
          </a:p>
          <a:p>
            <a:pPr marL="1371600" lvl="2" indent="0">
              <a:spcBef>
                <a:spcPts val="0"/>
              </a:spcBef>
              <a:spcAft>
                <a:spcPts val="0"/>
              </a:spcAft>
              <a:buNone/>
            </a:pPr>
            <a:r>
              <a:rPr lang="en-US" sz="2000" dirty="0" smtClean="0"/>
              <a:t>Personal Conflict</a:t>
            </a:r>
            <a:endParaRPr lang="en-US" sz="1600" dirty="0" smtClean="0"/>
          </a:p>
          <a:p>
            <a:pPr lvl="2">
              <a:spcBef>
                <a:spcPts val="0"/>
              </a:spcBef>
              <a:spcAft>
                <a:spcPts val="0"/>
              </a:spcAft>
            </a:pPr>
            <a:endParaRPr lang="en-US" sz="20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53</a:t>
            </a:fld>
            <a:endParaRPr lang="en-US" altLang="en-US"/>
          </a:p>
        </p:txBody>
      </p:sp>
    </p:spTree>
    <p:extLst>
      <p:ext uri="{BB962C8B-B14F-4D97-AF65-F5344CB8AC3E}">
        <p14:creationId xmlns:p14="http://schemas.microsoft.com/office/powerpoint/2010/main" val="10238486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CONFLICT RESOLUTION</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smtClean="0"/>
              <a:t>Exercise (pushing hands)</a:t>
            </a:r>
          </a:p>
          <a:p>
            <a:pPr>
              <a:spcBef>
                <a:spcPts val="0"/>
              </a:spcBef>
              <a:spcAft>
                <a:spcPts val="0"/>
              </a:spcAft>
            </a:pP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54</a:t>
            </a:fld>
            <a:endParaRPr lang="en-US" altLang="en-US"/>
          </a:p>
        </p:txBody>
      </p:sp>
    </p:spTree>
    <p:extLst>
      <p:ext uri="{BB962C8B-B14F-4D97-AF65-F5344CB8AC3E}">
        <p14:creationId xmlns:p14="http://schemas.microsoft.com/office/powerpoint/2010/main" val="38399176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#27</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a:t>Types of Teams </a:t>
            </a:r>
            <a:r>
              <a:rPr lang="en-US" sz="1600" dirty="0"/>
              <a:t>(Work Groups, Self-Managed, Process/Continuous Improvement)</a:t>
            </a:r>
            <a:endParaRPr lang="en-US" sz="2400" dirty="0"/>
          </a:p>
          <a:p>
            <a:pPr>
              <a:spcBef>
                <a:spcPts val="0"/>
              </a:spcBef>
              <a:spcAft>
                <a:spcPts val="0"/>
              </a:spcAft>
            </a:pPr>
            <a:r>
              <a:rPr lang="en-US" sz="2400" dirty="0"/>
              <a:t>Membership </a:t>
            </a:r>
            <a:r>
              <a:rPr lang="en-US" sz="1600" dirty="0"/>
              <a:t>(Champion, Sponsor, Leader, Members)</a:t>
            </a:r>
            <a:endParaRPr lang="en-US" sz="2400" dirty="0"/>
          </a:p>
          <a:p>
            <a:pPr>
              <a:spcBef>
                <a:spcPts val="0"/>
              </a:spcBef>
              <a:spcAft>
                <a:spcPts val="0"/>
              </a:spcAft>
            </a:pPr>
            <a:r>
              <a:rPr lang="en-US" sz="2400" dirty="0"/>
              <a:t>Stages </a:t>
            </a:r>
            <a:r>
              <a:rPr lang="en-US" sz="1600" dirty="0"/>
              <a:t>(forming, storming, norming, performing, closing</a:t>
            </a:r>
            <a:r>
              <a:rPr lang="en-US" sz="1600" dirty="0" smtClean="0"/>
              <a:t>)</a:t>
            </a:r>
          </a:p>
          <a:p>
            <a:pPr>
              <a:spcBef>
                <a:spcPts val="0"/>
              </a:spcBef>
              <a:spcAft>
                <a:spcPts val="0"/>
              </a:spcAft>
            </a:pPr>
            <a:r>
              <a:rPr lang="en-US" sz="2800" dirty="0" smtClean="0"/>
              <a:t>Barriers </a:t>
            </a:r>
          </a:p>
          <a:p>
            <a:pPr lvl="1">
              <a:spcBef>
                <a:spcPts val="0"/>
              </a:spcBef>
              <a:spcAft>
                <a:spcPts val="0"/>
              </a:spcAft>
            </a:pPr>
            <a:r>
              <a:rPr lang="en-US" sz="2400" dirty="0" smtClean="0"/>
              <a:t>Group think</a:t>
            </a:r>
          </a:p>
          <a:p>
            <a:pPr lvl="1">
              <a:spcBef>
                <a:spcPts val="0"/>
              </a:spcBef>
              <a:spcAft>
                <a:spcPts val="0"/>
              </a:spcAft>
            </a:pPr>
            <a:r>
              <a:rPr lang="en-US" sz="2400" dirty="0" smtClean="0"/>
              <a:t>Conflict</a:t>
            </a:r>
          </a:p>
          <a:p>
            <a:pPr lvl="1">
              <a:spcBef>
                <a:spcPts val="0"/>
              </a:spcBef>
              <a:spcAft>
                <a:spcPts val="0"/>
              </a:spcAft>
            </a:pPr>
            <a:r>
              <a:rPr lang="en-US" sz="2400" dirty="0" smtClean="0"/>
              <a:t>Logistics</a:t>
            </a:r>
          </a:p>
          <a:p>
            <a:pPr lvl="1">
              <a:spcBef>
                <a:spcPts val="0"/>
              </a:spcBef>
              <a:spcAft>
                <a:spcPts val="0"/>
              </a:spcAft>
            </a:pPr>
            <a:r>
              <a:rPr lang="en-US" sz="2400" dirty="0" smtClean="0"/>
              <a:t>Agenda</a:t>
            </a:r>
          </a:p>
          <a:p>
            <a:pPr lvl="1">
              <a:spcBef>
                <a:spcPts val="0"/>
              </a:spcBef>
              <a:spcAft>
                <a:spcPts val="0"/>
              </a:spcAft>
            </a:pPr>
            <a:r>
              <a:rPr lang="en-US" sz="2400" dirty="0" smtClean="0"/>
              <a:t>Training</a:t>
            </a:r>
            <a:endParaRPr lang="en-US" sz="2000" dirty="0" smtClean="0"/>
          </a:p>
          <a:p>
            <a:pPr marL="457200" lvl="1" indent="0">
              <a:spcBef>
                <a:spcPts val="0"/>
              </a:spcBef>
              <a:spcAft>
                <a:spcPts val="0"/>
              </a:spcAft>
              <a:buNone/>
            </a:pP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55</a:t>
            </a:fld>
            <a:endParaRPr lang="en-US" altLang="en-US"/>
          </a:p>
        </p:txBody>
      </p:sp>
    </p:spTree>
    <p:extLst>
      <p:ext uri="{BB962C8B-B14F-4D97-AF65-F5344CB8AC3E}">
        <p14:creationId xmlns:p14="http://schemas.microsoft.com/office/powerpoint/2010/main" val="21848076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TEAMWORK#28</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a:t>Types of Teams </a:t>
            </a:r>
            <a:r>
              <a:rPr lang="en-US" sz="1600" dirty="0"/>
              <a:t>(Work Groups, Self-Managed, Process/Continuous Improvement)</a:t>
            </a:r>
            <a:endParaRPr lang="en-US" sz="2400" dirty="0"/>
          </a:p>
          <a:p>
            <a:pPr>
              <a:spcBef>
                <a:spcPts val="0"/>
              </a:spcBef>
              <a:spcAft>
                <a:spcPts val="0"/>
              </a:spcAft>
            </a:pPr>
            <a:r>
              <a:rPr lang="en-US" sz="2400" dirty="0"/>
              <a:t>Membership </a:t>
            </a:r>
            <a:r>
              <a:rPr lang="en-US" sz="1600" dirty="0"/>
              <a:t>(Champion, Sponsor, Leader, Members)</a:t>
            </a:r>
            <a:endParaRPr lang="en-US" sz="2400" dirty="0"/>
          </a:p>
          <a:p>
            <a:pPr>
              <a:spcBef>
                <a:spcPts val="0"/>
              </a:spcBef>
              <a:spcAft>
                <a:spcPts val="0"/>
              </a:spcAft>
            </a:pPr>
            <a:r>
              <a:rPr lang="en-US" sz="2400" dirty="0"/>
              <a:t>Stages </a:t>
            </a:r>
            <a:r>
              <a:rPr lang="en-US" sz="1600" dirty="0"/>
              <a:t>(forming, storming, norming, performing, closing</a:t>
            </a:r>
            <a:r>
              <a:rPr lang="en-US" sz="1600" dirty="0" smtClean="0"/>
              <a:t>)</a:t>
            </a:r>
          </a:p>
          <a:p>
            <a:pPr>
              <a:spcBef>
                <a:spcPts val="0"/>
              </a:spcBef>
              <a:spcAft>
                <a:spcPts val="0"/>
              </a:spcAft>
            </a:pPr>
            <a:r>
              <a:rPr lang="en-US" sz="2800" dirty="0" smtClean="0"/>
              <a:t>Barriers </a:t>
            </a:r>
          </a:p>
          <a:p>
            <a:pPr lvl="1">
              <a:spcBef>
                <a:spcPts val="0"/>
              </a:spcBef>
              <a:spcAft>
                <a:spcPts val="0"/>
              </a:spcAft>
            </a:pPr>
            <a:r>
              <a:rPr lang="en-US" sz="2400" dirty="0" smtClean="0"/>
              <a:t>Group think</a:t>
            </a:r>
          </a:p>
          <a:p>
            <a:pPr lvl="1">
              <a:spcBef>
                <a:spcPts val="0"/>
              </a:spcBef>
              <a:spcAft>
                <a:spcPts val="0"/>
              </a:spcAft>
            </a:pPr>
            <a:r>
              <a:rPr lang="en-US" sz="2400" dirty="0" smtClean="0"/>
              <a:t>Conflict</a:t>
            </a:r>
          </a:p>
          <a:p>
            <a:pPr lvl="1">
              <a:spcBef>
                <a:spcPts val="0"/>
              </a:spcBef>
              <a:spcAft>
                <a:spcPts val="0"/>
              </a:spcAft>
            </a:pPr>
            <a:r>
              <a:rPr lang="en-US" sz="2400" dirty="0" smtClean="0"/>
              <a:t>Logistics</a:t>
            </a:r>
          </a:p>
          <a:p>
            <a:pPr lvl="2">
              <a:spcBef>
                <a:spcPts val="0"/>
              </a:spcBef>
              <a:spcAft>
                <a:spcPts val="0"/>
              </a:spcAft>
            </a:pPr>
            <a:r>
              <a:rPr lang="en-US" sz="2000" dirty="0" smtClean="0"/>
              <a:t>3 Shift operation</a:t>
            </a:r>
          </a:p>
          <a:p>
            <a:pPr lvl="2">
              <a:spcBef>
                <a:spcPts val="0"/>
              </a:spcBef>
              <a:spcAft>
                <a:spcPts val="0"/>
              </a:spcAft>
            </a:pPr>
            <a:r>
              <a:rPr lang="en-US" sz="2000" dirty="0" smtClean="0"/>
              <a:t>Multiple sites</a:t>
            </a:r>
          </a:p>
          <a:p>
            <a:pPr lvl="2">
              <a:spcBef>
                <a:spcPts val="0"/>
              </a:spcBef>
              <a:spcAft>
                <a:spcPts val="0"/>
              </a:spcAft>
            </a:pPr>
            <a:r>
              <a:rPr lang="en-US" sz="2000" dirty="0" smtClean="0"/>
              <a:t>Different departments</a:t>
            </a:r>
          </a:p>
          <a:p>
            <a:pPr lvl="1">
              <a:spcBef>
                <a:spcPts val="0"/>
              </a:spcBef>
              <a:spcAft>
                <a:spcPts val="0"/>
              </a:spcAft>
            </a:pPr>
            <a:r>
              <a:rPr lang="en-US" sz="2400" dirty="0" smtClean="0"/>
              <a:t>Agenda</a:t>
            </a:r>
          </a:p>
          <a:p>
            <a:pPr lvl="1">
              <a:spcBef>
                <a:spcPts val="0"/>
              </a:spcBef>
              <a:spcAft>
                <a:spcPts val="0"/>
              </a:spcAft>
            </a:pPr>
            <a:r>
              <a:rPr lang="en-US" sz="2400" dirty="0" smtClean="0"/>
              <a:t>Training</a:t>
            </a:r>
            <a:endParaRPr lang="en-US" sz="2000" dirty="0" smtClean="0"/>
          </a:p>
          <a:p>
            <a:pPr marL="457200" lvl="1" indent="0">
              <a:spcBef>
                <a:spcPts val="0"/>
              </a:spcBef>
              <a:spcAft>
                <a:spcPts val="0"/>
              </a:spcAft>
              <a:buNone/>
            </a:pP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56</a:t>
            </a:fld>
            <a:endParaRPr lang="en-US" altLang="en-US"/>
          </a:p>
        </p:txBody>
      </p:sp>
    </p:spTree>
    <p:extLst>
      <p:ext uri="{BB962C8B-B14F-4D97-AF65-F5344CB8AC3E}">
        <p14:creationId xmlns:p14="http://schemas.microsoft.com/office/powerpoint/2010/main" val="6753608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#29</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a:t>Types of Teams </a:t>
            </a:r>
            <a:r>
              <a:rPr lang="en-US" sz="1600" dirty="0"/>
              <a:t>(Work Groups, Self-Managed, Process/Continuous Improvement)</a:t>
            </a:r>
            <a:endParaRPr lang="en-US" sz="2400" dirty="0"/>
          </a:p>
          <a:p>
            <a:pPr>
              <a:spcBef>
                <a:spcPts val="0"/>
              </a:spcBef>
              <a:spcAft>
                <a:spcPts val="0"/>
              </a:spcAft>
            </a:pPr>
            <a:r>
              <a:rPr lang="en-US" sz="2400" dirty="0"/>
              <a:t>Membership </a:t>
            </a:r>
            <a:r>
              <a:rPr lang="en-US" sz="1600" dirty="0"/>
              <a:t>(Champion, Sponsor, Leader, Members)</a:t>
            </a:r>
            <a:endParaRPr lang="en-US" sz="2400" dirty="0"/>
          </a:p>
          <a:p>
            <a:pPr>
              <a:spcBef>
                <a:spcPts val="0"/>
              </a:spcBef>
              <a:spcAft>
                <a:spcPts val="0"/>
              </a:spcAft>
            </a:pPr>
            <a:r>
              <a:rPr lang="en-US" sz="2400" dirty="0"/>
              <a:t>Stages </a:t>
            </a:r>
            <a:r>
              <a:rPr lang="en-US" sz="1600" dirty="0"/>
              <a:t>(forming, storming, norming, performing, closing</a:t>
            </a:r>
            <a:r>
              <a:rPr lang="en-US" sz="1600" dirty="0" smtClean="0"/>
              <a:t>)</a:t>
            </a:r>
          </a:p>
          <a:p>
            <a:pPr>
              <a:spcBef>
                <a:spcPts val="0"/>
              </a:spcBef>
              <a:spcAft>
                <a:spcPts val="0"/>
              </a:spcAft>
            </a:pPr>
            <a:r>
              <a:rPr lang="en-US" sz="2800" dirty="0" smtClean="0"/>
              <a:t>Barriers </a:t>
            </a:r>
          </a:p>
          <a:p>
            <a:pPr lvl="1">
              <a:spcBef>
                <a:spcPts val="0"/>
              </a:spcBef>
              <a:spcAft>
                <a:spcPts val="0"/>
              </a:spcAft>
            </a:pPr>
            <a:r>
              <a:rPr lang="en-US" sz="2400" dirty="0" smtClean="0"/>
              <a:t>Group think</a:t>
            </a:r>
          </a:p>
          <a:p>
            <a:pPr lvl="1">
              <a:spcBef>
                <a:spcPts val="0"/>
              </a:spcBef>
              <a:spcAft>
                <a:spcPts val="0"/>
              </a:spcAft>
            </a:pPr>
            <a:r>
              <a:rPr lang="en-US" sz="2400" dirty="0" smtClean="0"/>
              <a:t>Conflict</a:t>
            </a:r>
          </a:p>
          <a:p>
            <a:pPr lvl="1">
              <a:spcBef>
                <a:spcPts val="0"/>
              </a:spcBef>
              <a:spcAft>
                <a:spcPts val="0"/>
              </a:spcAft>
            </a:pPr>
            <a:r>
              <a:rPr lang="en-US" sz="2400" dirty="0" smtClean="0"/>
              <a:t>Logistics</a:t>
            </a:r>
          </a:p>
          <a:p>
            <a:pPr lvl="1">
              <a:spcBef>
                <a:spcPts val="0"/>
              </a:spcBef>
              <a:spcAft>
                <a:spcPts val="0"/>
              </a:spcAft>
            </a:pPr>
            <a:r>
              <a:rPr lang="en-US" sz="2400" dirty="0" smtClean="0"/>
              <a:t>Agenda </a:t>
            </a:r>
          </a:p>
          <a:p>
            <a:pPr lvl="2">
              <a:spcBef>
                <a:spcPts val="0"/>
              </a:spcBef>
              <a:spcAft>
                <a:spcPts val="0"/>
              </a:spcAft>
            </a:pPr>
            <a:r>
              <a:rPr lang="en-US" sz="2000" dirty="0" smtClean="0"/>
              <a:t>hidden</a:t>
            </a:r>
          </a:p>
          <a:p>
            <a:pPr lvl="1">
              <a:spcBef>
                <a:spcPts val="0"/>
              </a:spcBef>
              <a:spcAft>
                <a:spcPts val="0"/>
              </a:spcAft>
            </a:pPr>
            <a:r>
              <a:rPr lang="en-US" sz="2400" dirty="0" smtClean="0"/>
              <a:t>Training</a:t>
            </a:r>
            <a:endParaRPr lang="en-US" sz="2000" dirty="0" smtClean="0"/>
          </a:p>
          <a:p>
            <a:pPr marL="457200" lvl="1" indent="0">
              <a:spcBef>
                <a:spcPts val="0"/>
              </a:spcBef>
              <a:spcAft>
                <a:spcPts val="0"/>
              </a:spcAft>
              <a:buNone/>
            </a:pP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57</a:t>
            </a:fld>
            <a:endParaRPr lang="en-US" altLang="en-US"/>
          </a:p>
        </p:txBody>
      </p:sp>
    </p:spTree>
    <p:extLst>
      <p:ext uri="{BB962C8B-B14F-4D97-AF65-F5344CB8AC3E}">
        <p14:creationId xmlns:p14="http://schemas.microsoft.com/office/powerpoint/2010/main" val="17739167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#30</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a:t>Types of Teams </a:t>
            </a:r>
            <a:r>
              <a:rPr lang="en-US" sz="1600" dirty="0"/>
              <a:t>(Work Groups, Self-Managed, Process/Continuous Improvement)</a:t>
            </a:r>
            <a:endParaRPr lang="en-US" sz="2400" dirty="0"/>
          </a:p>
          <a:p>
            <a:pPr>
              <a:spcBef>
                <a:spcPts val="0"/>
              </a:spcBef>
              <a:spcAft>
                <a:spcPts val="0"/>
              </a:spcAft>
            </a:pPr>
            <a:r>
              <a:rPr lang="en-US" sz="2400" dirty="0"/>
              <a:t>Membership </a:t>
            </a:r>
            <a:r>
              <a:rPr lang="en-US" sz="1600" dirty="0"/>
              <a:t>(Champion, Sponsor, Leader, Members)</a:t>
            </a:r>
            <a:endParaRPr lang="en-US" sz="2400" dirty="0"/>
          </a:p>
          <a:p>
            <a:pPr>
              <a:spcBef>
                <a:spcPts val="0"/>
              </a:spcBef>
              <a:spcAft>
                <a:spcPts val="0"/>
              </a:spcAft>
            </a:pPr>
            <a:r>
              <a:rPr lang="en-US" sz="2400" dirty="0"/>
              <a:t>Stages </a:t>
            </a:r>
            <a:r>
              <a:rPr lang="en-US" sz="1600" dirty="0"/>
              <a:t>(forming, storming, norming, performing, closing</a:t>
            </a:r>
            <a:r>
              <a:rPr lang="en-US" sz="1600" dirty="0" smtClean="0"/>
              <a:t>)</a:t>
            </a:r>
          </a:p>
          <a:p>
            <a:pPr>
              <a:spcBef>
                <a:spcPts val="0"/>
              </a:spcBef>
              <a:spcAft>
                <a:spcPts val="0"/>
              </a:spcAft>
            </a:pPr>
            <a:r>
              <a:rPr lang="en-US" sz="2800" dirty="0" smtClean="0"/>
              <a:t>Barriers </a:t>
            </a:r>
          </a:p>
          <a:p>
            <a:pPr lvl="1">
              <a:spcBef>
                <a:spcPts val="0"/>
              </a:spcBef>
              <a:spcAft>
                <a:spcPts val="0"/>
              </a:spcAft>
            </a:pPr>
            <a:r>
              <a:rPr lang="en-US" sz="2400" dirty="0" smtClean="0"/>
              <a:t>Group think</a:t>
            </a:r>
          </a:p>
          <a:p>
            <a:pPr lvl="1">
              <a:spcBef>
                <a:spcPts val="0"/>
              </a:spcBef>
              <a:spcAft>
                <a:spcPts val="0"/>
              </a:spcAft>
            </a:pPr>
            <a:r>
              <a:rPr lang="en-US" sz="2400" dirty="0" smtClean="0"/>
              <a:t>Conflict</a:t>
            </a:r>
          </a:p>
          <a:p>
            <a:pPr lvl="1">
              <a:spcBef>
                <a:spcPts val="0"/>
              </a:spcBef>
              <a:spcAft>
                <a:spcPts val="0"/>
              </a:spcAft>
            </a:pPr>
            <a:r>
              <a:rPr lang="en-US" sz="2400" dirty="0" smtClean="0"/>
              <a:t>Logistics</a:t>
            </a:r>
          </a:p>
          <a:p>
            <a:pPr lvl="1">
              <a:spcBef>
                <a:spcPts val="0"/>
              </a:spcBef>
              <a:spcAft>
                <a:spcPts val="0"/>
              </a:spcAft>
            </a:pPr>
            <a:r>
              <a:rPr lang="en-US" sz="2400" dirty="0" smtClean="0"/>
              <a:t>Agenda </a:t>
            </a:r>
          </a:p>
          <a:p>
            <a:pPr lvl="1">
              <a:spcBef>
                <a:spcPts val="0"/>
              </a:spcBef>
              <a:spcAft>
                <a:spcPts val="0"/>
              </a:spcAft>
            </a:pPr>
            <a:r>
              <a:rPr lang="en-US" sz="2400" dirty="0" smtClean="0"/>
              <a:t>Training</a:t>
            </a:r>
          </a:p>
          <a:p>
            <a:pPr lvl="2">
              <a:spcBef>
                <a:spcPts val="0"/>
              </a:spcBef>
              <a:spcAft>
                <a:spcPts val="0"/>
              </a:spcAft>
            </a:pPr>
            <a:r>
              <a:rPr lang="en-US" sz="2000" dirty="0" smtClean="0"/>
              <a:t>Root Cause Tools</a:t>
            </a:r>
          </a:p>
          <a:p>
            <a:pPr lvl="2">
              <a:spcBef>
                <a:spcPts val="0"/>
              </a:spcBef>
              <a:spcAft>
                <a:spcPts val="0"/>
              </a:spcAft>
            </a:pPr>
            <a:r>
              <a:rPr lang="en-US" sz="2000" dirty="0" smtClean="0"/>
              <a:t>Professional conduct skills</a:t>
            </a:r>
          </a:p>
          <a:p>
            <a:pPr marL="457200" lvl="1" indent="0">
              <a:spcBef>
                <a:spcPts val="0"/>
              </a:spcBef>
              <a:spcAft>
                <a:spcPts val="0"/>
              </a:spcAft>
              <a:buNone/>
            </a:pP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58</a:t>
            </a:fld>
            <a:endParaRPr lang="en-US" altLang="en-US"/>
          </a:p>
        </p:txBody>
      </p:sp>
    </p:spTree>
    <p:extLst>
      <p:ext uri="{BB962C8B-B14F-4D97-AF65-F5344CB8AC3E}">
        <p14:creationId xmlns:p14="http://schemas.microsoft.com/office/powerpoint/2010/main" val="15339686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#31</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a:t>Types of Teams </a:t>
            </a:r>
            <a:r>
              <a:rPr lang="en-US" sz="1600" dirty="0"/>
              <a:t>(Work Groups, Self-Managed, Process/Continuous Improvement)</a:t>
            </a:r>
            <a:endParaRPr lang="en-US" sz="2400" dirty="0"/>
          </a:p>
          <a:p>
            <a:pPr>
              <a:spcBef>
                <a:spcPts val="0"/>
              </a:spcBef>
              <a:spcAft>
                <a:spcPts val="0"/>
              </a:spcAft>
            </a:pPr>
            <a:r>
              <a:rPr lang="en-US" sz="2400" dirty="0"/>
              <a:t>Membership </a:t>
            </a:r>
            <a:r>
              <a:rPr lang="en-US" sz="1600" dirty="0"/>
              <a:t>(Champion, Sponsor, Leader, Members)</a:t>
            </a:r>
            <a:endParaRPr lang="en-US" sz="2400" dirty="0"/>
          </a:p>
          <a:p>
            <a:pPr>
              <a:spcBef>
                <a:spcPts val="0"/>
              </a:spcBef>
              <a:spcAft>
                <a:spcPts val="0"/>
              </a:spcAft>
            </a:pPr>
            <a:r>
              <a:rPr lang="en-US" sz="2400" dirty="0"/>
              <a:t>Stages </a:t>
            </a:r>
            <a:r>
              <a:rPr lang="en-US" sz="1600" dirty="0"/>
              <a:t>(forming, storming, norming, performing, closing</a:t>
            </a:r>
            <a:r>
              <a:rPr lang="en-US" sz="1600" dirty="0" smtClean="0"/>
              <a:t>)</a:t>
            </a:r>
          </a:p>
          <a:p>
            <a:pPr>
              <a:spcBef>
                <a:spcPts val="0"/>
              </a:spcBef>
              <a:spcAft>
                <a:spcPts val="0"/>
              </a:spcAft>
            </a:pPr>
            <a:r>
              <a:rPr lang="en-US" sz="2400" dirty="0" smtClean="0"/>
              <a:t>Barriers </a:t>
            </a:r>
            <a:r>
              <a:rPr lang="en-US" sz="1600" dirty="0" smtClean="0"/>
              <a:t>(conflict, group-think)</a:t>
            </a:r>
            <a:endParaRPr lang="en-US" sz="2400" dirty="0"/>
          </a:p>
          <a:p>
            <a:pPr>
              <a:spcBef>
                <a:spcPts val="0"/>
              </a:spcBef>
              <a:spcAft>
                <a:spcPts val="0"/>
              </a:spcAft>
            </a:pPr>
            <a:r>
              <a:rPr lang="en-US" sz="2800" dirty="0" smtClean="0"/>
              <a:t>Decision-Making</a:t>
            </a:r>
            <a:endParaRPr lang="en-US" sz="28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59</a:t>
            </a:fld>
            <a:endParaRPr lang="en-US" altLang="en-US"/>
          </a:p>
        </p:txBody>
      </p:sp>
    </p:spTree>
    <p:extLst>
      <p:ext uri="{BB962C8B-B14F-4D97-AF65-F5344CB8AC3E}">
        <p14:creationId xmlns:p14="http://schemas.microsoft.com/office/powerpoint/2010/main" val="41113834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sz="4000" dirty="0" smtClean="0"/>
              <a:t>CODES OF PROFESSIONAL </a:t>
            </a:r>
            <a:r>
              <a:rPr lang="en-US" sz="4000" dirty="0" smtClean="0"/>
              <a:t>PRACTICE #5</a:t>
            </a:r>
            <a:endParaRPr lang="en-US" sz="4000" dirty="0"/>
          </a:p>
        </p:txBody>
      </p:sp>
      <p:sp>
        <p:nvSpPr>
          <p:cNvPr id="3" name="Content Placeholder 2"/>
          <p:cNvSpPr>
            <a:spLocks noGrp="1"/>
          </p:cNvSpPr>
          <p:nvPr>
            <p:ph idx="1"/>
          </p:nvPr>
        </p:nvSpPr>
        <p:spPr>
          <a:xfrm>
            <a:off x="457200" y="1371600"/>
            <a:ext cx="8229600" cy="4754563"/>
          </a:xfrm>
        </p:spPr>
        <p:txBody>
          <a:bodyPr>
            <a:noAutofit/>
          </a:bodyPr>
          <a:lstStyle/>
          <a:p>
            <a:pPr marL="396875" lvl="1" indent="-457200" eaLnBrk="1" hangingPunct="1">
              <a:spcBef>
                <a:spcPts val="600"/>
              </a:spcBef>
              <a:buFont typeface="Arial" panose="020B0604020202020204" pitchFamily="34" charset="0"/>
              <a:buChar char="•"/>
            </a:pPr>
            <a:r>
              <a:rPr lang="en-US" altLang="en-US" dirty="0" smtClean="0"/>
              <a:t>Honesty</a:t>
            </a:r>
            <a:endParaRPr lang="en-US" altLang="en-US" dirty="0"/>
          </a:p>
          <a:p>
            <a:pPr marL="455613" lvl="1" indent="-457200" eaLnBrk="1" hangingPunct="1">
              <a:spcBef>
                <a:spcPts val="600"/>
              </a:spcBef>
              <a:buFont typeface="Arial" panose="020B0604020202020204" pitchFamily="34" charset="0"/>
              <a:buChar char="•"/>
            </a:pPr>
            <a:r>
              <a:rPr lang="en-US" altLang="en-US" b="1" dirty="0"/>
              <a:t>Integrity</a:t>
            </a:r>
          </a:p>
          <a:p>
            <a:pPr marL="455613" lvl="1" indent="-457200" eaLnBrk="1" hangingPunct="1">
              <a:spcBef>
                <a:spcPts val="600"/>
              </a:spcBef>
              <a:buFont typeface="Arial" panose="020B0604020202020204" pitchFamily="34" charset="0"/>
              <a:buChar char="•"/>
            </a:pPr>
            <a:r>
              <a:rPr lang="en-US" altLang="en-US" dirty="0"/>
              <a:t>Transparency</a:t>
            </a:r>
          </a:p>
          <a:p>
            <a:pPr marL="455613" lvl="1" indent="-457200" eaLnBrk="1" hangingPunct="1">
              <a:spcBef>
                <a:spcPts val="600"/>
              </a:spcBef>
              <a:buFont typeface="Arial" panose="020B0604020202020204" pitchFamily="34" charset="0"/>
              <a:buChar char="•"/>
            </a:pPr>
            <a:r>
              <a:rPr lang="en-US" altLang="en-US" dirty="0"/>
              <a:t>Accountability</a:t>
            </a:r>
          </a:p>
          <a:p>
            <a:pPr marL="455613" lvl="1" indent="-457200" eaLnBrk="1" hangingPunct="1">
              <a:spcBef>
                <a:spcPts val="600"/>
              </a:spcBef>
              <a:buFont typeface="Arial" panose="020B0604020202020204" pitchFamily="34" charset="0"/>
              <a:buChar char="•"/>
            </a:pPr>
            <a:r>
              <a:rPr lang="en-US" altLang="en-US" dirty="0"/>
              <a:t>Confidentiality</a:t>
            </a:r>
          </a:p>
          <a:p>
            <a:pPr marL="455613" lvl="1" indent="-457200" eaLnBrk="1" hangingPunct="1">
              <a:spcBef>
                <a:spcPts val="600"/>
              </a:spcBef>
              <a:buFont typeface="Arial" panose="020B0604020202020204" pitchFamily="34" charset="0"/>
              <a:buChar char="•"/>
            </a:pPr>
            <a:r>
              <a:rPr lang="en-US" altLang="en-US" dirty="0"/>
              <a:t>Objectivity</a:t>
            </a:r>
          </a:p>
          <a:p>
            <a:pPr marL="455613" lvl="1" indent="-457200" eaLnBrk="1" hangingPunct="1">
              <a:spcBef>
                <a:spcPts val="600"/>
              </a:spcBef>
              <a:buFont typeface="Arial" panose="020B0604020202020204" pitchFamily="34" charset="0"/>
              <a:buChar char="•"/>
            </a:pPr>
            <a:r>
              <a:rPr lang="en-US" altLang="en-US" dirty="0"/>
              <a:t>Respectfulness</a:t>
            </a:r>
          </a:p>
          <a:p>
            <a:pPr marL="455613" lvl="1" indent="-457200" eaLnBrk="1" hangingPunct="1">
              <a:spcBef>
                <a:spcPts val="600"/>
              </a:spcBef>
              <a:buFont typeface="Arial" panose="020B0604020202020204" pitchFamily="34" charset="0"/>
              <a:buChar char="•"/>
            </a:pPr>
            <a:r>
              <a:rPr lang="en-US" altLang="en-US" dirty="0"/>
              <a:t>Obedience to the Law</a:t>
            </a:r>
          </a:p>
          <a:p>
            <a:pPr marL="0" indent="0">
              <a:spcBef>
                <a:spcPts val="0"/>
              </a:spcBef>
              <a:spcAft>
                <a:spcPts val="1200"/>
              </a:spcAft>
              <a:buNone/>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6</a:t>
            </a:fld>
            <a:endParaRPr lang="en-US" altLang="en-US"/>
          </a:p>
        </p:txBody>
      </p:sp>
    </p:spTree>
    <p:extLst>
      <p:ext uri="{BB962C8B-B14F-4D97-AF65-F5344CB8AC3E}">
        <p14:creationId xmlns:p14="http://schemas.microsoft.com/office/powerpoint/2010/main" val="40787227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TEAMWORK #32</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r>
              <a:rPr lang="en-US" sz="2400" dirty="0"/>
              <a:t>Types of Teams </a:t>
            </a:r>
            <a:r>
              <a:rPr lang="en-US" sz="1600" dirty="0"/>
              <a:t>(Work Groups, Self-Managed, Process/Continuous Improvement)</a:t>
            </a:r>
            <a:endParaRPr lang="en-US" sz="2400" dirty="0"/>
          </a:p>
          <a:p>
            <a:pPr>
              <a:spcBef>
                <a:spcPts val="0"/>
              </a:spcBef>
              <a:spcAft>
                <a:spcPts val="0"/>
              </a:spcAft>
            </a:pPr>
            <a:r>
              <a:rPr lang="en-US" sz="2400" dirty="0"/>
              <a:t>Membership </a:t>
            </a:r>
            <a:r>
              <a:rPr lang="en-US" sz="1600" dirty="0"/>
              <a:t>(Champion, Sponsor, Leader, Members)</a:t>
            </a:r>
            <a:endParaRPr lang="en-US" sz="2400" dirty="0"/>
          </a:p>
          <a:p>
            <a:pPr>
              <a:spcBef>
                <a:spcPts val="0"/>
              </a:spcBef>
              <a:spcAft>
                <a:spcPts val="0"/>
              </a:spcAft>
            </a:pPr>
            <a:r>
              <a:rPr lang="en-US" sz="2400" dirty="0"/>
              <a:t>Stages </a:t>
            </a:r>
            <a:r>
              <a:rPr lang="en-US" sz="1600" dirty="0"/>
              <a:t>(forming, storming, norming, performing, closing</a:t>
            </a:r>
            <a:r>
              <a:rPr lang="en-US" sz="1600" dirty="0" smtClean="0"/>
              <a:t>)</a:t>
            </a:r>
          </a:p>
          <a:p>
            <a:pPr>
              <a:spcBef>
                <a:spcPts val="0"/>
              </a:spcBef>
              <a:spcAft>
                <a:spcPts val="0"/>
              </a:spcAft>
            </a:pPr>
            <a:r>
              <a:rPr lang="en-US" sz="2400" dirty="0" smtClean="0"/>
              <a:t>Barriers </a:t>
            </a:r>
            <a:r>
              <a:rPr lang="en-US" sz="1600" dirty="0" smtClean="0"/>
              <a:t>(conflict, group-think)</a:t>
            </a:r>
            <a:endParaRPr lang="en-US" sz="2400" dirty="0"/>
          </a:p>
          <a:p>
            <a:pPr>
              <a:spcBef>
                <a:spcPts val="0"/>
              </a:spcBef>
              <a:spcAft>
                <a:spcPts val="0"/>
              </a:spcAft>
            </a:pPr>
            <a:r>
              <a:rPr lang="en-US" sz="2800" dirty="0" smtClean="0"/>
              <a:t>Decision-Making</a:t>
            </a:r>
          </a:p>
          <a:p>
            <a:pPr lvl="1">
              <a:spcBef>
                <a:spcPts val="0"/>
              </a:spcBef>
              <a:spcAft>
                <a:spcPts val="0"/>
              </a:spcAft>
            </a:pPr>
            <a:r>
              <a:rPr lang="en-US" sz="2400" dirty="0" smtClean="0"/>
              <a:t>Consensus  vs Majority</a:t>
            </a:r>
          </a:p>
          <a:p>
            <a:pPr lvl="1">
              <a:spcBef>
                <a:spcPts val="0"/>
              </a:spcBef>
              <a:spcAft>
                <a:spcPts val="0"/>
              </a:spcAft>
            </a:pPr>
            <a:endParaRPr lang="en-US" sz="2400" dirty="0" smtClean="0"/>
          </a:p>
          <a:p>
            <a:pPr lvl="1">
              <a:spcBef>
                <a:spcPts val="0"/>
              </a:spcBef>
              <a:spcAft>
                <a:spcPts val="0"/>
              </a:spcAft>
            </a:pP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60</a:t>
            </a:fld>
            <a:endParaRPr lang="en-US" altLang="en-US"/>
          </a:p>
        </p:txBody>
      </p:sp>
    </p:spTree>
    <p:extLst>
      <p:ext uri="{BB962C8B-B14F-4D97-AF65-F5344CB8AC3E}">
        <p14:creationId xmlns:p14="http://schemas.microsoft.com/office/powerpoint/2010/main" val="37460104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PROJECT (TIME)  MANAGEMENT</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marL="455613" lvl="1" indent="-342900">
              <a:spcBef>
                <a:spcPts val="0"/>
              </a:spcBef>
              <a:spcAft>
                <a:spcPts val="600"/>
              </a:spcAft>
              <a:buFont typeface="Arial" panose="020B0604020202020204" pitchFamily="34" charset="0"/>
              <a:buChar char="•"/>
            </a:pPr>
            <a:r>
              <a:rPr lang="en-US" dirty="0" smtClean="0"/>
              <a:t>Project Stages</a:t>
            </a:r>
          </a:p>
          <a:p>
            <a:pPr marL="855663" lvl="2" indent="-342900">
              <a:spcBef>
                <a:spcPts val="0"/>
              </a:spcBef>
              <a:spcAft>
                <a:spcPts val="600"/>
              </a:spcAft>
            </a:pPr>
            <a:r>
              <a:rPr lang="en-US" dirty="0" smtClean="0"/>
              <a:t>Initiate</a:t>
            </a:r>
          </a:p>
          <a:p>
            <a:pPr marL="855663" lvl="2" indent="-342900">
              <a:spcBef>
                <a:spcPts val="0"/>
              </a:spcBef>
              <a:spcAft>
                <a:spcPts val="600"/>
              </a:spcAft>
            </a:pPr>
            <a:r>
              <a:rPr lang="en-US" dirty="0" smtClean="0"/>
              <a:t>Plan</a:t>
            </a:r>
          </a:p>
          <a:p>
            <a:pPr marL="855663" lvl="2" indent="-342900">
              <a:spcBef>
                <a:spcPts val="0"/>
              </a:spcBef>
              <a:spcAft>
                <a:spcPts val="600"/>
              </a:spcAft>
            </a:pPr>
            <a:r>
              <a:rPr lang="en-US" dirty="0" smtClean="0"/>
              <a:t>Monitor &amp; control</a:t>
            </a:r>
          </a:p>
          <a:p>
            <a:pPr marL="855663" lvl="2" indent="-342900">
              <a:spcBef>
                <a:spcPts val="0"/>
              </a:spcBef>
              <a:spcAft>
                <a:spcPts val="600"/>
              </a:spcAft>
            </a:pPr>
            <a:r>
              <a:rPr lang="en-US" dirty="0" smtClean="0"/>
              <a:t>Closeout</a:t>
            </a:r>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61</a:t>
            </a:fld>
            <a:endParaRPr lang="en-US" altLang="en-US"/>
          </a:p>
        </p:txBody>
      </p:sp>
    </p:spTree>
    <p:extLst>
      <p:ext uri="{BB962C8B-B14F-4D97-AF65-F5344CB8AC3E}">
        <p14:creationId xmlns:p14="http://schemas.microsoft.com/office/powerpoint/2010/main" val="5837493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TIME (PROJECT)  MANAGEMENT</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marL="455613" lvl="1" indent="-342900">
              <a:spcBef>
                <a:spcPts val="0"/>
              </a:spcBef>
              <a:spcAft>
                <a:spcPts val="600"/>
              </a:spcAft>
              <a:buFont typeface="Arial" panose="020B0604020202020204" pitchFamily="34" charset="0"/>
              <a:buChar char="•"/>
            </a:pPr>
            <a:r>
              <a:rPr lang="en-US" sz="2400" dirty="0" smtClean="0"/>
              <a:t>Project Management</a:t>
            </a:r>
          </a:p>
          <a:p>
            <a:pPr marL="455613" lvl="1" indent="-342900">
              <a:spcBef>
                <a:spcPts val="0"/>
              </a:spcBef>
              <a:spcAft>
                <a:spcPts val="600"/>
              </a:spcAft>
              <a:buFont typeface="Arial" panose="020B0604020202020204" pitchFamily="34" charset="0"/>
              <a:buChar char="•"/>
            </a:pPr>
            <a:r>
              <a:rPr lang="en-US" dirty="0" smtClean="0"/>
              <a:t>Time Management</a:t>
            </a:r>
            <a:endParaRPr lang="en-US" sz="2400" dirty="0"/>
          </a:p>
          <a:p>
            <a:pPr marL="855663" lvl="2" indent="-342900">
              <a:spcBef>
                <a:spcPts val="0"/>
              </a:spcBef>
              <a:spcAft>
                <a:spcPts val="600"/>
              </a:spcAft>
            </a:pPr>
            <a:r>
              <a:rPr lang="en-US" dirty="0" smtClean="0"/>
              <a:t>Telephone</a:t>
            </a:r>
          </a:p>
          <a:p>
            <a:pPr marL="855663" lvl="2" indent="-342900">
              <a:spcBef>
                <a:spcPts val="0"/>
              </a:spcBef>
              <a:spcAft>
                <a:spcPts val="600"/>
              </a:spcAft>
            </a:pPr>
            <a:r>
              <a:rPr lang="en-US" dirty="0" smtClean="0"/>
              <a:t>Email</a:t>
            </a:r>
          </a:p>
          <a:p>
            <a:pPr marL="855663" lvl="2" indent="-342900">
              <a:spcBef>
                <a:spcPts val="0"/>
              </a:spcBef>
              <a:spcAft>
                <a:spcPts val="600"/>
              </a:spcAft>
            </a:pPr>
            <a:r>
              <a:rPr lang="en-US" dirty="0" smtClean="0"/>
              <a:t>Meetings</a:t>
            </a:r>
          </a:p>
          <a:p>
            <a:pPr marL="855663" lvl="2" indent="-342900">
              <a:spcBef>
                <a:spcPts val="0"/>
              </a:spcBef>
              <a:spcAft>
                <a:spcPts val="600"/>
              </a:spcAft>
            </a:pPr>
            <a:r>
              <a:rPr lang="en-US" dirty="0" smtClean="0"/>
              <a:t>Daily Activities</a:t>
            </a:r>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62</a:t>
            </a:fld>
            <a:endParaRPr lang="en-US" altLang="en-US"/>
          </a:p>
        </p:txBody>
      </p:sp>
    </p:spTree>
    <p:extLst>
      <p:ext uri="{BB962C8B-B14F-4D97-AF65-F5344CB8AC3E}">
        <p14:creationId xmlns:p14="http://schemas.microsoft.com/office/powerpoint/2010/main" val="31137481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TIME (PROJECT)  </a:t>
            </a:r>
            <a:r>
              <a:rPr lang="en-US" sz="4000" dirty="0" smtClean="0"/>
              <a:t>MANAGEMENT #2</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marL="455613" lvl="1" indent="-342900">
              <a:spcBef>
                <a:spcPts val="0"/>
              </a:spcBef>
              <a:spcAft>
                <a:spcPts val="600"/>
              </a:spcAft>
              <a:buFont typeface="Arial" panose="020B0604020202020204" pitchFamily="34" charset="0"/>
              <a:buChar char="•"/>
            </a:pPr>
            <a:r>
              <a:rPr lang="en-US" dirty="0" smtClean="0"/>
              <a:t>Project Management</a:t>
            </a:r>
          </a:p>
          <a:p>
            <a:pPr marL="455613" lvl="1" indent="-342900">
              <a:spcBef>
                <a:spcPts val="0"/>
              </a:spcBef>
              <a:spcAft>
                <a:spcPts val="600"/>
              </a:spcAft>
              <a:buFont typeface="Arial" panose="020B0604020202020204" pitchFamily="34" charset="0"/>
              <a:buChar char="•"/>
            </a:pPr>
            <a:r>
              <a:rPr lang="en-US" dirty="0" smtClean="0"/>
              <a:t>Time Management</a:t>
            </a:r>
          </a:p>
          <a:p>
            <a:pPr marL="455613" lvl="1" indent="-342900">
              <a:spcBef>
                <a:spcPts val="0"/>
              </a:spcBef>
              <a:spcAft>
                <a:spcPts val="600"/>
              </a:spcAft>
              <a:buFont typeface="Arial" panose="020B0604020202020204" pitchFamily="34" charset="0"/>
              <a:buChar char="•"/>
            </a:pPr>
            <a:r>
              <a:rPr lang="en-US" dirty="0" smtClean="0"/>
              <a:t>Multi-tasking Exercise</a:t>
            </a:r>
          </a:p>
          <a:p>
            <a:pPr marL="455613" lvl="1" indent="-342900">
              <a:spcBef>
                <a:spcPts val="0"/>
              </a:spcBef>
              <a:spcAft>
                <a:spcPts val="0"/>
              </a:spcAft>
              <a:buFont typeface="Arial" panose="020B0604020202020204" pitchFamily="34" charset="0"/>
              <a:buChar char="•"/>
            </a:pP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63</a:t>
            </a:fld>
            <a:endParaRPr lang="en-US" altLang="en-US"/>
          </a:p>
        </p:txBody>
      </p:sp>
    </p:spTree>
    <p:extLst>
      <p:ext uri="{BB962C8B-B14F-4D97-AF65-F5344CB8AC3E}">
        <p14:creationId xmlns:p14="http://schemas.microsoft.com/office/powerpoint/2010/main" val="19389953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COMMUNICATION</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spcBef>
                <a:spcPts val="0"/>
              </a:spcBef>
              <a:spcAft>
                <a:spcPts val="0"/>
              </a:spcAft>
            </a:pPr>
            <a:endParaRPr lang="en-US" sz="24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64</a:t>
            </a:fld>
            <a:endParaRPr lang="en-US" altLang="en-US"/>
          </a:p>
        </p:txBody>
      </p:sp>
    </p:spTree>
    <p:extLst>
      <p:ext uri="{BB962C8B-B14F-4D97-AF65-F5344CB8AC3E}">
        <p14:creationId xmlns:p14="http://schemas.microsoft.com/office/powerpoint/2010/main" val="34367672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50984" y="887769"/>
            <a:ext cx="8073527" cy="4065231"/>
          </a:xfrm>
          <a:prstGeom prst="rect">
            <a:avLst/>
          </a:prstGeom>
        </p:spPr>
        <p:txBody>
          <a:bodyPr anchor="t" anchorCtr="0">
            <a:normAutofit fontScale="90000" lnSpcReduction="200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800" dirty="0">
                <a:solidFill>
                  <a:schemeClr val="tx1"/>
                </a:solidFill>
                <a:latin typeface="Times New Roman" panose="02020603050405020304" pitchFamily="18" charset="0"/>
                <a:cs typeface="Times New Roman" panose="02020603050405020304" pitchFamily="18" charset="0"/>
              </a:rPr>
              <a:t>The AMMQC program is an Equal Opportunity program.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Adaptive equipment is available upon request for individuals with disabilities.</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u="sng" dirty="0">
                <a:solidFill>
                  <a:schemeClr val="tx1"/>
                </a:solidFill>
                <a:latin typeface="Times New Roman" panose="02020603050405020304" pitchFamily="18" charset="0"/>
                <a:cs typeface="Times New Roman" panose="02020603050405020304" pitchFamily="18" charset="0"/>
                <a:hlinkClick r:id="rId2" tooltip="Creative Commons License"/>
              </a:rPr>
              <a:t>http://creativecommons.org/licenses/by/3.0</a:t>
            </a:r>
            <a:r>
              <a:rPr lang="en-US" sz="1800" dirty="0">
                <a:solidFill>
                  <a:schemeClr val="tx1"/>
                </a:solidFill>
                <a:latin typeface="Times New Roman" panose="02020603050405020304" pitchFamily="18" charset="0"/>
                <a:cs typeface="Times New Roman" panose="02020603050405020304" pitchFamily="18" charset="0"/>
              </a:rPr>
              <a:t> This work is licensed under a Creative Commons Attribution 3.0 </a:t>
            </a:r>
            <a:r>
              <a:rPr lang="en-US" sz="1800" dirty="0" err="1">
                <a:solidFill>
                  <a:schemeClr val="tx1"/>
                </a:solidFill>
                <a:latin typeface="Times New Roman" panose="02020603050405020304" pitchFamily="18" charset="0"/>
                <a:cs typeface="Times New Roman" panose="02020603050405020304" pitchFamily="18" charset="0"/>
              </a:rPr>
              <a:t>Unported</a:t>
            </a:r>
            <a:r>
              <a:rPr lang="en-US" sz="1800" dirty="0">
                <a:solidFill>
                  <a:schemeClr val="tx1"/>
                </a:solidFill>
                <a:latin typeface="Times New Roman" panose="02020603050405020304" pitchFamily="18" charset="0"/>
                <a:cs typeface="Times New Roman" panose="02020603050405020304" pitchFamily="18" charset="0"/>
              </a:rPr>
              <a:t> License [http://creativecommons.org/licenses/by/3.0]</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This project is sponsored by a $15.9 million grant from the U.S. Department of Labor, Employment and Training Administration.</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The AMMQC program is an Equal Opportunity program. Adaptive equipment is available upon request for individuals with disabilities. 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r>
              <a:rPr lang="en-US" dirty="0">
                <a:solidFill>
                  <a:schemeClr val="tx1"/>
                </a:solidFill>
              </a:rPr>
              <a:t/>
            </a:r>
            <a:br>
              <a:rPr lang="en-US" dirty="0">
                <a:solidFill>
                  <a:schemeClr val="tx1"/>
                </a:solidFill>
              </a:rPr>
            </a:br>
            <a:endParaRPr lang="en-US" dirty="0">
              <a:solidFill>
                <a:schemeClr val="tx1"/>
              </a:solidFill>
            </a:endParaRPr>
          </a:p>
        </p:txBody>
      </p:sp>
      <p:pic>
        <p:nvPicPr>
          <p:cNvPr id="3" name="Picture 2" descr="cid:image001.jpg@01D050FD.CEFDEC80"/>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54656" y="5180699"/>
            <a:ext cx="2770193" cy="731520"/>
          </a:xfrm>
          <a:prstGeom prst="rect">
            <a:avLst/>
          </a:prstGeom>
          <a:noFill/>
          <a:ln>
            <a:noFill/>
          </a:ln>
        </p:spPr>
      </p:pic>
      <p:pic>
        <p:nvPicPr>
          <p:cNvPr id="4" name="Picture 3" descr="cid:image004.jpg@01D050FD.CF15BA40"/>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5101368" y="4795778"/>
            <a:ext cx="2576830" cy="1257300"/>
          </a:xfrm>
          <a:prstGeom prst="rect">
            <a:avLst/>
          </a:prstGeom>
          <a:noFill/>
          <a:ln>
            <a:noFill/>
          </a:ln>
        </p:spPr>
      </p:pic>
      <p:sp>
        <p:nvSpPr>
          <p:cNvPr id="5" name="Title 4"/>
          <p:cNvSpPr>
            <a:spLocks noGrp="1"/>
          </p:cNvSpPr>
          <p:nvPr>
            <p:ph type="title"/>
          </p:nvPr>
        </p:nvSpPr>
        <p:spPr>
          <a:xfrm>
            <a:off x="628650" y="365127"/>
            <a:ext cx="7886700" cy="625474"/>
          </a:xfrm>
        </p:spPr>
        <p:txBody>
          <a:bodyPr>
            <a:normAutofit/>
          </a:bodyPr>
          <a:lstStyle/>
          <a:p>
            <a:r>
              <a:rPr lang="en-US" sz="1800" dirty="0"/>
              <a:t>Disclaimer</a:t>
            </a:r>
          </a:p>
        </p:txBody>
      </p:sp>
    </p:spTree>
    <p:extLst>
      <p:ext uri="{BB962C8B-B14F-4D97-AF65-F5344CB8AC3E}">
        <p14:creationId xmlns:p14="http://schemas.microsoft.com/office/powerpoint/2010/main" val="3595418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sz="4000" dirty="0" smtClean="0"/>
              <a:t>ETHICS - INTEGRITY</a:t>
            </a:r>
            <a:endParaRPr lang="en-US" sz="4000" dirty="0"/>
          </a:p>
        </p:txBody>
      </p:sp>
      <p:sp>
        <p:nvSpPr>
          <p:cNvPr id="3" name="Content Placeholder 2"/>
          <p:cNvSpPr>
            <a:spLocks noGrp="1"/>
          </p:cNvSpPr>
          <p:nvPr>
            <p:ph idx="1"/>
          </p:nvPr>
        </p:nvSpPr>
        <p:spPr>
          <a:xfrm>
            <a:off x="457200" y="1143000"/>
            <a:ext cx="8534400" cy="4983163"/>
          </a:xfrm>
        </p:spPr>
        <p:txBody>
          <a:bodyPr>
            <a:noAutofit/>
          </a:bodyPr>
          <a:lstStyle/>
          <a:p>
            <a:pPr>
              <a:spcBef>
                <a:spcPts val="0"/>
              </a:spcBef>
              <a:spcAft>
                <a:spcPts val="0"/>
              </a:spcAft>
            </a:pPr>
            <a:r>
              <a:rPr lang="en-US" sz="2800" dirty="0" smtClean="0"/>
              <a:t>American Society for Quality Code of Ethics  (ASQ.org)</a:t>
            </a:r>
          </a:p>
          <a:p>
            <a:pPr lvl="1"/>
            <a:endParaRPr lang="en-US" sz="600" b="1" dirty="0" smtClean="0"/>
          </a:p>
          <a:p>
            <a:pPr lvl="1"/>
            <a:r>
              <a:rPr lang="en-US" sz="2400" b="1" dirty="0" smtClean="0"/>
              <a:t>Fundamental Principles</a:t>
            </a:r>
            <a:r>
              <a:rPr lang="en-US" sz="2400" dirty="0" smtClean="0"/>
              <a:t>:  ASQ </a:t>
            </a:r>
            <a:r>
              <a:rPr lang="en-US" sz="2400" dirty="0"/>
              <a:t>requires its members and certification holders to conduct themselves ethically by:</a:t>
            </a:r>
          </a:p>
          <a:p>
            <a:pPr lvl="2"/>
            <a:r>
              <a:rPr lang="en-US" sz="2000" dirty="0"/>
              <a:t>Being honest and impartial in serving the public, their employers, customers, and </a:t>
            </a:r>
            <a:r>
              <a:rPr lang="en-US" sz="2000" dirty="0" smtClean="0"/>
              <a:t>clients.</a:t>
            </a:r>
            <a:endParaRPr lang="en-US" sz="2000" dirty="0"/>
          </a:p>
          <a:p>
            <a:pPr lvl="2"/>
            <a:r>
              <a:rPr lang="en-US" sz="2000" dirty="0" smtClean="0"/>
              <a:t>Striving </a:t>
            </a:r>
            <a:r>
              <a:rPr lang="en-US" sz="2000" dirty="0"/>
              <a:t>to increase the competence and prestige of the quality profession, </a:t>
            </a:r>
            <a:r>
              <a:rPr lang="en-US" sz="2000" dirty="0" smtClean="0"/>
              <a:t>and</a:t>
            </a:r>
          </a:p>
          <a:p>
            <a:pPr lvl="2"/>
            <a:r>
              <a:rPr lang="en-US" sz="2000" dirty="0" smtClean="0"/>
              <a:t>Using </a:t>
            </a:r>
            <a:r>
              <a:rPr lang="en-US" sz="2000" dirty="0"/>
              <a:t>their knowledge and skill for the enhancement of human </a:t>
            </a:r>
            <a:r>
              <a:rPr lang="en-US" sz="2000" dirty="0" smtClean="0"/>
              <a:t>welfare.</a:t>
            </a:r>
          </a:p>
          <a:p>
            <a:pPr>
              <a:spcBef>
                <a:spcPts val="0"/>
              </a:spcBef>
              <a:spcAft>
                <a:spcPts val="1200"/>
              </a:spcAft>
            </a:pPr>
            <a:endParaRPr lang="en-US" sz="2800" dirty="0" smtClean="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7</a:t>
            </a:fld>
            <a:endParaRPr lang="en-US" altLang="en-US"/>
          </a:p>
        </p:txBody>
      </p:sp>
    </p:spTree>
    <p:extLst>
      <p:ext uri="{BB962C8B-B14F-4D97-AF65-F5344CB8AC3E}">
        <p14:creationId xmlns:p14="http://schemas.microsoft.com/office/powerpoint/2010/main" val="12543140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87362"/>
          </a:xfrm>
        </p:spPr>
        <p:txBody>
          <a:bodyPr/>
          <a:lstStyle/>
          <a:p>
            <a:r>
              <a:rPr lang="en-US" sz="2800" b="1" dirty="0"/>
              <a:t>American Society for Quality Code of Ethics  (ASQ.org</a:t>
            </a:r>
            <a:r>
              <a:rPr lang="en-US" sz="2800" b="1" dirty="0" smtClean="0"/>
              <a:t>)</a:t>
            </a:r>
            <a:endParaRPr lang="en-US" sz="2800" b="1" dirty="0"/>
          </a:p>
        </p:txBody>
      </p:sp>
      <p:sp>
        <p:nvSpPr>
          <p:cNvPr id="3" name="Content Placeholder 2"/>
          <p:cNvSpPr>
            <a:spLocks noGrp="1"/>
          </p:cNvSpPr>
          <p:nvPr>
            <p:ph idx="1"/>
          </p:nvPr>
        </p:nvSpPr>
        <p:spPr>
          <a:xfrm>
            <a:off x="381000" y="914400"/>
            <a:ext cx="8229600" cy="5257800"/>
          </a:xfrm>
        </p:spPr>
        <p:txBody>
          <a:bodyPr>
            <a:noAutofit/>
          </a:bodyPr>
          <a:lstStyle/>
          <a:p>
            <a:pPr marL="228600" indent="-228600"/>
            <a:r>
              <a:rPr lang="en-US" sz="2000" dirty="0" smtClean="0"/>
              <a:t>Members </a:t>
            </a:r>
            <a:r>
              <a:rPr lang="en-US" sz="2000" dirty="0"/>
              <a:t>and certification holders are required to observe the tenets set forth below:</a:t>
            </a:r>
          </a:p>
          <a:p>
            <a:pPr marL="457200" lvl="1" indent="-228600"/>
            <a:r>
              <a:rPr lang="en-US" sz="2000" b="1" dirty="0"/>
              <a:t>Relations With the Public</a:t>
            </a:r>
            <a:endParaRPr lang="en-US" sz="2000" dirty="0"/>
          </a:p>
          <a:p>
            <a:pPr marL="685800" lvl="2"/>
            <a:r>
              <a:rPr lang="en-US" sz="1600" dirty="0"/>
              <a:t>Article 1 – Hold paramount the safety, health, and welfare of the public in the performance of their professional duties.</a:t>
            </a:r>
          </a:p>
          <a:p>
            <a:pPr marL="457200" lvl="1" indent="-279400"/>
            <a:r>
              <a:rPr lang="en-US" sz="2000" b="1" dirty="0"/>
              <a:t>Relations With Employers, Customers, and Clients</a:t>
            </a:r>
            <a:endParaRPr lang="en-US" sz="2000" dirty="0"/>
          </a:p>
          <a:p>
            <a:pPr marL="685800" lvl="2"/>
            <a:r>
              <a:rPr lang="en-US" sz="1600" dirty="0"/>
              <a:t>Article 2 – Perform services only in their areas of competence.</a:t>
            </a:r>
          </a:p>
          <a:p>
            <a:pPr marL="685800" lvl="2"/>
            <a:r>
              <a:rPr lang="en-US" sz="1600" dirty="0"/>
              <a:t>Article 3 – Continue their professional development throughout their careers and provide opportunities for the professional and ethical development of others.</a:t>
            </a:r>
          </a:p>
          <a:p>
            <a:pPr marL="685800" lvl="2"/>
            <a:r>
              <a:rPr lang="en-US" sz="1600" dirty="0"/>
              <a:t>Article 4 – Act in a professional manner in dealings with ASQ staff and each employer, customer or client.</a:t>
            </a:r>
          </a:p>
          <a:p>
            <a:pPr marL="685800" lvl="2"/>
            <a:r>
              <a:rPr lang="en-US" sz="1600" dirty="0"/>
              <a:t>Article 5 – Act as faithful agents or trustees and avoid conflict of interest and the appearance of conflicts of interest.</a:t>
            </a:r>
          </a:p>
          <a:p>
            <a:pPr marL="457200" lvl="1" indent="-279400"/>
            <a:r>
              <a:rPr lang="en-US" sz="2000" b="1" dirty="0"/>
              <a:t>Relations With Peers</a:t>
            </a:r>
            <a:endParaRPr lang="en-US" sz="2000" dirty="0"/>
          </a:p>
          <a:p>
            <a:pPr marL="685800" lvl="2"/>
            <a:r>
              <a:rPr lang="en-US" sz="1600" dirty="0"/>
              <a:t>Article 6 – Build their professional reputation on the merit of their services and not compete unfairly with others.</a:t>
            </a:r>
          </a:p>
          <a:p>
            <a:pPr marL="685800" lvl="2"/>
            <a:r>
              <a:rPr lang="en-US" sz="1600" dirty="0"/>
              <a:t>Article 7 – Assure that credit for the work of others is given to those to whom it is due</a:t>
            </a:r>
            <a:r>
              <a:rPr lang="en-US" sz="1600" dirty="0" smtClean="0"/>
              <a:t>.</a:t>
            </a:r>
            <a:endParaRPr lang="en-US" sz="1600" dirty="0"/>
          </a:p>
        </p:txBody>
      </p:sp>
      <p:sp>
        <p:nvSpPr>
          <p:cNvPr id="4" name="Footer Placeholder 3"/>
          <p:cNvSpPr>
            <a:spLocks noGrp="1"/>
          </p:cNvSpPr>
          <p:nvPr>
            <p:ph type="ftr" sz="quarter" idx="11"/>
          </p:nvPr>
        </p:nvSpPr>
        <p:spPr>
          <a:xfrm>
            <a:off x="4572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8</a:t>
            </a:fld>
            <a:endParaRPr lang="en-US" altLang="en-US" dirty="0"/>
          </a:p>
        </p:txBody>
      </p:sp>
    </p:spTree>
    <p:extLst>
      <p:ext uri="{BB962C8B-B14F-4D97-AF65-F5344CB8AC3E}">
        <p14:creationId xmlns:p14="http://schemas.microsoft.com/office/powerpoint/2010/main" val="35046009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p>
            <a:r>
              <a:rPr lang="en-US" sz="4000" dirty="0" smtClean="0"/>
              <a:t>ETHICS </a:t>
            </a:r>
            <a:r>
              <a:rPr lang="en-US" sz="4000" dirty="0" smtClean="0"/>
              <a:t>– INEGRITY #2</a:t>
            </a:r>
            <a:endParaRPr lang="en-US" sz="4000" dirty="0"/>
          </a:p>
        </p:txBody>
      </p:sp>
      <p:sp>
        <p:nvSpPr>
          <p:cNvPr id="3" name="Content Placeholder 2"/>
          <p:cNvSpPr>
            <a:spLocks noGrp="1"/>
          </p:cNvSpPr>
          <p:nvPr>
            <p:ph idx="1"/>
          </p:nvPr>
        </p:nvSpPr>
        <p:spPr>
          <a:xfrm>
            <a:off x="457200" y="914400"/>
            <a:ext cx="8534400" cy="4983163"/>
          </a:xfrm>
        </p:spPr>
        <p:txBody>
          <a:bodyPr>
            <a:noAutofit/>
          </a:bodyPr>
          <a:lstStyle/>
          <a:p>
            <a:pPr>
              <a:spcBef>
                <a:spcPts val="0"/>
              </a:spcBef>
              <a:spcAft>
                <a:spcPts val="600"/>
              </a:spcAft>
            </a:pPr>
            <a:r>
              <a:rPr lang="en-US" sz="2800" dirty="0" smtClean="0"/>
              <a:t>Quality Assurance &amp; Quality Control</a:t>
            </a:r>
          </a:p>
          <a:p>
            <a:pPr lvl="1">
              <a:spcBef>
                <a:spcPts val="0"/>
              </a:spcBef>
              <a:spcAft>
                <a:spcPts val="600"/>
              </a:spcAft>
            </a:pPr>
            <a:r>
              <a:rPr lang="en-US" sz="2400" dirty="0" smtClean="0"/>
              <a:t>Voice </a:t>
            </a:r>
            <a:r>
              <a:rPr lang="en-US" sz="2400" dirty="0"/>
              <a:t>of the </a:t>
            </a:r>
            <a:r>
              <a:rPr lang="en-US" sz="2400" dirty="0" smtClean="0"/>
              <a:t>Customer</a:t>
            </a:r>
          </a:p>
          <a:p>
            <a:pPr lvl="2">
              <a:spcBef>
                <a:spcPts val="0"/>
              </a:spcBef>
              <a:spcAft>
                <a:spcPts val="0"/>
              </a:spcAft>
            </a:pPr>
            <a:r>
              <a:rPr lang="en-US" sz="2000" dirty="0" smtClean="0"/>
              <a:t>Is the product manufactured properly?</a:t>
            </a:r>
          </a:p>
          <a:p>
            <a:pPr lvl="2">
              <a:spcBef>
                <a:spcPts val="0"/>
              </a:spcBef>
              <a:spcAft>
                <a:spcPts val="0"/>
              </a:spcAft>
            </a:pPr>
            <a:r>
              <a:rPr lang="en-US" sz="2000" dirty="0" smtClean="0"/>
              <a:t>Does the product function as expected?</a:t>
            </a:r>
          </a:p>
          <a:p>
            <a:pPr lvl="2">
              <a:spcBef>
                <a:spcPts val="0"/>
              </a:spcBef>
              <a:spcAft>
                <a:spcPts val="0"/>
              </a:spcAft>
            </a:pPr>
            <a:r>
              <a:rPr lang="en-US" sz="2000" dirty="0" smtClean="0"/>
              <a:t>Was the product manufactured using the correct materials</a:t>
            </a:r>
            <a:endParaRPr lang="en-US" sz="2000" dirty="0"/>
          </a:p>
        </p:txBody>
      </p:sp>
      <p:sp>
        <p:nvSpPr>
          <p:cNvPr id="4" name="Footer Placeholder 3"/>
          <p:cNvSpPr>
            <a:spLocks noGrp="1"/>
          </p:cNvSpPr>
          <p:nvPr>
            <p:ph type="ftr" sz="quarter" idx="11"/>
          </p:nvPr>
        </p:nvSpPr>
        <p:spPr>
          <a:xfrm>
            <a:off x="533400" y="6324600"/>
            <a:ext cx="2895600" cy="365125"/>
          </a:xfrm>
        </p:spPr>
        <p:txBody>
          <a:bodyPr/>
          <a:lstStyle/>
          <a:p>
            <a:pPr algn="l">
              <a:defRPr/>
            </a:pPr>
            <a:r>
              <a:rPr lang="en-US" sz="700" dirty="0" smtClean="0">
                <a:solidFill>
                  <a:prstClr val="black">
                    <a:tint val="75000"/>
                  </a:prstClr>
                </a:solidFill>
              </a:rPr>
              <a:t>Developed as part of NSF ATE Grant #1304474 </a:t>
            </a:r>
            <a:endParaRPr lang="en-US" sz="700"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85A03E-DDC8-468C-A3ED-115F0A77089C}" type="slidenum">
              <a:rPr lang="en-US" altLang="en-US" smtClean="0"/>
              <a:pPr/>
              <a:t>9</a:t>
            </a:fld>
            <a:endParaRPr lang="en-US" altLang="en-US"/>
          </a:p>
        </p:txBody>
      </p:sp>
    </p:spTree>
    <p:extLst>
      <p:ext uri="{BB962C8B-B14F-4D97-AF65-F5344CB8AC3E}">
        <p14:creationId xmlns:p14="http://schemas.microsoft.com/office/powerpoint/2010/main" val="4617762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6645</TotalTime>
  <Words>3155</Words>
  <Application>Microsoft Office PowerPoint</Application>
  <PresentationFormat>On-screen Show (4:3)</PresentationFormat>
  <Paragraphs>662</Paragraphs>
  <Slides>65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MS PGothic</vt:lpstr>
      <vt:lpstr>Arial</vt:lpstr>
      <vt:lpstr>Calibri</vt:lpstr>
      <vt:lpstr>Calibri Light</vt:lpstr>
      <vt:lpstr>Times New Roman</vt:lpstr>
      <vt:lpstr>Office Theme</vt:lpstr>
      <vt:lpstr> WORKPLACE SUCCESS</vt:lpstr>
      <vt:lpstr>CODES OF PROFESSIONAL PRACTICE</vt:lpstr>
      <vt:lpstr>CODES OF PROFESSIONAL PRACTICE #2</vt:lpstr>
      <vt:lpstr>CODES OF PROFESSIONAL PRACTICE #3</vt:lpstr>
      <vt:lpstr>CODES OF PROFESSIONAL PRACTICE #4</vt:lpstr>
      <vt:lpstr>CODES OF PROFESSIONAL PRACTICE #5</vt:lpstr>
      <vt:lpstr>ETHICS - INTEGRITY</vt:lpstr>
      <vt:lpstr>American Society for Quality Code of Ethics  (ASQ.org)</vt:lpstr>
      <vt:lpstr>ETHICS – INEGRITY #2</vt:lpstr>
      <vt:lpstr>ETHICS – INEGRITY #3</vt:lpstr>
      <vt:lpstr>ETHICS – INEGRITY #4</vt:lpstr>
      <vt:lpstr>ETHICS – INEGRITY #5</vt:lpstr>
      <vt:lpstr>ETHICS – INEGRITY #6</vt:lpstr>
      <vt:lpstr>ETHICS – INEGRITY #7</vt:lpstr>
      <vt:lpstr>CODES OF PROFESSIONAL PRACTICE #6</vt:lpstr>
      <vt:lpstr>CONFIDENTIALITY</vt:lpstr>
      <vt:lpstr>CONFIDENTIALITY #2</vt:lpstr>
      <vt:lpstr>CONFIDENTIALITY #3</vt:lpstr>
      <vt:lpstr>CONFIDENTIALITY #4</vt:lpstr>
      <vt:lpstr>CONFIDENTIALITY #5</vt:lpstr>
      <vt:lpstr>CODES OF PROFESSIONAL PRACTICE #7</vt:lpstr>
      <vt:lpstr>PROFESSIONAL PRACTICES</vt:lpstr>
      <vt:lpstr>PROFESSIONAL PRACTICES #2</vt:lpstr>
      <vt:lpstr>PROFESSIONAL PRACTICES #3</vt:lpstr>
      <vt:lpstr>PROFESSIONAL PRACTICES #4</vt:lpstr>
      <vt:lpstr>PROFESSIONAL PRACTICES #5</vt:lpstr>
      <vt:lpstr>PROFESSIONAL PRACTICES #6</vt:lpstr>
      <vt:lpstr>TEAMWORK</vt:lpstr>
      <vt:lpstr>TEAMWORK #2</vt:lpstr>
      <vt:lpstr>TEAMWORK #3</vt:lpstr>
      <vt:lpstr>TEAMWORK #4</vt:lpstr>
      <vt:lpstr>TEAMWORK #5</vt:lpstr>
      <vt:lpstr>TEAMWORK #6</vt:lpstr>
      <vt:lpstr>TEAMWORK #7</vt:lpstr>
      <vt:lpstr>TEAMWORK #8</vt:lpstr>
      <vt:lpstr>TEAMWORK #9</vt:lpstr>
      <vt:lpstr>TEAMWORK #10</vt:lpstr>
      <vt:lpstr>TEAMWORK #11</vt:lpstr>
      <vt:lpstr>TEAMWORK #12</vt:lpstr>
      <vt:lpstr>TEAMWORK #13</vt:lpstr>
      <vt:lpstr>TEAMWORK #14</vt:lpstr>
      <vt:lpstr>TEAMWORK #15</vt:lpstr>
      <vt:lpstr>TEAMWORK #16</vt:lpstr>
      <vt:lpstr>TEAMWORK #17</vt:lpstr>
      <vt:lpstr>TEAMWORK #18</vt:lpstr>
      <vt:lpstr>TEAMWORK #19</vt:lpstr>
      <vt:lpstr>TEAMWORK #20</vt:lpstr>
      <vt:lpstr>TEAMWORK #21</vt:lpstr>
      <vt:lpstr>TEAMWORK #22</vt:lpstr>
      <vt:lpstr>TEAMWORK #23</vt:lpstr>
      <vt:lpstr>TEAMWORK #24</vt:lpstr>
      <vt:lpstr>TEAMWORK #25</vt:lpstr>
      <vt:lpstr>TEAMWORK #26</vt:lpstr>
      <vt:lpstr>CONFLICT RESOLUTION</vt:lpstr>
      <vt:lpstr>TEAMWORK #27</vt:lpstr>
      <vt:lpstr>TEAMWORK#28</vt:lpstr>
      <vt:lpstr>TEAMWORK #29</vt:lpstr>
      <vt:lpstr>TEAMWORK #30</vt:lpstr>
      <vt:lpstr>TEAMWORK #31</vt:lpstr>
      <vt:lpstr>TEAMWORK #32</vt:lpstr>
      <vt:lpstr>PROJECT (TIME)  MANAGEMENT</vt:lpstr>
      <vt:lpstr>TIME (PROJECT)  MANAGEMENT</vt:lpstr>
      <vt:lpstr>TIME (PROJECT)  MANAGEMENT #2</vt:lpstr>
      <vt:lpstr>COMMUNICATION</vt:lpstr>
      <vt:lpstr>Disclaimer</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dc:title>
  <dc:creator>Ingvason, Gretchen</dc:creator>
  <cp:lastModifiedBy>RISD</cp:lastModifiedBy>
  <cp:revision>339</cp:revision>
  <cp:lastPrinted>2014-09-30T14:56:32Z</cp:lastPrinted>
  <dcterms:created xsi:type="dcterms:W3CDTF">2014-04-04T15:26:14Z</dcterms:created>
  <dcterms:modified xsi:type="dcterms:W3CDTF">2017-06-27T13:42:14Z</dcterms:modified>
</cp:coreProperties>
</file>