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1"/>
  </p:sldMasterIdLst>
  <p:notesMasterIdLst>
    <p:notesMasterId r:id="rId19"/>
  </p:notesMasterIdLst>
  <p:sldIdLst>
    <p:sldId id="261" r:id="rId2"/>
    <p:sldId id="262" r:id="rId3"/>
    <p:sldId id="263" r:id="rId4"/>
    <p:sldId id="266" r:id="rId5"/>
    <p:sldId id="269" r:id="rId6"/>
    <p:sldId id="270" r:id="rId7"/>
    <p:sldId id="288" r:id="rId8"/>
    <p:sldId id="272" r:id="rId9"/>
    <p:sldId id="278" r:id="rId10"/>
    <p:sldId id="290" r:id="rId11"/>
    <p:sldId id="274" r:id="rId12"/>
    <p:sldId id="291" r:id="rId13"/>
    <p:sldId id="279" r:id="rId14"/>
    <p:sldId id="295" r:id="rId15"/>
    <p:sldId id="280" r:id="rId16"/>
    <p:sldId id="293" r:id="rId17"/>
    <p:sldId id="289"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varScale="1">
        <p:scale>
          <a:sx n="70" d="100"/>
          <a:sy n="70" d="100"/>
        </p:scale>
        <p:origin x="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9B450-3C1C-4449-8576-EF72B83C2D3F}"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434D8464-5C83-4CD1-89AE-6DBA798E007C}">
      <dgm:prSet phldrT="[Text]"/>
      <dgm:spPr/>
      <dgm:t>
        <a:bodyPr/>
        <a:lstStyle/>
        <a:p>
          <a:r>
            <a:rPr lang="en-US" dirty="0" smtClean="0"/>
            <a:t>Stress Management</a:t>
          </a:r>
          <a:endParaRPr lang="en-US" dirty="0"/>
        </a:p>
      </dgm:t>
    </dgm:pt>
    <dgm:pt modelId="{30A21601-DE79-452F-8866-6840E948DA07}" type="parTrans" cxnId="{F409B902-23E5-418C-8843-F7D3E263CD8C}">
      <dgm:prSet/>
      <dgm:spPr/>
      <dgm:t>
        <a:bodyPr/>
        <a:lstStyle/>
        <a:p>
          <a:endParaRPr lang="en-US"/>
        </a:p>
      </dgm:t>
    </dgm:pt>
    <dgm:pt modelId="{234B5664-FB47-47AB-B38D-5B564B836DAD}" type="sibTrans" cxnId="{F409B902-23E5-418C-8843-F7D3E263CD8C}">
      <dgm:prSet/>
      <dgm:spPr/>
      <dgm:t>
        <a:bodyPr/>
        <a:lstStyle/>
        <a:p>
          <a:endParaRPr lang="en-US"/>
        </a:p>
      </dgm:t>
    </dgm:pt>
    <dgm:pt modelId="{019C6C1C-ACE5-4926-9E63-C84D8FB2D88C}">
      <dgm:prSet phldrT="[Text]"/>
      <dgm:spPr/>
      <dgm:t>
        <a:bodyPr/>
        <a:lstStyle/>
        <a:p>
          <a:r>
            <a:rPr lang="en-US" dirty="0" smtClean="0"/>
            <a:t>Exercise</a:t>
          </a:r>
          <a:endParaRPr lang="en-US" dirty="0"/>
        </a:p>
      </dgm:t>
    </dgm:pt>
    <dgm:pt modelId="{2A945EAB-A55B-41D3-92AE-09F25595FDE2}" type="parTrans" cxnId="{10D1011F-244F-48C5-9129-B6058AD67102}">
      <dgm:prSet/>
      <dgm:spPr/>
      <dgm:t>
        <a:bodyPr/>
        <a:lstStyle/>
        <a:p>
          <a:endParaRPr lang="en-US"/>
        </a:p>
      </dgm:t>
    </dgm:pt>
    <dgm:pt modelId="{4F955B96-2334-4547-BC28-868F1C4469C8}" type="sibTrans" cxnId="{10D1011F-244F-48C5-9129-B6058AD67102}">
      <dgm:prSet/>
      <dgm:spPr/>
      <dgm:t>
        <a:bodyPr/>
        <a:lstStyle/>
        <a:p>
          <a:endParaRPr lang="en-US"/>
        </a:p>
      </dgm:t>
    </dgm:pt>
    <dgm:pt modelId="{7051E63D-9F44-46F0-9D16-B5AEFE7B1500}">
      <dgm:prSet phldrT="[Text]"/>
      <dgm:spPr/>
      <dgm:t>
        <a:bodyPr/>
        <a:lstStyle/>
        <a:p>
          <a:r>
            <a:rPr lang="en-US" dirty="0" smtClean="0"/>
            <a:t>Strong, supportive relationships </a:t>
          </a:r>
          <a:endParaRPr lang="en-US" dirty="0"/>
        </a:p>
      </dgm:t>
    </dgm:pt>
    <dgm:pt modelId="{E510FFC8-064B-4AF2-BA25-77FBFB98C35A}" type="parTrans" cxnId="{6CD5E958-AF4B-48E3-8FCF-35B105CBA5B1}">
      <dgm:prSet/>
      <dgm:spPr/>
      <dgm:t>
        <a:bodyPr/>
        <a:lstStyle/>
        <a:p>
          <a:endParaRPr lang="en-US"/>
        </a:p>
      </dgm:t>
    </dgm:pt>
    <dgm:pt modelId="{87892F22-5A90-4478-B8A4-F8DB431CB10E}" type="sibTrans" cxnId="{6CD5E958-AF4B-48E3-8FCF-35B105CBA5B1}">
      <dgm:prSet/>
      <dgm:spPr/>
      <dgm:t>
        <a:bodyPr/>
        <a:lstStyle/>
        <a:p>
          <a:endParaRPr lang="en-US"/>
        </a:p>
      </dgm:t>
    </dgm:pt>
    <dgm:pt modelId="{679391E0-6405-4752-9421-4FD99ABBD95D}">
      <dgm:prSet phldrT="[Text]"/>
      <dgm:spPr/>
      <dgm:t>
        <a:bodyPr/>
        <a:lstStyle/>
        <a:p>
          <a:r>
            <a:rPr lang="en-US" smtClean="0"/>
            <a:t>Relaxation techniques</a:t>
          </a:r>
          <a:endParaRPr lang="en-US"/>
        </a:p>
      </dgm:t>
    </dgm:pt>
    <dgm:pt modelId="{26758BF2-00E5-44BF-BB93-543D0D1D4631}" type="parTrans" cxnId="{A09AB064-7B34-4F3B-BAE5-A47C1A381EF0}">
      <dgm:prSet/>
      <dgm:spPr/>
      <dgm:t>
        <a:bodyPr/>
        <a:lstStyle/>
        <a:p>
          <a:endParaRPr lang="en-US"/>
        </a:p>
      </dgm:t>
    </dgm:pt>
    <dgm:pt modelId="{A32C622C-E3A7-4219-90CE-8B8AF808F417}" type="sibTrans" cxnId="{A09AB064-7B34-4F3B-BAE5-A47C1A381EF0}">
      <dgm:prSet/>
      <dgm:spPr/>
      <dgm:t>
        <a:bodyPr/>
        <a:lstStyle/>
        <a:p>
          <a:endParaRPr lang="en-US"/>
        </a:p>
      </dgm:t>
    </dgm:pt>
    <dgm:pt modelId="{3DFCA245-A36A-4C83-8EFF-4B1D44D32E81}">
      <dgm:prSet phldrT="[Text]"/>
      <dgm:spPr/>
      <dgm:t>
        <a:bodyPr/>
        <a:lstStyle/>
        <a:p>
          <a:r>
            <a:rPr lang="en-US" smtClean="0"/>
            <a:t>Good nutrition</a:t>
          </a:r>
          <a:endParaRPr lang="en-US"/>
        </a:p>
      </dgm:t>
    </dgm:pt>
    <dgm:pt modelId="{4FD7A505-3CA8-469A-ABDC-72979BA6F439}" type="parTrans" cxnId="{8D6BE40C-C09D-4D48-9360-7CF5620AAA9F}">
      <dgm:prSet/>
      <dgm:spPr/>
      <dgm:t>
        <a:bodyPr/>
        <a:lstStyle/>
        <a:p>
          <a:endParaRPr lang="en-US"/>
        </a:p>
      </dgm:t>
    </dgm:pt>
    <dgm:pt modelId="{448234A8-AC93-4982-B75F-503812EA2D6D}" type="sibTrans" cxnId="{8D6BE40C-C09D-4D48-9360-7CF5620AAA9F}">
      <dgm:prSet/>
      <dgm:spPr/>
      <dgm:t>
        <a:bodyPr/>
        <a:lstStyle/>
        <a:p>
          <a:endParaRPr lang="en-US"/>
        </a:p>
      </dgm:t>
    </dgm:pt>
    <dgm:pt modelId="{4CB0BC29-23C6-4CE6-80F7-F8D694F4A150}" type="pres">
      <dgm:prSet presAssocID="{7C69B450-3C1C-4449-8576-EF72B83C2D3F}" presName="composite" presStyleCnt="0">
        <dgm:presLayoutVars>
          <dgm:chMax val="1"/>
          <dgm:dir/>
          <dgm:resizeHandles val="exact"/>
        </dgm:presLayoutVars>
      </dgm:prSet>
      <dgm:spPr/>
      <dgm:t>
        <a:bodyPr/>
        <a:lstStyle/>
        <a:p>
          <a:endParaRPr lang="en-US"/>
        </a:p>
      </dgm:t>
    </dgm:pt>
    <dgm:pt modelId="{8C1AC179-8E44-4E77-A830-B34E3182706B}" type="pres">
      <dgm:prSet presAssocID="{434D8464-5C83-4CD1-89AE-6DBA798E007C}" presName="roof" presStyleLbl="dkBgShp" presStyleIdx="0" presStyleCnt="2"/>
      <dgm:spPr/>
      <dgm:t>
        <a:bodyPr/>
        <a:lstStyle/>
        <a:p>
          <a:endParaRPr lang="en-US"/>
        </a:p>
      </dgm:t>
    </dgm:pt>
    <dgm:pt modelId="{C6598745-5582-4330-8F24-0A5A71107608}" type="pres">
      <dgm:prSet presAssocID="{434D8464-5C83-4CD1-89AE-6DBA798E007C}" presName="pillars" presStyleCnt="0"/>
      <dgm:spPr/>
      <dgm:t>
        <a:bodyPr/>
        <a:lstStyle/>
        <a:p>
          <a:endParaRPr lang="en-US"/>
        </a:p>
      </dgm:t>
    </dgm:pt>
    <dgm:pt modelId="{F4B552C8-FB78-4BAE-89DF-7B74B65D4D74}" type="pres">
      <dgm:prSet presAssocID="{434D8464-5C83-4CD1-89AE-6DBA798E007C}" presName="pillar1" presStyleLbl="node1" presStyleIdx="0" presStyleCnt="4">
        <dgm:presLayoutVars>
          <dgm:bulletEnabled val="1"/>
        </dgm:presLayoutVars>
      </dgm:prSet>
      <dgm:spPr/>
      <dgm:t>
        <a:bodyPr/>
        <a:lstStyle/>
        <a:p>
          <a:endParaRPr lang="en-US"/>
        </a:p>
      </dgm:t>
    </dgm:pt>
    <dgm:pt modelId="{493C6692-F258-4A31-81CB-2ACE5CC06691}" type="pres">
      <dgm:prSet presAssocID="{019C6C1C-ACE5-4926-9E63-C84D8FB2D88C}" presName="pillarX" presStyleLbl="node1" presStyleIdx="1" presStyleCnt="4">
        <dgm:presLayoutVars>
          <dgm:bulletEnabled val="1"/>
        </dgm:presLayoutVars>
      </dgm:prSet>
      <dgm:spPr/>
      <dgm:t>
        <a:bodyPr/>
        <a:lstStyle/>
        <a:p>
          <a:endParaRPr lang="en-US"/>
        </a:p>
      </dgm:t>
    </dgm:pt>
    <dgm:pt modelId="{83D7DF09-AE71-4232-A34C-365E6CEBFAA9}" type="pres">
      <dgm:prSet presAssocID="{7051E63D-9F44-46F0-9D16-B5AEFE7B1500}" presName="pillarX" presStyleLbl="node1" presStyleIdx="2" presStyleCnt="4">
        <dgm:presLayoutVars>
          <dgm:bulletEnabled val="1"/>
        </dgm:presLayoutVars>
      </dgm:prSet>
      <dgm:spPr/>
      <dgm:t>
        <a:bodyPr/>
        <a:lstStyle/>
        <a:p>
          <a:endParaRPr lang="en-US"/>
        </a:p>
      </dgm:t>
    </dgm:pt>
    <dgm:pt modelId="{96106F31-A30E-4AA8-95D1-640477AAAEC9}" type="pres">
      <dgm:prSet presAssocID="{679391E0-6405-4752-9421-4FD99ABBD95D}" presName="pillarX" presStyleLbl="node1" presStyleIdx="3" presStyleCnt="4">
        <dgm:presLayoutVars>
          <dgm:bulletEnabled val="1"/>
        </dgm:presLayoutVars>
      </dgm:prSet>
      <dgm:spPr/>
      <dgm:t>
        <a:bodyPr/>
        <a:lstStyle/>
        <a:p>
          <a:endParaRPr lang="en-US"/>
        </a:p>
      </dgm:t>
    </dgm:pt>
    <dgm:pt modelId="{A6BF82B3-CB79-4EEC-BBA3-B49F0B714103}" type="pres">
      <dgm:prSet presAssocID="{434D8464-5C83-4CD1-89AE-6DBA798E007C}" presName="base" presStyleLbl="dkBgShp" presStyleIdx="1" presStyleCnt="2"/>
      <dgm:spPr/>
      <dgm:t>
        <a:bodyPr/>
        <a:lstStyle/>
        <a:p>
          <a:endParaRPr lang="en-US"/>
        </a:p>
      </dgm:t>
    </dgm:pt>
  </dgm:ptLst>
  <dgm:cxnLst>
    <dgm:cxn modelId="{364E6BAF-977E-4F26-8678-29BBFF03F098}" type="presOf" srcId="{7051E63D-9F44-46F0-9D16-B5AEFE7B1500}" destId="{83D7DF09-AE71-4232-A34C-365E6CEBFAA9}" srcOrd="0" destOrd="0" presId="urn:microsoft.com/office/officeart/2005/8/layout/hList3"/>
    <dgm:cxn modelId="{10D1011F-244F-48C5-9129-B6058AD67102}" srcId="{434D8464-5C83-4CD1-89AE-6DBA798E007C}" destId="{019C6C1C-ACE5-4926-9E63-C84D8FB2D88C}" srcOrd="1" destOrd="0" parTransId="{2A945EAB-A55B-41D3-92AE-09F25595FDE2}" sibTransId="{4F955B96-2334-4547-BC28-868F1C4469C8}"/>
    <dgm:cxn modelId="{F409B902-23E5-418C-8843-F7D3E263CD8C}" srcId="{7C69B450-3C1C-4449-8576-EF72B83C2D3F}" destId="{434D8464-5C83-4CD1-89AE-6DBA798E007C}" srcOrd="0" destOrd="0" parTransId="{30A21601-DE79-452F-8866-6840E948DA07}" sibTransId="{234B5664-FB47-47AB-B38D-5B564B836DAD}"/>
    <dgm:cxn modelId="{A09AB064-7B34-4F3B-BAE5-A47C1A381EF0}" srcId="{434D8464-5C83-4CD1-89AE-6DBA798E007C}" destId="{679391E0-6405-4752-9421-4FD99ABBD95D}" srcOrd="3" destOrd="0" parTransId="{26758BF2-00E5-44BF-BB93-543D0D1D4631}" sibTransId="{A32C622C-E3A7-4219-90CE-8B8AF808F417}"/>
    <dgm:cxn modelId="{13B7CD19-1743-440C-9E5D-99775D3D645A}" type="presOf" srcId="{679391E0-6405-4752-9421-4FD99ABBD95D}" destId="{96106F31-A30E-4AA8-95D1-640477AAAEC9}" srcOrd="0" destOrd="0" presId="urn:microsoft.com/office/officeart/2005/8/layout/hList3"/>
    <dgm:cxn modelId="{8FA1B7C1-9D81-4475-8DB0-0AA98A5707DB}" type="presOf" srcId="{3DFCA245-A36A-4C83-8EFF-4B1D44D32E81}" destId="{F4B552C8-FB78-4BAE-89DF-7B74B65D4D74}" srcOrd="0" destOrd="0" presId="urn:microsoft.com/office/officeart/2005/8/layout/hList3"/>
    <dgm:cxn modelId="{8D6BE40C-C09D-4D48-9360-7CF5620AAA9F}" srcId="{434D8464-5C83-4CD1-89AE-6DBA798E007C}" destId="{3DFCA245-A36A-4C83-8EFF-4B1D44D32E81}" srcOrd="0" destOrd="0" parTransId="{4FD7A505-3CA8-469A-ABDC-72979BA6F439}" sibTransId="{448234A8-AC93-4982-B75F-503812EA2D6D}"/>
    <dgm:cxn modelId="{37180AC5-11B2-49DB-BBC1-1118E48D2D74}" type="presOf" srcId="{019C6C1C-ACE5-4926-9E63-C84D8FB2D88C}" destId="{493C6692-F258-4A31-81CB-2ACE5CC06691}" srcOrd="0" destOrd="0" presId="urn:microsoft.com/office/officeart/2005/8/layout/hList3"/>
    <dgm:cxn modelId="{5821BD23-7834-40C8-A9A0-42C36154423F}" type="presOf" srcId="{434D8464-5C83-4CD1-89AE-6DBA798E007C}" destId="{8C1AC179-8E44-4E77-A830-B34E3182706B}" srcOrd="0" destOrd="0" presId="urn:microsoft.com/office/officeart/2005/8/layout/hList3"/>
    <dgm:cxn modelId="{990B4241-9E8E-41F8-9FE6-1700BA8B17EF}" type="presOf" srcId="{7C69B450-3C1C-4449-8576-EF72B83C2D3F}" destId="{4CB0BC29-23C6-4CE6-80F7-F8D694F4A150}" srcOrd="0" destOrd="0" presId="urn:microsoft.com/office/officeart/2005/8/layout/hList3"/>
    <dgm:cxn modelId="{6CD5E958-AF4B-48E3-8FCF-35B105CBA5B1}" srcId="{434D8464-5C83-4CD1-89AE-6DBA798E007C}" destId="{7051E63D-9F44-46F0-9D16-B5AEFE7B1500}" srcOrd="2" destOrd="0" parTransId="{E510FFC8-064B-4AF2-BA25-77FBFB98C35A}" sibTransId="{87892F22-5A90-4478-B8A4-F8DB431CB10E}"/>
    <dgm:cxn modelId="{42C6C12F-B916-4D2E-A965-AE83CC9190B1}" type="presParOf" srcId="{4CB0BC29-23C6-4CE6-80F7-F8D694F4A150}" destId="{8C1AC179-8E44-4E77-A830-B34E3182706B}" srcOrd="0" destOrd="0" presId="urn:microsoft.com/office/officeart/2005/8/layout/hList3"/>
    <dgm:cxn modelId="{7DCF7FFB-855B-4D58-8BA8-C3392EE4F77D}" type="presParOf" srcId="{4CB0BC29-23C6-4CE6-80F7-F8D694F4A150}" destId="{C6598745-5582-4330-8F24-0A5A71107608}" srcOrd="1" destOrd="0" presId="urn:microsoft.com/office/officeart/2005/8/layout/hList3"/>
    <dgm:cxn modelId="{3F1522EB-C5FA-4D5A-9F3D-B0C0D1841322}" type="presParOf" srcId="{C6598745-5582-4330-8F24-0A5A71107608}" destId="{F4B552C8-FB78-4BAE-89DF-7B74B65D4D74}" srcOrd="0" destOrd="0" presId="urn:microsoft.com/office/officeart/2005/8/layout/hList3"/>
    <dgm:cxn modelId="{1E9F63EE-EBFF-469D-A944-01876A1619DA}" type="presParOf" srcId="{C6598745-5582-4330-8F24-0A5A71107608}" destId="{493C6692-F258-4A31-81CB-2ACE5CC06691}" srcOrd="1" destOrd="0" presId="urn:microsoft.com/office/officeart/2005/8/layout/hList3"/>
    <dgm:cxn modelId="{F3F15A35-2DC2-4BBB-8DD5-D4F35C8CE657}" type="presParOf" srcId="{C6598745-5582-4330-8F24-0A5A71107608}" destId="{83D7DF09-AE71-4232-A34C-365E6CEBFAA9}" srcOrd="2" destOrd="0" presId="urn:microsoft.com/office/officeart/2005/8/layout/hList3"/>
    <dgm:cxn modelId="{C281956F-7235-4817-83B7-75284C5A680A}" type="presParOf" srcId="{C6598745-5582-4330-8F24-0A5A71107608}" destId="{96106F31-A30E-4AA8-95D1-640477AAAEC9}" srcOrd="3" destOrd="0" presId="urn:microsoft.com/office/officeart/2005/8/layout/hList3"/>
    <dgm:cxn modelId="{B2D10B57-6C65-4792-9E60-1E2D69486DB1}" type="presParOf" srcId="{4CB0BC29-23C6-4CE6-80F7-F8D694F4A150}" destId="{A6BF82B3-CB79-4EEC-BBA3-B49F0B71410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AC179-8E44-4E77-A830-B34E3182706B}">
      <dsp:nvSpPr>
        <dsp:cNvPr id="0" name=""/>
        <dsp:cNvSpPr/>
      </dsp:nvSpPr>
      <dsp:spPr>
        <a:xfrm>
          <a:off x="0" y="0"/>
          <a:ext cx="8229600" cy="1257300"/>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Stress Management</a:t>
          </a:r>
          <a:endParaRPr lang="en-US" sz="5800" kern="1200" dirty="0"/>
        </a:p>
      </dsp:txBody>
      <dsp:txXfrm>
        <a:off x="0" y="0"/>
        <a:ext cx="8229600" cy="1257300"/>
      </dsp:txXfrm>
    </dsp:sp>
    <dsp:sp modelId="{F4B552C8-FB78-4BAE-89DF-7B74B65D4D74}">
      <dsp:nvSpPr>
        <dsp:cNvPr id="0" name=""/>
        <dsp:cNvSpPr/>
      </dsp:nvSpPr>
      <dsp:spPr>
        <a:xfrm>
          <a:off x="0" y="1257300"/>
          <a:ext cx="2057399" cy="264033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t>Good nutrition</a:t>
          </a:r>
          <a:endParaRPr lang="en-US" sz="2700" kern="1200"/>
        </a:p>
      </dsp:txBody>
      <dsp:txXfrm>
        <a:off x="0" y="1257300"/>
        <a:ext cx="2057399" cy="2640330"/>
      </dsp:txXfrm>
    </dsp:sp>
    <dsp:sp modelId="{493C6692-F258-4A31-81CB-2ACE5CC06691}">
      <dsp:nvSpPr>
        <dsp:cNvPr id="0" name=""/>
        <dsp:cNvSpPr/>
      </dsp:nvSpPr>
      <dsp:spPr>
        <a:xfrm>
          <a:off x="2057400" y="1257300"/>
          <a:ext cx="2057399" cy="264033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Exercise</a:t>
          </a:r>
          <a:endParaRPr lang="en-US" sz="2700" kern="1200" dirty="0"/>
        </a:p>
      </dsp:txBody>
      <dsp:txXfrm>
        <a:off x="2057400" y="1257300"/>
        <a:ext cx="2057399" cy="2640330"/>
      </dsp:txXfrm>
    </dsp:sp>
    <dsp:sp modelId="{83D7DF09-AE71-4232-A34C-365E6CEBFAA9}">
      <dsp:nvSpPr>
        <dsp:cNvPr id="0" name=""/>
        <dsp:cNvSpPr/>
      </dsp:nvSpPr>
      <dsp:spPr>
        <a:xfrm>
          <a:off x="4114800" y="1257300"/>
          <a:ext cx="2057399" cy="264033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Strong, supportive relationships </a:t>
          </a:r>
          <a:endParaRPr lang="en-US" sz="2700" kern="1200" dirty="0"/>
        </a:p>
      </dsp:txBody>
      <dsp:txXfrm>
        <a:off x="4114800" y="1257300"/>
        <a:ext cx="2057399" cy="2640330"/>
      </dsp:txXfrm>
    </dsp:sp>
    <dsp:sp modelId="{96106F31-A30E-4AA8-95D1-640477AAAEC9}">
      <dsp:nvSpPr>
        <dsp:cNvPr id="0" name=""/>
        <dsp:cNvSpPr/>
      </dsp:nvSpPr>
      <dsp:spPr>
        <a:xfrm>
          <a:off x="6172199" y="1257300"/>
          <a:ext cx="2057399" cy="264033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t>Relaxation techniques</a:t>
          </a:r>
          <a:endParaRPr lang="en-US" sz="2700" kern="1200"/>
        </a:p>
      </dsp:txBody>
      <dsp:txXfrm>
        <a:off x="6172199" y="1257300"/>
        <a:ext cx="2057399" cy="2640330"/>
      </dsp:txXfrm>
    </dsp:sp>
    <dsp:sp modelId="{A6BF82B3-CB79-4EEC-BBA3-B49F0B714103}">
      <dsp:nvSpPr>
        <dsp:cNvPr id="0" name=""/>
        <dsp:cNvSpPr/>
      </dsp:nvSpPr>
      <dsp:spPr>
        <a:xfrm>
          <a:off x="0" y="3897630"/>
          <a:ext cx="8229600" cy="293370"/>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521A61D-F10F-478E-9CC2-DF73CFFE35DF}" type="datetimeFigureOut">
              <a:rPr lang="en-US"/>
              <a:pPr>
                <a:defRPr/>
              </a:pPr>
              <a:t>3/26/2017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61CA667-46C0-4DF5-976D-E0FCE3AFD66C}" type="slidenum">
              <a:rPr lang="en-US" altLang="en-US"/>
              <a:pPr>
                <a:defRPr/>
              </a:pPr>
              <a:t>‹#›</a:t>
            </a:fld>
            <a:endParaRPr lang="en-US" altLang="en-US"/>
          </a:p>
        </p:txBody>
      </p:sp>
    </p:spTree>
    <p:extLst>
      <p:ext uri="{BB962C8B-B14F-4D97-AF65-F5344CB8AC3E}">
        <p14:creationId xmlns:p14="http://schemas.microsoft.com/office/powerpoint/2010/main" val="1336009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25A0E8-08C1-40CC-9D26-AF1FC5DAF107}"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356415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BCAF2EE-F2F9-485A-89D4-B17EF1FC63C4}" type="datetimeFigureOut">
              <a:rPr lang="en-CA" smtClean="0"/>
              <a:pPr>
                <a:defRPr/>
              </a:pPr>
              <a:t>2017-03-26</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5582E45C-3196-492B-8552-7C4CEAE1346D}" type="slidenum">
              <a:rPr lang="en-CA" altLang="en-US" smtClean="0"/>
              <a:pPr>
                <a:defRPr/>
              </a:pPr>
              <a:t>‹#›</a:t>
            </a:fld>
            <a:endParaRPr lang="en-CA" altLang="en-US"/>
          </a:p>
        </p:txBody>
      </p:sp>
    </p:spTree>
    <p:extLst>
      <p:ext uri="{BB962C8B-B14F-4D97-AF65-F5344CB8AC3E}">
        <p14:creationId xmlns:p14="http://schemas.microsoft.com/office/powerpoint/2010/main" val="253754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1891D6-BCFA-457F-B6FD-76D62232100E}" type="datetimeFigureOut">
              <a:rPr lang="en-US" smtClean="0"/>
              <a:pPr>
                <a:defRPr/>
              </a:pPr>
              <a:t>3/26/2017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6F6E9A-7EE6-474E-9819-887080505E09}" type="slidenum">
              <a:rPr lang="en-US" altLang="en-US" smtClean="0"/>
              <a:pPr>
                <a:defRPr/>
              </a:pPr>
              <a:t>‹#›</a:t>
            </a:fld>
            <a:endParaRPr lang="en-US" altLang="en-US"/>
          </a:p>
        </p:txBody>
      </p:sp>
    </p:spTree>
    <p:extLst>
      <p:ext uri="{BB962C8B-B14F-4D97-AF65-F5344CB8AC3E}">
        <p14:creationId xmlns:p14="http://schemas.microsoft.com/office/powerpoint/2010/main" val="28271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22553AB-3ED4-48EA-B525-1D6DDF52E2F5}" type="datetimeFigureOut">
              <a:rPr lang="en-US" smtClean="0"/>
              <a:pPr>
                <a:defRPr/>
              </a:pPr>
              <a:t>3/26/2017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930A7C-D583-4108-9E59-7630B3CA8E93}" type="slidenum">
              <a:rPr lang="en-US" altLang="en-US" smtClean="0"/>
              <a:pPr>
                <a:defRPr/>
              </a:pPr>
              <a:t>‹#›</a:t>
            </a:fld>
            <a:endParaRPr lang="en-US" altLang="en-US"/>
          </a:p>
        </p:txBody>
      </p:sp>
    </p:spTree>
    <p:extLst>
      <p:ext uri="{BB962C8B-B14F-4D97-AF65-F5344CB8AC3E}">
        <p14:creationId xmlns:p14="http://schemas.microsoft.com/office/powerpoint/2010/main" val="3244271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ssion Slide">
    <p:spTree>
      <p:nvGrpSpPr>
        <p:cNvPr id="1" name=""/>
        <p:cNvGrpSpPr/>
        <p:nvPr/>
      </p:nvGrpSpPr>
      <p:grpSpPr>
        <a:xfrm>
          <a:off x="0" y="0"/>
          <a:ext cx="0" cy="0"/>
          <a:chOff x="0" y="0"/>
          <a:chExt cx="0" cy="0"/>
        </a:xfrm>
      </p:grpSpPr>
      <p:sp>
        <p:nvSpPr>
          <p:cNvPr id="5"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362200"/>
            <a:ext cx="8229600" cy="22837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08564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53637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Session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90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30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90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0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41796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Session Slide (No Sub-Sess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2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2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2804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697046-0926-4261-9BFE-CB96815EB343}" type="datetimeFigureOut">
              <a:rPr lang="en-US" smtClean="0"/>
              <a:pPr>
                <a:defRPr/>
              </a:pPr>
              <a:t>3/26/2017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7DE8F1-0D48-4D65-AFA7-7CF6FD84CC96}" type="slidenum">
              <a:rPr lang="en-US" altLang="en-US" smtClean="0"/>
              <a:pPr>
                <a:defRPr/>
              </a:pPr>
              <a:t>‹#›</a:t>
            </a:fld>
            <a:endParaRPr lang="en-US" altLang="en-US"/>
          </a:p>
        </p:txBody>
      </p:sp>
    </p:spTree>
    <p:extLst>
      <p:ext uri="{BB962C8B-B14F-4D97-AF65-F5344CB8AC3E}">
        <p14:creationId xmlns:p14="http://schemas.microsoft.com/office/powerpoint/2010/main" val="82711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354149A-FB5C-444E-9150-A01DF9D6A48E}" type="datetimeFigureOut">
              <a:rPr lang="en-US" smtClean="0"/>
              <a:pPr>
                <a:defRPr/>
              </a:pPr>
              <a:t>3/26/2017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E43B19-F1DD-4F6F-BCBC-A7E9BCF5EBA9}" type="slidenum">
              <a:rPr lang="en-US" altLang="en-US" smtClean="0"/>
              <a:pPr>
                <a:defRPr/>
              </a:pPr>
              <a:t>‹#›</a:t>
            </a:fld>
            <a:endParaRPr lang="en-US" altLang="en-US"/>
          </a:p>
        </p:txBody>
      </p:sp>
    </p:spTree>
    <p:extLst>
      <p:ext uri="{BB962C8B-B14F-4D97-AF65-F5344CB8AC3E}">
        <p14:creationId xmlns:p14="http://schemas.microsoft.com/office/powerpoint/2010/main" val="304624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E5BD08F-0FD0-4426-BB85-FC79964DBACD}" type="datetimeFigureOut">
              <a:rPr lang="en-US" smtClean="0"/>
              <a:pPr>
                <a:defRPr/>
              </a:pPr>
              <a:t>3/26/2017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02D0FA-A3A6-44B2-A726-185BC88BB464}" type="slidenum">
              <a:rPr lang="en-US" altLang="en-US" smtClean="0"/>
              <a:pPr>
                <a:defRPr/>
              </a:pPr>
              <a:t>‹#›</a:t>
            </a:fld>
            <a:endParaRPr lang="en-US" altLang="en-US"/>
          </a:p>
        </p:txBody>
      </p:sp>
    </p:spTree>
    <p:extLst>
      <p:ext uri="{BB962C8B-B14F-4D97-AF65-F5344CB8AC3E}">
        <p14:creationId xmlns:p14="http://schemas.microsoft.com/office/powerpoint/2010/main" val="113698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6E7A132-78BB-47F4-96C6-C5673D1F0A14}" type="datetimeFigureOut">
              <a:rPr lang="en-US" smtClean="0"/>
              <a:pPr>
                <a:defRPr/>
              </a:pPr>
              <a:t>3/26/2017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33577DC-5CFF-494E-A703-8095F8C87BD8}" type="slidenum">
              <a:rPr lang="en-US" altLang="en-US" smtClean="0"/>
              <a:pPr>
                <a:defRPr/>
              </a:pPr>
              <a:t>‹#›</a:t>
            </a:fld>
            <a:endParaRPr lang="en-US" altLang="en-US"/>
          </a:p>
        </p:txBody>
      </p:sp>
    </p:spTree>
    <p:extLst>
      <p:ext uri="{BB962C8B-B14F-4D97-AF65-F5344CB8AC3E}">
        <p14:creationId xmlns:p14="http://schemas.microsoft.com/office/powerpoint/2010/main" val="146718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B67BDC7-F597-4973-99F0-2680AF60FECA}" type="datetimeFigureOut">
              <a:rPr lang="en-US" smtClean="0"/>
              <a:pPr>
                <a:defRPr/>
              </a:pPr>
              <a:t>3/26/2017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22E415-CCDD-432E-800F-1B963EB4B65A}" type="slidenum">
              <a:rPr lang="en-US" altLang="en-US" smtClean="0"/>
              <a:pPr>
                <a:defRPr/>
              </a:pPr>
              <a:t>‹#›</a:t>
            </a:fld>
            <a:endParaRPr lang="en-US" altLang="en-US"/>
          </a:p>
        </p:txBody>
      </p:sp>
    </p:spTree>
    <p:extLst>
      <p:ext uri="{BB962C8B-B14F-4D97-AF65-F5344CB8AC3E}">
        <p14:creationId xmlns:p14="http://schemas.microsoft.com/office/powerpoint/2010/main" val="149372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714818-984F-4759-BF72-A33BDC1963BD}" type="datetime1">
              <a:rPr lang="en-US" smtClean="0"/>
              <a:pPr>
                <a:defRPr/>
              </a:pPr>
              <a:t>3/26/2017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29C0E96-6EE1-4D9D-81E0-7F9EF68A9DC1}" type="slidenum">
              <a:rPr lang="en-US" altLang="en-US" smtClean="0"/>
              <a:pPr>
                <a:defRPr/>
              </a:pPr>
              <a:t>‹#›</a:t>
            </a:fld>
            <a:endParaRPr lang="en-US" altLang="en-US"/>
          </a:p>
        </p:txBody>
      </p:sp>
    </p:spTree>
    <p:extLst>
      <p:ext uri="{BB962C8B-B14F-4D97-AF65-F5344CB8AC3E}">
        <p14:creationId xmlns:p14="http://schemas.microsoft.com/office/powerpoint/2010/main" val="390684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8524339-DEC9-46B0-9994-0A6381F660F7}" type="datetimeFigureOut">
              <a:rPr lang="en-US" smtClean="0"/>
              <a:pPr>
                <a:defRPr/>
              </a:pPr>
              <a:t>3/26/2017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56C722-CAC6-408B-B68F-A14DF1F2292F}" type="slidenum">
              <a:rPr lang="en-US" altLang="en-US" smtClean="0"/>
              <a:pPr>
                <a:defRPr/>
              </a:pPr>
              <a:t>‹#›</a:t>
            </a:fld>
            <a:endParaRPr lang="en-US" altLang="en-US"/>
          </a:p>
        </p:txBody>
      </p:sp>
    </p:spTree>
    <p:extLst>
      <p:ext uri="{BB962C8B-B14F-4D97-AF65-F5344CB8AC3E}">
        <p14:creationId xmlns:p14="http://schemas.microsoft.com/office/powerpoint/2010/main" val="265905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3DA2B91-9166-4136-BB8E-08C509C9BE71}" type="datetimeFigureOut">
              <a:rPr lang="en-US" smtClean="0"/>
              <a:pPr>
                <a:defRPr/>
              </a:pPr>
              <a:t>3/26/2017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A80939-F79A-44C6-9CFF-4D1F0B1501F4}" type="slidenum">
              <a:rPr lang="en-US" altLang="en-US" smtClean="0"/>
              <a:pPr>
                <a:defRPr/>
              </a:pPr>
              <a:t>‹#›</a:t>
            </a:fld>
            <a:endParaRPr lang="en-US" altLang="en-US"/>
          </a:p>
        </p:txBody>
      </p:sp>
    </p:spTree>
    <p:extLst>
      <p:ext uri="{BB962C8B-B14F-4D97-AF65-F5344CB8AC3E}">
        <p14:creationId xmlns:p14="http://schemas.microsoft.com/office/powerpoint/2010/main" val="4674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514940D-6DC7-4C57-88A3-4726E9E5771A}" type="datetimeFigureOut">
              <a:rPr lang="en-US" smtClean="0"/>
              <a:pPr>
                <a:defRPr/>
              </a:pPr>
              <a:t>3/26/2017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B89519-552E-4B7A-80EF-E397B0DC7F36}" type="slidenum">
              <a:rPr lang="en-US" altLang="en-US" smtClean="0"/>
              <a:pPr>
                <a:defRPr/>
              </a:pPr>
              <a:t>‹#›</a:t>
            </a:fld>
            <a:endParaRPr lang="en-US" altLang="en-US"/>
          </a:p>
        </p:txBody>
      </p:sp>
    </p:spTree>
    <p:extLst>
      <p:ext uri="{BB962C8B-B14F-4D97-AF65-F5344CB8AC3E}">
        <p14:creationId xmlns:p14="http://schemas.microsoft.com/office/powerpoint/2010/main" val="243671280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1" r:id="rId12"/>
    <p:sldLayoutId id="2147484024" r:id="rId13"/>
    <p:sldLayoutId id="2147484025" r:id="rId14"/>
    <p:sldLayoutId id="214748402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d.com/talks/nilofer_merchant_got_a_meeting_take_a_walk"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s://www.youtube.com/watch?v=P92pJ9VaX4k" TargetMode="Externa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wDYOenLmVT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2" descr="decorative Buddha" title="decorative Budd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2030413"/>
            <a:ext cx="30670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AMMQC logo" title="AMMQ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037263"/>
            <a:ext cx="1177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381000" y="51816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800">
                <a:solidFill>
                  <a:schemeClr val="tx1"/>
                </a:solidFill>
                <a:latin typeface="Calibri" panose="020F0502020204030204" pitchFamily="34" charset="0"/>
              </a:rPr>
              <a:t>This project is sponsored by a $15.9 million grant from the U.S. Department of Labor, Employment and Training Administration.</a:t>
            </a:r>
          </a:p>
          <a:p>
            <a:pPr eaLnBrk="1" hangingPunct="1">
              <a:spcBef>
                <a:spcPct val="0"/>
              </a:spcBef>
              <a:buClrTx/>
              <a:buSzTx/>
              <a:buFontTx/>
              <a:buNone/>
            </a:pPr>
            <a:r>
              <a:rPr lang="en-US" altLang="en-US" sz="800">
                <a:solidFill>
                  <a:schemeClr val="tx1"/>
                </a:solidFill>
                <a:latin typeface="Calibri" panose="020F0502020204030204" pitchFamily="34"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p>
        </p:txBody>
      </p:sp>
      <p:pic>
        <p:nvPicPr>
          <p:cNvPr id="15367" name="Picture 7" descr="MWCC logo" title="MWC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6207125"/>
            <a:ext cx="16525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sz="3200" dirty="0" smtClean="0">
                <a:solidFill>
                  <a:schemeClr val="tx2">
                    <a:lumMod val="75000"/>
                  </a:schemeClr>
                </a:solidFill>
                <a:latin typeface="Franklin Gothic Medium Cond" pitchFamily="34" charset="0"/>
                <a:ea typeface="Calibri"/>
                <a:cs typeface="Times New Roman"/>
              </a:rPr>
              <a:t>Stress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Food Tracker</a:t>
            </a:r>
          </a:p>
        </p:txBody>
      </p:sp>
      <p:graphicFrame>
        <p:nvGraphicFramePr>
          <p:cNvPr id="3" name="Content Placeholder 2" descr="food tracker track" title="food tracker chart"/>
          <p:cNvGraphicFramePr>
            <a:graphicFrameLocks noGrp="1"/>
          </p:cNvGraphicFramePr>
          <p:nvPr>
            <p:ph idx="1"/>
            <p:extLst>
              <p:ext uri="{D42A27DB-BD31-4B8C-83A1-F6EECF244321}">
                <p14:modId xmlns:p14="http://schemas.microsoft.com/office/powerpoint/2010/main" val="3062651736"/>
              </p:ext>
            </p:extLst>
          </p:nvPr>
        </p:nvGraphicFramePr>
        <p:xfrm>
          <a:off x="381000" y="1600200"/>
          <a:ext cx="8305800" cy="4953001"/>
        </p:xfrm>
        <a:graphic>
          <a:graphicData uri="http://schemas.openxmlformats.org/drawingml/2006/table">
            <a:tbl>
              <a:tblPr firstRow="1" firstCol="1" bandRow="1">
                <a:tableStyleId>{5940675A-B579-460E-94D1-54222C63F5DA}</a:tableStyleId>
              </a:tblPr>
              <a:tblGrid>
                <a:gridCol w="3685228"/>
                <a:gridCol w="730655"/>
                <a:gridCol w="730655"/>
                <a:gridCol w="747066"/>
                <a:gridCol w="825657"/>
                <a:gridCol w="855884"/>
                <a:gridCol w="730655"/>
              </a:tblGrid>
              <a:tr h="171852">
                <a:tc>
                  <a:txBody>
                    <a:bodyPr/>
                    <a:lstStyle/>
                    <a:p>
                      <a:pPr marL="0" marR="0">
                        <a:spcBef>
                          <a:spcPts val="0"/>
                        </a:spcBef>
                        <a:spcAft>
                          <a:spcPts val="0"/>
                        </a:spcAft>
                      </a:pPr>
                      <a:r>
                        <a:rPr lang="en-US" sz="500">
                          <a:effectLst/>
                        </a:rPr>
                        <a:t>Food Journal</a:t>
                      </a:r>
                      <a:endParaRPr lang="en-US" sz="400">
                        <a:effectLst/>
                        <a:latin typeface="Calibri"/>
                        <a:ea typeface="Calibri"/>
                        <a:cs typeface="Times New Roman"/>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r>
              <a:tr h="171852">
                <a:tc>
                  <a:txBody>
                    <a:bodyPr/>
                    <a:lstStyle/>
                    <a:p>
                      <a:pPr marL="0" marR="0">
                        <a:spcBef>
                          <a:spcPts val="0"/>
                        </a:spcBef>
                        <a:spcAft>
                          <a:spcPts val="0"/>
                        </a:spcAft>
                      </a:pPr>
                      <a:r>
                        <a:rPr lang="en-US" sz="500">
                          <a:effectLst/>
                        </a:rPr>
                        <a:t>Date:</a:t>
                      </a:r>
                      <a:endParaRPr lang="en-US" sz="400">
                        <a:effectLst/>
                        <a:latin typeface="Calibri"/>
                        <a:ea typeface="Calibri"/>
                        <a:cs typeface="Times New Roman"/>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c>
                  <a:txBody>
                    <a:bodyPr/>
                    <a:lstStyle/>
                    <a:p>
                      <a:endParaRPr lang="en-US" sz="400">
                        <a:effectLst/>
                        <a:latin typeface="Calibri"/>
                      </a:endParaRPr>
                    </a:p>
                  </a:txBody>
                  <a:tcPr marL="25477" marR="25477" marT="0" marB="0" anchor="b"/>
                </a:tc>
              </a:tr>
              <a:tr h="154973">
                <a:tc>
                  <a:txBody>
                    <a:bodyPr/>
                    <a:lstStyle/>
                    <a:p>
                      <a:endParaRPr lang="en-US" sz="400">
                        <a:effectLst/>
                        <a:latin typeface="Calibri"/>
                      </a:endParaRPr>
                    </a:p>
                  </a:txBody>
                  <a:tcPr marL="25477" marR="25477" marT="0" marB="0" anchor="b"/>
                </a:tc>
                <a:tc>
                  <a:txBody>
                    <a:bodyPr/>
                    <a:lstStyle/>
                    <a:p>
                      <a:pPr marL="0" marR="0">
                        <a:spcBef>
                          <a:spcPts val="0"/>
                        </a:spcBef>
                        <a:spcAft>
                          <a:spcPts val="0"/>
                        </a:spcAft>
                      </a:pPr>
                      <a:r>
                        <a:rPr lang="en-US" sz="400">
                          <a:effectLst/>
                        </a:rPr>
                        <a:t>Dairy</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Fruit</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Grains</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Protein</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Veggies</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Other</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154973">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r>
              <a:tr h="270053">
                <a:tc>
                  <a:txBody>
                    <a:bodyPr/>
                    <a:lstStyle/>
                    <a:p>
                      <a:pPr marL="0" marR="0">
                        <a:spcBef>
                          <a:spcPts val="0"/>
                        </a:spcBef>
                        <a:spcAft>
                          <a:spcPts val="0"/>
                        </a:spcAft>
                      </a:pPr>
                      <a:r>
                        <a:rPr lang="en-US" sz="400">
                          <a:effectLst/>
                        </a:rPr>
                        <a:t>                                                                         Totals</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a:effectLst/>
                        </a:rPr>
                        <a:t> </a:t>
                      </a:r>
                      <a:endParaRPr lang="en-US" sz="400">
                        <a:effectLst/>
                        <a:latin typeface="Calibri"/>
                        <a:ea typeface="Calibri"/>
                        <a:cs typeface="Times New Roman"/>
                      </a:endParaRPr>
                    </a:p>
                  </a:txBody>
                  <a:tcPr marL="25477" marR="25477" marT="0" marB="0" anchor="b"/>
                </a:tc>
                <a:tc>
                  <a:txBody>
                    <a:bodyPr/>
                    <a:lstStyle/>
                    <a:p>
                      <a:pPr marL="0" marR="0">
                        <a:spcBef>
                          <a:spcPts val="0"/>
                        </a:spcBef>
                        <a:spcAft>
                          <a:spcPts val="0"/>
                        </a:spcAft>
                      </a:pPr>
                      <a:r>
                        <a:rPr lang="en-US" sz="400" dirty="0">
                          <a:effectLst/>
                        </a:rPr>
                        <a:t> </a:t>
                      </a:r>
                      <a:endParaRPr lang="en-US" sz="400" dirty="0">
                        <a:effectLst/>
                        <a:latin typeface="Calibri"/>
                        <a:ea typeface="Calibri"/>
                        <a:cs typeface="Times New Roman"/>
                      </a:endParaRPr>
                    </a:p>
                  </a:txBody>
                  <a:tcPr marL="25477" marR="25477" marT="0" marB="0" anchor="b"/>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CA" altLang="en-US" smtClean="0"/>
              <a:t>Building a Solid Foundation </a:t>
            </a:r>
            <a:endParaRPr lang="en-US" altLang="en-US" smtClean="0"/>
          </a:p>
        </p:txBody>
      </p:sp>
      <p:sp>
        <p:nvSpPr>
          <p:cNvPr id="26627" name="Content Placeholder 2"/>
          <p:cNvSpPr>
            <a:spLocks noGrp="1"/>
          </p:cNvSpPr>
          <p:nvPr>
            <p:ph idx="1"/>
          </p:nvPr>
        </p:nvSpPr>
        <p:spPr>
          <a:xfrm>
            <a:off x="457200" y="2362200"/>
            <a:ext cx="8229600" cy="4114800"/>
          </a:xfrm>
        </p:spPr>
        <p:txBody>
          <a:bodyPr/>
          <a:lstStyle/>
          <a:p>
            <a:pPr eaLnBrk="1" hangingPunct="1"/>
            <a:r>
              <a:rPr lang="en-US" altLang="en-US" dirty="0" smtClean="0"/>
              <a:t>Cardiac exercise for at least 20 minutes 3x/week. </a:t>
            </a:r>
          </a:p>
          <a:p>
            <a:pPr eaLnBrk="1" hangingPunct="1"/>
            <a:r>
              <a:rPr lang="en-US" altLang="en-US" dirty="0" smtClean="0"/>
              <a:t>Walk it out</a:t>
            </a:r>
          </a:p>
          <a:p>
            <a:pPr eaLnBrk="1" hangingPunct="1"/>
            <a:r>
              <a:rPr lang="en-US" altLang="en-US" dirty="0" smtClean="0"/>
              <a:t>Stretch it out</a:t>
            </a:r>
          </a:p>
          <a:p>
            <a:pPr eaLnBrk="1" hangingPunct="1"/>
            <a:r>
              <a:rPr lang="en-US" altLang="en-US" dirty="0" smtClean="0"/>
              <a:t>Buddy = Motivator</a:t>
            </a:r>
          </a:p>
          <a:p>
            <a:pPr eaLnBrk="1" hangingPunct="1"/>
            <a:endParaRPr lang="en-US" altLang="en-US" dirty="0" smtClean="0"/>
          </a:p>
          <a:p>
            <a:pPr eaLnBrk="1" hangingPunct="1"/>
            <a:r>
              <a:rPr lang="en-US" altLang="en-US" dirty="0" smtClean="0">
                <a:hlinkClick r:id="rId2"/>
              </a:rPr>
              <a:t>http://www.ted.com/talks/nilofer_merchant_got_a_meeting_take_a_walk</a:t>
            </a:r>
            <a:r>
              <a:rPr lang="en-US" altLang="en-US" dirty="0" smtClean="0"/>
              <a:t> </a:t>
            </a:r>
          </a:p>
        </p:txBody>
      </p:sp>
      <p:sp>
        <p:nvSpPr>
          <p:cNvPr id="26628" name="Text Placeholder 3"/>
          <p:cNvSpPr>
            <a:spLocks noGrp="1"/>
          </p:cNvSpPr>
          <p:nvPr>
            <p:ph type="body" sz="quarter" idx="10"/>
          </p:nvPr>
        </p:nvSpPr>
        <p:spPr/>
        <p:txBody>
          <a:bodyPr/>
          <a:lstStyle/>
          <a:p>
            <a:pPr eaLnBrk="1" hangingPunct="1"/>
            <a:r>
              <a:rPr altLang="en-US" dirty="0" smtClean="0">
                <a:solidFill>
                  <a:schemeClr val="tx1"/>
                </a:solidFill>
              </a:rPr>
              <a:t>Exercise</a:t>
            </a:r>
          </a:p>
        </p:txBody>
      </p:sp>
      <p:pic>
        <p:nvPicPr>
          <p:cNvPr id="26629" name="Picture 5" descr="decorative cartoon" title="decorative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102225"/>
            <a:ext cx="25669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Workplace Stretching</a:t>
            </a:r>
          </a:p>
        </p:txBody>
      </p:sp>
      <p:pic>
        <p:nvPicPr>
          <p:cNvPr id="27651" name="Picture 5" descr="workplace stretching" title="workplace stretchi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28800" y="1678179"/>
            <a:ext cx="4564401" cy="463391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altLang="en-US" smtClean="0"/>
              <a:t>Building a Solid Foundation </a:t>
            </a:r>
            <a:endParaRPr lang="en-US" altLang="en-US" smtClean="0"/>
          </a:p>
        </p:txBody>
      </p:sp>
      <p:sp>
        <p:nvSpPr>
          <p:cNvPr id="3" name="Content Placeholder 2"/>
          <p:cNvSpPr>
            <a:spLocks noGrp="1"/>
          </p:cNvSpPr>
          <p:nvPr>
            <p:ph idx="1"/>
          </p:nvPr>
        </p:nvSpPr>
        <p:spPr>
          <a:xfrm>
            <a:off x="457200" y="2362200"/>
            <a:ext cx="8229600" cy="4191000"/>
          </a:xfrm>
        </p:spPr>
        <p:txBody>
          <a:bodyPr rtlCol="0"/>
          <a:lstStyle/>
          <a:p>
            <a:pPr eaLnBrk="1" fontAlgn="auto" hangingPunct="1">
              <a:spcAft>
                <a:spcPts val="0"/>
              </a:spcAft>
              <a:defRPr/>
            </a:pPr>
            <a:r>
              <a:rPr lang="en-US" dirty="0" smtClean="0"/>
              <a:t>Make friends </a:t>
            </a:r>
            <a:r>
              <a:rPr lang="en-US" dirty="0"/>
              <a:t>at </a:t>
            </a:r>
            <a:r>
              <a:rPr lang="en-US" dirty="0" smtClean="0"/>
              <a:t>work</a:t>
            </a:r>
            <a:endParaRPr lang="en-US" dirty="0"/>
          </a:p>
          <a:p>
            <a:pPr marL="274320" indent="-274320" eaLnBrk="1" fontAlgn="auto" hangingPunct="1">
              <a:spcAft>
                <a:spcPts val="0"/>
              </a:spcAft>
              <a:defRPr/>
            </a:pPr>
            <a:r>
              <a:rPr lang="en-US" dirty="0" smtClean="0"/>
              <a:t>Smile and laugh more often </a:t>
            </a:r>
            <a:endParaRPr lang="en-US" dirty="0"/>
          </a:p>
          <a:p>
            <a:pPr marL="274320" indent="-274320" eaLnBrk="1" fontAlgn="auto" hangingPunct="1">
              <a:spcAft>
                <a:spcPts val="0"/>
              </a:spcAft>
              <a:defRPr/>
            </a:pPr>
            <a:r>
              <a:rPr lang="en-US" dirty="0"/>
              <a:t>Get to know your </a:t>
            </a:r>
            <a:r>
              <a:rPr lang="en-US" dirty="0" smtClean="0"/>
              <a:t>neighbors</a:t>
            </a:r>
            <a:endParaRPr lang="en-US" dirty="0"/>
          </a:p>
          <a:p>
            <a:pPr marL="274320" indent="-274320" eaLnBrk="1" fontAlgn="auto" hangingPunct="1">
              <a:spcAft>
                <a:spcPts val="0"/>
              </a:spcAft>
              <a:defRPr/>
            </a:pPr>
            <a:r>
              <a:rPr lang="en-US" dirty="0" smtClean="0"/>
              <a:t>Volunteer </a:t>
            </a:r>
            <a:endParaRPr lang="en-US" dirty="0"/>
          </a:p>
          <a:p>
            <a:pPr marL="274320" indent="-274320" eaLnBrk="1" fontAlgn="auto" hangingPunct="1">
              <a:spcAft>
                <a:spcPts val="0"/>
              </a:spcAft>
              <a:defRPr/>
            </a:pPr>
            <a:r>
              <a:rPr lang="en-US" dirty="0" smtClean="0"/>
              <a:t>Have </a:t>
            </a:r>
            <a:r>
              <a:rPr lang="en-US" dirty="0"/>
              <a:t>a positive relationship with </a:t>
            </a:r>
            <a:r>
              <a:rPr lang="en-US" dirty="0" smtClean="0"/>
              <a:t>yourself </a:t>
            </a:r>
            <a:endParaRPr lang="en-US" dirty="0"/>
          </a:p>
          <a:p>
            <a:pPr marL="274320" indent="-274320" eaLnBrk="1" fontAlgn="auto" hangingPunct="1">
              <a:spcAft>
                <a:spcPts val="0"/>
              </a:spcAft>
              <a:defRPr/>
            </a:pPr>
            <a:r>
              <a:rPr lang="en-US" dirty="0" smtClean="0"/>
              <a:t>Take time for yourself</a:t>
            </a:r>
          </a:p>
          <a:p>
            <a:pPr marL="274320" indent="-274320" eaLnBrk="1" fontAlgn="auto" hangingPunct="1">
              <a:spcAft>
                <a:spcPts val="0"/>
              </a:spcAft>
              <a:defRPr/>
            </a:pPr>
            <a:r>
              <a:rPr lang="en-US" dirty="0" smtClean="0"/>
              <a:t>Seek counseling, if needed</a:t>
            </a:r>
          </a:p>
          <a:p>
            <a:pPr marL="577533" lvl="1" indent="-274320" eaLnBrk="1" fontAlgn="auto" hangingPunct="1">
              <a:spcAft>
                <a:spcPts val="0"/>
              </a:spcAft>
              <a:defRPr/>
            </a:pPr>
            <a:r>
              <a:rPr lang="en-US" dirty="0" smtClean="0"/>
              <a:t>Melissa Manzi, 978-630-9178 or m_manzi@mwcc.mass.edu</a:t>
            </a:r>
            <a:endParaRPr lang="en-US" dirty="0"/>
          </a:p>
          <a:p>
            <a:pPr marL="0" indent="0" eaLnBrk="1" fontAlgn="auto" hangingPunct="1">
              <a:spcAft>
                <a:spcPts val="0"/>
              </a:spcAft>
              <a:buFont typeface="Symbol" panose="05050102010706020507" pitchFamily="18" charset="2"/>
              <a:buNone/>
              <a:defRPr/>
            </a:pPr>
            <a:endParaRPr lang="en-US" dirty="0"/>
          </a:p>
        </p:txBody>
      </p:sp>
      <p:sp>
        <p:nvSpPr>
          <p:cNvPr id="28676" name="Text Placeholder 3"/>
          <p:cNvSpPr>
            <a:spLocks noGrp="1"/>
          </p:cNvSpPr>
          <p:nvPr>
            <p:ph type="body" sz="quarter" idx="10"/>
          </p:nvPr>
        </p:nvSpPr>
        <p:spPr/>
        <p:txBody>
          <a:bodyPr/>
          <a:lstStyle/>
          <a:p>
            <a:pPr eaLnBrk="1" hangingPunct="1"/>
            <a:r>
              <a:rPr altLang="en-US" dirty="0" smtClean="0">
                <a:solidFill>
                  <a:schemeClr val="tx1"/>
                </a:solidFill>
              </a:rPr>
              <a:t>Relationships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Laughing Yoga</a:t>
            </a:r>
          </a:p>
        </p:txBody>
      </p:sp>
      <p:sp>
        <p:nvSpPr>
          <p:cNvPr id="3" name="Content Placeholder 2"/>
          <p:cNvSpPr>
            <a:spLocks noGrp="1"/>
          </p:cNvSpPr>
          <p:nvPr>
            <p:ph idx="1"/>
          </p:nvPr>
        </p:nvSpPr>
        <p:spPr>
          <a:xfrm>
            <a:off x="381000" y="5943600"/>
            <a:ext cx="8229600" cy="533400"/>
          </a:xfrm>
        </p:spPr>
        <p:txBody>
          <a:bodyPr>
            <a:normAutofit fontScale="70000" lnSpcReduction="20000"/>
          </a:bodyPr>
          <a:lstStyle/>
          <a:p>
            <a:pPr algn="ctr">
              <a:defRPr/>
            </a:pPr>
            <a:endParaRPr lang="en-US" sz="2000" dirty="0" smtClean="0">
              <a:hlinkClick r:id="rId2"/>
            </a:endParaRPr>
          </a:p>
          <a:p>
            <a:pPr algn="ctr">
              <a:defRPr/>
            </a:pPr>
            <a:r>
              <a:rPr lang="en-US" sz="2000" dirty="0" smtClean="0">
                <a:hlinkClick r:id="rId2"/>
              </a:rPr>
              <a:t>https://www.youtube.com/watch?v=P92pJ9VaX4k</a:t>
            </a:r>
            <a:endParaRPr lang="en-US" sz="2000" dirty="0"/>
          </a:p>
        </p:txBody>
      </p:sp>
      <p:sp>
        <p:nvSpPr>
          <p:cNvPr id="29700" name="AutoShape 2" descr="data:image/jpeg;base64,/9j/4AAQSkZJRgABAQAAAQABAAD/2wCEAAkGBxQTEhUUEhQWFhQXFxcaGBgYFxgdIBwcGR0XHBoYHRcYHCggHRolHBgVITEhJSkrLi4uFx8zODMsNygtLisBCgoKDg0OGxAQGzQmICQsLCwsNCwsLDQsNCwsLCwtLCwsLCwsLCwsLCwsLCwsLCwsLCwsLCwsLCwsLCwsLCwsLP/AABEIAJwA8AMBIgACEQEDEQH/xAAcAAACAwEBAQEAAAAAAAAAAAAEBgMFBwIBAAj/xAA9EAABAwIEAwYEBAQGAgMAAAABAgMRACEEBRIxBkFREyJhcYGRMqGxwQcjQlIUYuHwFXKCktHxssIzouL/xAAbAQACAwEBAQAAAAAAAAAAAAADBAECBQAGB//EAC0RAAICAQQBAwMDBAMAAAAAAAECABEDBBIhMUEFImETUXEykfAUgaGxBkKy/9oADAMBAAIRAxEAPwDLMQlJJJVF7Rv8qc+CvxGfwx7PEBx9g7G5WjxBPxDwNVeR5K67p0p0pPOI9aa8Pwq3stwnqAPuTS5yBeDNTJgRxuuppmQZ8xi2+0YWFJFlCIKT0Uk3FWhcAFztvWV4XKsNhldojWhREakrUJHiBaKhx2fkNLLGIbQRdSnE6rDyP1BqgdGPEUOFxz4mrFxCpEgjneqPOcjQWXSy2VudmvQCTGqDFqRmuLGW9bOLUWsS2dPcGttSbd4LHIiKccj43wzgS2Hgpe0myZ5JKtpohWoNQWNAT82lFvTpTDwnwo9jVEjuNJ+JZH/1SP1Kj2q1/E/hs4TFFaQOxxBUtEbBW6kT6z5Gmf8ACLPQ42cIsAuNKStkfuSSQseabGOhoqsKszlWzUIz/wDDhJwK/wCFRdoBxBI7zloWJ8r1z+GbCE4RTiE6e2cUYmYCe6Bq58/emTj78T28J+ThgHcTtE91vwURur+QesVS8GJV/CI12UVOFVoglRJtyvNqDmaxDYBby5WykpggSeVZjxtw0GgXGUjQVSoc02ix/bz860fHMmUFOombAf3tUjmE1oPaoEbRIM0uhKmxGGUMCpE/PymiCQRBBg+YqQUw8W8Mfwqx2epaHFHQY227kC+qZvzFLRVToNi4iylTRjRwewJU4RJBCUzy5qPzTVphe8/f9wH+2D9l+9D8PLSMOmN7k+Z3+nyqbh/v3vPfV9AP/NXtSLmySY/jWlAhJcnEKPJM332rvM1BDKomQmfW1B4VSQVqVcGABzub0TiMlxj6QtLaG0nvaVL75tYEcvKgom43HdQwUV+ILma9GE09e7Ii8gTbwg0KyAhhFrxq9+vz964zzEktIbNlhwhXmAOXLei3xAj09qIOF5+8XbljX4ii/iO+o+Mf81wHyeZqVrAqdXpREkqIn+/EU3I4GCGwp9TgJtqRBCT/ADJImPGa0FbGtAzOdsrH2k0Inpe7149RWrM/iiGMtYYYTqxARpJI7qIJv/MraskbSNz9aNKhoSQOoqGAX3AfEOi/VYI5+TO81zJbqit1ZUtV1KJJJ9+VPnAXB6SlOIxCZmC22en7lfYUt8B5B/FPlbg/Kbgq/mJ+FM+kmtlDoFGQUIvqMu9jXXiSKISL+gqLGvhpClkSQkkAc4B50KnEFRKvRPpuar+JMS2ltLTroaD6tBWeQPxH2tV4sZkDqFKR2qknSpROuLSSSRPrXLQtW9ZbkzbiOzabSGAkAGykq6TyJ+lInFHABTdv8s8kmSk+AVyobNu4+ZqaYKg+almcOpDVlBlIFrA2HW8elAZaok6gtbiTcC0q8gNh51LjOJWQDdJA6x9Ko05o8+TpJaa5QLnyFZQQt1G8ONnNSwx4U4pQdBSP2zcg+W1AjJGABKB1gk0R2ZH6iPC0nzMVypw7qEj5+1NoAoqaiadQtETsYRG+hM7SQCfc18WUftSPIRXQdBEg2rgKnar3CriQdCRZr2isOpjUFNG4Su+hQ+FSTy50kN4PEtq1tpWlSZhTZMixFim4sT70+LZ/dAHjXiFJFk+9cDUUz+nY8vPR+JmqdwNvTaa2fgvEpGDbEzE363NLWOy1t1MLSCf3DcetA5U8vB9xZ1MzZY/Sf5hyBquX3LM1tC+BrPImnsuapvy/7+1R4fFdoldyLqSmw5GNXe38qoeH8zCnFkGfh+9WmKdDqxKIkwCDHnbnSskCcYvBfxGHUFiCB8QO5GygdwRWIY/Ddm4WyZIMH3t59a3NOFcRKRdH6YE+pHWsl42ypTeJKv3wUjx2Io+I8xTULxYhWU4kJYITFkH3g/ej8oxelDgG+hA9O/8A/mqH/D32k99sgHePGrLhfDl46OUQo/ygj57+9DyLwYXFkFiNnCWTw2cS8mQY7JHM/wA3gJq8zJeIZR2pcaU3utASZSDzCjZQFH5i9+UEpEQAB6UAy4VuaVq7gEG1UsDiHJZiWiT+IOXacU0sWDt58Rv9BUOLeBSpfgqOXLpTF+KBT2bJH6FGP9SSKQsZi+6E7gkew399vWrVuqBHtuSYI9kpKwLoAPrIH/qa2my2O9bUI/3CPvWIoXrUhsXLikg+RO//AJH1rTM8zbQltsRaCbxJ5AVGS7BkKB4mPuMKbUptdlIJSR4i1SoQpUIHxKICR4mroZKvGY14lQaT2kFRuZAEhItJ/wCaccv4dwzBSWklTg+JxZkjyGwpt8wAEBhQhia+Ibk7zODaQxrAUBKrG5O5o/M8bob1FQvZO9ydgBzrx5pOJSpCkbeG3SDQWPbSleHQRqVOkHpaT7xVF1DFqlsmnRU+Zb4ZfcQCfXwG596yrjbO/wCKxJKfgblKfH9x9wPamTi7Oyw12aT+YsaR4Dmr3JrO5CRTbPXA7i2DGCdzcAS5yDiV/ArC2FeaSbHzFaViPxaacwiobIxKraSJTf8AUPAdKxtCSo9PMwAOpNMGVZMy4LOr7SYI0gCIJBTMyKqoHXmXykFtwEpULSp1JIi496fcIQZPJP1rOnBB3g06ZTjAtoKG83oLCupselZt25T3LgrqIpm9RJcrvVVLubVTl9pIGo78oqtzTMH2EJUnStKjEEQQeVxvVmhorN9hUOb4cOJLY5i3mNqkQOoRjjOw0fEp2OJFK3w4J8F/0PhTYvCPhsKOHNxJSlaCR6ECkjI1aX2pGziJB6gitRz546U/sJOo/T0quZwpAExdPrM5Hub/ABFHE4lQF0LT/mQofPY1VYzGDs1BXQgjwO3tWmuvJbQOzTATYRz5TbnQGLX2iChSA4P1ApB9KGMtxs6t2SiJnnCOYjDuFDhEKCYO/WB861bBYlGmbCdzP3rM+IeDlo/NYUpcXUgpII590k3ApfGYO/qUY6Vcpu5EyVcoKIm1u45IBggjzpE40WlWlQI1CYn0P2pQ/wAXcBkEgcxyPpXL2OU4JUbiu2ETnzKy0JrfCOPRjmyhQHbISNUcwdjHXr5UJimE4fFJabQLjtFkW1ASEp9yTSHw9hHXXPyUrKiDcEpA8SRWn58wQgP/ABONtwB+4Dcec3pTNqUxsEJ7kIpu4RhGUGCq3MJkn6musUhKDqSrSD4A38QaUMDx63q0rbIPPqPSjcZxhh5ABmaJtb7QwYQTi3HApWn4u4VXEfCU3HSs61LcXABJmwHrTT/j7P8AFpWsFTJBQfXnB3ExTLiMywDCtKSlS4nSgD62FOJp8i/9e4rkzqfMVOHchW2+269YJVOnc/3FecV5urt1N6e8l0qSo7RBAtzkGoOJs0DjocbQpsgRZW/SYFUGJUpStRMnxozaLIPcwg11I20JquSYFDyNS7hdyITz8YtVti8HobhrrKiokna0+ArN+GeLCxpQ5JRzPQHa3Sm7MONmEJ7pClRsDWeyMDREeR1PIMucDj1glLoAsCFBUpUD0MCD4VXuZk2la3FmzSCSZ6/0BquyrHLxCNaG+zCuazCZ5QeY8hUuGwDCQSol9QUCoAflhQ2md48ahDtaz4nZF3JQipgMixWZOqfUA02o2WvbTyCU7mnLBcBYJA/NK3ldSdIHkE/1qLGZ/aSQAOh29aT824vmQiVeOqBRPqPkNrAbRjWmM0HCZFgWT3EJ1byslR9zShxjjWkL1NkFQCgCORNomkrE5u6s/EfnQir86KmJgdzGCbIG4WOK8ibH7vegmVfw6jE6TuPvTRxC3/DvLbVuCY8ie6fb6GhlYFK0zuf7tUWTPTJgxgBsYoyJL8edredGtIJOo2FQKwYKmySe5aOo5e1TDDFJsoxM3qKjaFj+qTrUdhYV32Q3JrxCo5g1A/iDyirSTAMeylLqHwI0qBXHMczHUU65Zj0Ot8lA3HiOsVn+LxEmxsa4yjMFtlTaIuCpN4g2n3oORS4uZeqxIp3Dz3NNx+IlHdkeW9CYBBZKVKV8Z2O8AHn7XpEwfGK0kpcSFX3mD7bGrQ8YNEFRPei09Ogoexh4iQyKRwY4YzGAJ1KrIc6xiVPOFPwk1Y51xcp8QExHOlZ25nrTOJD2YrmyAD2yZKdRgelOfCHDjayQ7OufhI2HlN6WMgw6nX0JSBYiTW4McOhxtJJIWAO8Df5ULWK7IVQ1BYyAbMMyjJUtoJSAgckjYDxNIXFfGo7XssHB5LWq6Z/lHh1qv4w4gxOHcdwiXlFOgBRO/e3E8rRStlWHEayYA+3Os3Tem7Scmbk+Iw2boLD31a1S8ouK6kQPYb1I+wrRBa7nUJIjxmmrhrL0pl5QlSiAgaZt/l601P5ohsDWI1EJkjmTAAHP0rRDAdSBjLTB3b2JgclV2XBpEnvJ+GK0fiDhsYpDi2UJ1JUYidRixBTtfw6VnasshwpUSnTY2vTuPWMB3Af0TM21Rc8XitUdahcUZtedhVv/AIe1+0+EmakaYbHeCdOkDx9ak+pkiOr6BmBG5gB5/EpsbhyhIKoBM2A+9G5WltQSVJkTBEkf2KdMt4aQtkreCVKUD3VR3QR3IPIzPvXeD4ZwaNV3QCB3tQMHawjrSjZdy8nmXxJix5yFHsqvufzAMNmSICUvtIgQJbUogeEnap8dnWGYQpQWXnVAXJ7oIFoRtNKvFeSvYdfeSS3NnADB8/2nwNL1WTACLimozhWKrDMxzFx4ys26cqEFeV6KZAA4EQJJ5M8ryu4FeTUyJpWa45x4p7Ra3FgHSYTYecWFVuhxJSnUEkyQPrNSIxtrW9aFfGq6jA61nj2+bnviige0S2ShahGtuehmfltUrSiDBIqnwjQ1SJgelaPl2RMKbbUpCVyJk39KqMjbviA1GVcC7mETnF8k3JOwufYVZ4Hhpxd8RLaInT+pSfe01NxFgltphpJEFXeRIMGIgp8queF8Sp/DtKJJKU6CTMykkGZq5bjiZ+bXMwpeIu5jwzhiToU4gJIuDO+1jXWA/Dtgplx1ZUrVpKTB67XFqbcSwgRbnJoB4/GoKMJUkNg/ukzB5ggj2qqu33mflYvwYp5p+HbTaNSVLV1JN/McvQ0gZvgi0oJBChyULehHI1t+Y4qWyk9KxvPyQ4qRYn6c6LjyEtUVy4wFsSoS/ForoHVRmVZMcQ4UJUlCRcrWYAHL1Najw1wTh20EOoS6sbqNwZ/aOVHZwsEqswmYZQ6G3QokWI3mt84V4iaxLZ7MjUiygDPkR4GlfOODcMuQhsN2tptf0pBQ49lr6ghXhPVJ8OtDJDySjL3OePcWHMe+RsFBI8dIAPzmucndlsD+b/qq7OMT2rq3YjWdRA6nf517h2VojqSDHnUuBtqdjJ3TYOG3gQPIfSjMzfQlSlufpBJMSRewAPM1TcLd1IB3ozN8vS66lZJ080g2t1HvSVzRXiQ4XPUuqBb1J7wSQvTN5hXdtHKPGlL8RMF2eKSvk6J/1J3+orQjk7ITqS2gEXB50kfifmCNDPNQUY8tN/8A1oijmhLDIEYMeBFgqr4HuwNyRHvVV/ivUVZsvAKZJ2J/v6130iCLmo2ux5MbnGbof74miZewOzbRyKSpw8yeQ9yfarROUJSQsG1rcpEwfnVE1i9IER6Va4TGKVQ7mUoInWYY4KhofEo6lf5dkpg8tzVXm/BeDcBhHZqI+JBgA9Y2jwqwRhG0ElCSCoyTM/M/SgMzzJLaSpdwNki5J6VdXINCCdFI5mfOZA00kqddJA3gAX8JqifcST3ElI8VT9qu8xxJeUS/oQCZHfGoemyvK1Aoy9qTOJbA/wAq5Pp/WnVJH6pmuy9KJWRU2Gwi1/CCRtOw8p6+FHLRhWoIUt9XSOzR6m6j6RUGKzRa9gEJ2hAi3Sd4q9k9QcY8Qx3obBUeYHL1r3sFFUKur9oH2p5y3hTuy8v/AEot89zTHl2BbQmGkJT0tf33rPWz3PWZPUMaE7Bf+ojZdwy+sDUnQnlqMfI3pzyjLVYZsNlZWJJkiI8I6UdgmyJCjqVuSJA8gDU7txFceojm1uXOKbqfIQnnUT7wSOlVuLfUnaq9zFH9UAUIt4glUQt/ETtQWJxH7uX9zX2YPlCRpAk7Up5pjFbrUSOSQKheTJYgCF5nnBUopRzMDxpScwq8TiEspjUoxPIAbk1O9iXFGWgBG5UBTRwNgtKHsRAUv/40enxHzJj2plBtG6LMd52y8wOQ4fDNJaCNYJGskSVW+I/bpXGHeBTpwx7gkCDvp3HW1D/4k0khLin2VmB2qwFNlR/cEmUCatMvX+YoKSErTEwbX5jwNc1+YyFUChAsM4sK0uthBIJS4hRIJG6VA86U+O20rGvYwPf+5p5zLEQT0rM+M8cC6ED9Iv5mpSywqBze1Yua7eVWOHxEAE7yD7VVpT86t1Md0AESL+dHyERPHfcY8n4pJeh4ROkCDa1PKmZ7w2rJn0DRe0RB8K1PhnF9qw1q30gH0sfpSroOxHEyHomHqwp03k+ZrN+PMHLjWo91SVAeCgRPyIrVnVoSLkR50n8c5b2zX5YJUg6hY363qMYINwoZSabmY+42QrTzmKs8YDKG0XKRPW9ELw6VfmfqF/OOtSYLhzEujtUFKTMiTB86bVvqEfzmB1GL+kRgem/8w3JMw0Wc1e1X6c05pIjzpVx+DxjKSpxEp5kXjxMVRPOk8z43qraezzALrBXt5jxmXFgQIB1K6D/mlDMM0cdMrUfIbUBNfHxoiYlWByZ2fufaq8mvQaOw+P7P4EJB/cbmiEwQrzPGcrcI1EaU9VWoZxsAwDI613icStwytRUfHl6VHXC/Mk14mmYXil9uxOsdFb+4phyzjBpz45bPjce9IeoVKhQSIsSOVZ4sz2ubQ4X+PxNTXmCFQUKBjoaDxOawJUb8h1/pWb4R8gykkeR+tHnMyZDomef9Ko0zX9OdTa8iX2JzabzVS9m14EH1qjznNUBMIE+fL0oPBunTJGke5+gqRj4uJtvB2gRmez4qb0qgx5D+tV2IzBKkxEW8PmaqyAeYv/e9G5bwu+6ZQLdSbewqwQQbu68ESmxhWf1DTyv9BWocCMRg2ZNyCo+pNVLHBAQmXFifBI+VM+WYfQ2EAd1IgelWZ+KqUxLZJkuZBK06VAHzFQ4NhCB3ekT0HQTUOJUAbCq3F41WwvQdxMYAPmD8U5iEJJHIQPOszx7RAStW6yaveJs1GoNi5BlR3jwAqjdK3lCZ0iwnpTmJdosxLO+40JHhEFSgYsCPnV4jAqEGxmLk2FW3DHB6sSnWtRQ3yjdX/A8aacZwmhKD2YmAYSTM+R5GiHC7jcIqms0+N9j/ALjxEVjALKtNiDO3tN60bIMrQ2EACQkXnrVTkgbSoIXdVgnVY/5bb01BaEJJUQkcyTQxgZ+QeIV9QmFtjA34+Z3mODDiCEgAgEbC8iPsDRKmbCbwkD2pYzPjNtIKWE6lbaj8PtzpZYcdfKyXynSNXeUQD0AE+FL2T7ZrJpCFORuBDeI8rZU9+WFax3lBBG3UjryqPJMWlTgbQkmZAgiABeSnrAj0obAZ4WX0OhpBhWpYT+oc/Kela4c6wakJdQ4wmQCR3QYI2MCZ5UfEBd31K6pCuL6TITfmUCmhe0yOnWsh47yIYd8FAhtySnwI+JP0PrTxkudlK1NRrSCezkwoom0E2JAix96845Ql7DFSblPeEiCCn4gQbglJ+VPLkTKOO55vJpM2jyU/X3mUBsAbzUSzUrpqImuYAdQ4nya6qM19NUMmd15NeTXlROje11FD4ayr+9GtbeFeKw8oV4Ugpqe6yIeCPEgdeCfhVKvlUBdUT3reQqBKu8I96nbbk77bmrEVF1yNknWHZJMqM9P+aIKakRtUZNCJuNqgQTwsivGE6TYkeRI+lSA19UXJKK0Z+DUo1uqUsl1ZHxGbDpPjTmgaU1kwURcGCNqt2uKMQlOkkLH8wv7iuJuZufQHdeP9o3oRqVqPw8qXuKMeGWlqHxbJ8zXI4x7sKa/2q+xFUea5n2lwIIuAoAifEVKjmJZNNmAPEXWctUYkytRn/s9aJw7JLqWjYlYT7mDV2jN4ZACE6yoSrYD0quLurFNFR0ytMnTEXsQKOrFmozLzIcakeZruEATEfDsI5RRbqqAQiLpv18a7Q7ePC3v9q1gKnl2NmJ3FTKQ8hUkSoR0mRPjNAtKXiFaHHIImCs+XLrTdneBS4ASLggjwI2pWzJSA+krAUIAcvzveRzFqytYhD8Grns/RNQMmnIIsp5rn+0qUNkr0CComBf70S/k7yVaS2SYmQJH+7anLIHcKlMoCQNWnUReZtffnUruYpUHG0oSXUKPcc/UOo8ar/SkAEmHPrGRshVcfHXMQMOvQdgd6lSTGokXO3OiMVCx2ugN6lQAkd2wvf93hXGOyxxtKVqHdVz6dBeljwam6rihfBh2AUjsytSwYMlB3jaU+NWbqu4SqFJUNwT8MRfqb0t/wKwjXoOkgmekdTVrlbn5E6wSDBT0N49KbwZQTt/lzJ12AbSxN2amc5hhuzWtBvpJE9RyPtQZpm4swlw4BsAk/Y1TZflynTbanWbjmeaUWaE+y7K1vGE/OpcbkD7SoU2fAi4PlTjwzgtCoO9OaliIUmRSZ1FGODTiphBTG+9eVqvFvCaMQkuMgJeHLksdD0NZY4gpJSoQQYIPIjlR0cOOIu6FTHnRAJqZxMN35zQWIKo8PChnHutZze4ip7x2o0YGlF72o7DtwNrVCwNRnlRC11djfEXwoqi50tdcE1xqrzVVYQvJAa9mowa9BrpNyTVXk1zNdMtlSglIkkgADmTUVJLVzPCa5KKss2yV7DK0vNqT4kW96r4rqqVV0yCwbgrrZBB6GiWcSpeKbcEJUVp0p3MJ5nzr2a5YVocCwNjRsTDcLmV6loDkRmTupqmHUSOVQ450pEjlB9LTUuVvBxAWnYiuM0RKCBY3j++lbM+dsKNGcuuhSJ6iknF4XU4Ut36X+9MeS4grZTq+KCCOhFopfxr/YuAotEyKR1gFKTPT/APHXZfqqn6q4vqQLYUE6b6QozAkSLW9qNal9YLh+FPK06eXnQmAxi1ak6jB7x8+dEuOhEEcj86RDfPE9eMIZboX8f5/eFdrCFhsBMXKdwRzMHZVVmYBSToKipKSSmTO8X9aNxWKJSNIF9450JicWDAMSkR6dPSuyUw/E7HjKm6g5zRYb7IHuX3vv9IqvQsg6gbgzRCkSbbfaoVpF+YoS0OpLIJ9i3gsK1bX+e3lQmQ6mVyboJAnoeU+dFAWPjb71BgpTqE2NiOVqdXLvQgzzmr0X0MwdOmjhgbrkb1ftOgi9KOXJJiN+RphZegQux5HrSd8y7CW7TdpBrO/xIy9GrtUjSs2V0Pj5094ZyB4dKTuPXgps0XCfdFsq+03K99waTVUuSYr514xM19gBaqqm0XPR5cv1HCiFsoASJ6mP+a8UqvXTeoVVMuTQqcuvBO5qL+MHQ1Dj+XrXuHYBEmjBV22Zl5NRmOY408SdOMHiKJQudqDew4AkV9gDv5iqsoqxD4tRlGUY8nn7Q6a0P8JuHe0dOKcH5bfwj9yv6VnrKZIHU1qWVYhTGkNEgAbcvUVfTYt7SvqedkxbV8zSsbhEOp0rAUkzZQkGs74l/DJsnXhl9kTHcXdJPQK5eVO+CxJLSV7E7gbe1AcUvn8ocjMjkdh96LkQeZh6PJkTIAjVMSzTJ3sOrS+2pB8RY+R2quUmtN/EvGK/hGU/pU4sx006QAOgrNDtSbqFPE9XpMzZcVvGzgPFWW2dgZHqCfsaY8ZcX8aVOAN3v9H/ALUw4xVjWvgN4xc+d+sADWOB94BlJkK5ELV67Xqhz1oqcWja6Sk/5rGpchxqziHmz8IhQ8Dt7VxxESHCZNtBj1oeoopGfRyyZyAfECDSAC4ypStCkpWDzCpAUPCQRUmKc6V7g8KkBabwt9IPknUoD3rrPRpcUBYT9azXTzPZaPUX7Dz5nreLBbKYv0+9QZZ2ZntI2t/3UuSfGscoH3qrcMqPnXeAYWwzMnXmSMrhQIteRRWaYbTC0/Au48DzFc4BkL1g8gCCPX/irHLhrYWlWyVW+RpZzRuC1Gp+mbHjg/3lK7hylejnaPUChsvSSozvNXucCFJX+qU/egMMnvT1o2M8GK58v1caP/LjBleH2psw2WpdQpKxYiJ5jxB60vZbsKcOH3NTIJ31KqMYtpnZ3IEXMxwLrCbS4jqNx5is24rxWq0/0rfXBNLfEfDGHxKCXUd4AwtNle/P1phAA1wD5Sy0Z//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sp>
        <p:nvSpPr>
          <p:cNvPr id="29701" name="AutoShape 4" descr="data:image/jpeg;base64,/9j/4AAQSkZJRgABAQAAAQABAAD/2wCEAAkGBxQTEhUUEhQWFhQXFxcaGBgYFxgdIBwcGR0XHBoYHRcYHCggHRolHBgVITEhJSkrLi4uFx8zODMsNygtLisBCgoKDg0OGxAQGzQmICQsLCwsNCwsLDQsNCwsLCwtLCwsLCwsLCwsLCwsLCwsLCwsLCwsLCwsLCwsLCwsLCwsLP/AABEIAJwA8AMBIgACEQEDEQH/xAAcAAACAwEBAQEAAAAAAAAAAAAEBgMFBwIBAAj/xAA9EAABAwIEAwYEBAQGAgMAAAABAgMRACEEBRIxBkFREyJhcYGRMqGxwQcjQlIUYuHwFXKCktHxssIzouL/xAAbAQACAwEBAQAAAAAAAAAAAAADBAECBQAGB//EAC0RAAICAQQBAwMDBAMAAAAAAAECABEDBBIhMUEFImETUXEykfAUgaGxBkKy/9oADAMBAAIRAxEAPwDLMQlJJJVF7Rv8qc+CvxGfwx7PEBx9g7G5WjxBPxDwNVeR5K67p0p0pPOI9aa8Pwq3stwnqAPuTS5yBeDNTJgRxuuppmQZ8xi2+0YWFJFlCIKT0Uk3FWhcAFztvWV4XKsNhldojWhREakrUJHiBaKhx2fkNLLGIbQRdSnE6rDyP1BqgdGPEUOFxz4mrFxCpEgjneqPOcjQWXSy2VudmvQCTGqDFqRmuLGW9bOLUWsS2dPcGttSbd4LHIiKccj43wzgS2Hgpe0myZ5JKtpohWoNQWNAT82lFvTpTDwnwo9jVEjuNJ+JZH/1SP1Kj2q1/E/hs4TFFaQOxxBUtEbBW6kT6z5Gmf8ACLPQ42cIsAuNKStkfuSSQseabGOhoqsKszlWzUIz/wDDhJwK/wCFRdoBxBI7zloWJ8r1z+GbCE4RTiE6e2cUYmYCe6Bq58/emTj78T28J+ThgHcTtE91vwURur+QesVS8GJV/CI12UVOFVoglRJtyvNqDmaxDYBby5WykpggSeVZjxtw0GgXGUjQVSoc02ix/bz860fHMmUFOombAf3tUjmE1oPaoEbRIM0uhKmxGGUMCpE/PymiCQRBBg+YqQUw8W8Mfwqx2epaHFHQY227kC+qZvzFLRVToNi4iylTRjRwewJU4RJBCUzy5qPzTVphe8/f9wH+2D9l+9D8PLSMOmN7k+Z3+nyqbh/v3vPfV9AP/NXtSLmySY/jWlAhJcnEKPJM332rvM1BDKomQmfW1B4VSQVqVcGABzub0TiMlxj6QtLaG0nvaVL75tYEcvKgom43HdQwUV+ILma9GE09e7Ii8gTbwg0KyAhhFrxq9+vz964zzEktIbNlhwhXmAOXLei3xAj09qIOF5+8XbljX4ii/iO+o+Mf81wHyeZqVrAqdXpREkqIn+/EU3I4GCGwp9TgJtqRBCT/ADJImPGa0FbGtAzOdsrH2k0Inpe7149RWrM/iiGMtYYYTqxARpJI7qIJv/MraskbSNz9aNKhoSQOoqGAX3AfEOi/VYI5+TO81zJbqit1ZUtV1KJJJ9+VPnAXB6SlOIxCZmC22en7lfYUt8B5B/FPlbg/Kbgq/mJ+FM+kmtlDoFGQUIvqMu9jXXiSKISL+gqLGvhpClkSQkkAc4B50KnEFRKvRPpuar+JMS2ltLTroaD6tBWeQPxH2tV4sZkDqFKR2qknSpROuLSSSRPrXLQtW9ZbkzbiOzabSGAkAGykq6TyJ+lInFHABTdv8s8kmSk+AVyobNu4+ZqaYKg+almcOpDVlBlIFrA2HW8elAZaok6gtbiTcC0q8gNh51LjOJWQDdJA6x9Ko05o8+TpJaa5QLnyFZQQt1G8ONnNSwx4U4pQdBSP2zcg+W1AjJGABKB1gk0R2ZH6iPC0nzMVypw7qEj5+1NoAoqaiadQtETsYRG+hM7SQCfc18WUftSPIRXQdBEg2rgKnar3CriQdCRZr2isOpjUFNG4Su+hQ+FSTy50kN4PEtq1tpWlSZhTZMixFim4sT70+LZ/dAHjXiFJFk+9cDUUz+nY8vPR+JmqdwNvTaa2fgvEpGDbEzE363NLWOy1t1MLSCf3DcetA5U8vB9xZ1MzZY/Sf5hyBquX3LM1tC+BrPImnsuapvy/7+1R4fFdoldyLqSmw5GNXe38qoeH8zCnFkGfh+9WmKdDqxKIkwCDHnbnSskCcYvBfxGHUFiCB8QO5GygdwRWIY/Ddm4WyZIMH3t59a3NOFcRKRdH6YE+pHWsl42ypTeJKv3wUjx2Io+I8xTULxYhWU4kJYITFkH3g/ej8oxelDgG+hA9O/8A/mqH/D32k99sgHePGrLhfDl46OUQo/ygj57+9DyLwYXFkFiNnCWTw2cS8mQY7JHM/wA3gJq8zJeIZR2pcaU3utASZSDzCjZQFH5i9+UEpEQAB6UAy4VuaVq7gEG1UsDiHJZiWiT+IOXacU0sWDt58Rv9BUOLeBSpfgqOXLpTF+KBT2bJH6FGP9SSKQsZi+6E7gkew399vWrVuqBHtuSYI9kpKwLoAPrIH/qa2my2O9bUI/3CPvWIoXrUhsXLikg+RO//AJH1rTM8zbQltsRaCbxJ5AVGS7BkKB4mPuMKbUptdlIJSR4i1SoQpUIHxKICR4mroZKvGY14lQaT2kFRuZAEhItJ/wCaccv4dwzBSWklTg+JxZkjyGwpt8wAEBhQhia+Ibk7zODaQxrAUBKrG5O5o/M8bob1FQvZO9ydgBzrx5pOJSpCkbeG3SDQWPbSleHQRqVOkHpaT7xVF1DFqlsmnRU+Zb4ZfcQCfXwG596yrjbO/wCKxJKfgblKfH9x9wPamTi7Oyw12aT+YsaR4Dmr3JrO5CRTbPXA7i2DGCdzcAS5yDiV/ArC2FeaSbHzFaViPxaacwiobIxKraSJTf8AUPAdKxtCSo9PMwAOpNMGVZMy4LOr7SYI0gCIJBTMyKqoHXmXykFtwEpULSp1JIi496fcIQZPJP1rOnBB3g06ZTjAtoKG83oLCupselZt25T3LgrqIpm9RJcrvVVLubVTl9pIGo78oqtzTMH2EJUnStKjEEQQeVxvVmhorN9hUOb4cOJLY5i3mNqkQOoRjjOw0fEp2OJFK3w4J8F/0PhTYvCPhsKOHNxJSlaCR6ECkjI1aX2pGziJB6gitRz546U/sJOo/T0quZwpAExdPrM5Hub/ABFHE4lQF0LT/mQofPY1VYzGDs1BXQgjwO3tWmuvJbQOzTATYRz5TbnQGLX2iChSA4P1ApB9KGMtxs6t2SiJnnCOYjDuFDhEKCYO/WB861bBYlGmbCdzP3rM+IeDlo/NYUpcXUgpII590k3ApfGYO/qUY6Vcpu5EyVcoKIm1u45IBggjzpE40WlWlQI1CYn0P2pQ/wAXcBkEgcxyPpXL2OU4JUbiu2ETnzKy0JrfCOPRjmyhQHbISNUcwdjHXr5UJimE4fFJabQLjtFkW1ASEp9yTSHw9hHXXPyUrKiDcEpA8SRWn58wQgP/ABONtwB+4Dcec3pTNqUxsEJ7kIpu4RhGUGCq3MJkn6musUhKDqSrSD4A38QaUMDx63q0rbIPPqPSjcZxhh5ABmaJtb7QwYQTi3HApWn4u4VXEfCU3HSs61LcXABJmwHrTT/j7P8AFpWsFTJBQfXnB3ExTLiMywDCtKSlS4nSgD62FOJp8i/9e4rkzqfMVOHchW2+269YJVOnc/3FecV5urt1N6e8l0qSo7RBAtzkGoOJs0DjocbQpsgRZW/SYFUGJUpStRMnxozaLIPcwg11I20JquSYFDyNS7hdyITz8YtVti8HobhrrKiokna0+ArN+GeLCxpQ5JRzPQHa3Sm7MONmEJ7pClRsDWeyMDREeR1PIMucDj1glLoAsCFBUpUD0MCD4VXuZk2la3FmzSCSZ6/0BquyrHLxCNaG+zCuazCZ5QeY8hUuGwDCQSol9QUCoAflhQ2md48ahDtaz4nZF3JQipgMixWZOqfUA02o2WvbTyCU7mnLBcBYJA/NK3ldSdIHkE/1qLGZ/aSQAOh29aT824vmQiVeOqBRPqPkNrAbRjWmM0HCZFgWT3EJ1byslR9zShxjjWkL1NkFQCgCORNomkrE5u6s/EfnQir86KmJgdzGCbIG4WOK8ibH7vegmVfw6jE6TuPvTRxC3/DvLbVuCY8ie6fb6GhlYFK0zuf7tUWTPTJgxgBsYoyJL8edredGtIJOo2FQKwYKmySe5aOo5e1TDDFJsoxM3qKjaFj+qTrUdhYV32Q3JrxCo5g1A/iDyirSTAMeylLqHwI0qBXHMczHUU65Zj0Ot8lA3HiOsVn+LxEmxsa4yjMFtlTaIuCpN4g2n3oORS4uZeqxIp3Dz3NNx+IlHdkeW9CYBBZKVKV8Z2O8AHn7XpEwfGK0kpcSFX3mD7bGrQ8YNEFRPei09Ogoexh4iQyKRwY4YzGAJ1KrIc6xiVPOFPwk1Y51xcp8QExHOlZ25nrTOJD2YrmyAD2yZKdRgelOfCHDjayQ7OufhI2HlN6WMgw6nX0JSBYiTW4McOhxtJJIWAO8Df5ULWK7IVQ1BYyAbMMyjJUtoJSAgckjYDxNIXFfGo7XssHB5LWq6Z/lHh1qv4w4gxOHcdwiXlFOgBRO/e3E8rRStlWHEayYA+3Os3Tem7Scmbk+Iw2boLD31a1S8ouK6kQPYb1I+wrRBa7nUJIjxmmrhrL0pl5QlSiAgaZt/l601P5ohsDWI1EJkjmTAAHP0rRDAdSBjLTB3b2JgclV2XBpEnvJ+GK0fiDhsYpDi2UJ1JUYidRixBTtfw6VnasshwpUSnTY2vTuPWMB3Af0TM21Rc8XitUdahcUZtedhVv/AIe1+0+EmakaYbHeCdOkDx9ak+pkiOr6BmBG5gB5/EpsbhyhIKoBM2A+9G5WltQSVJkTBEkf2KdMt4aQtkreCVKUD3VR3QR3IPIzPvXeD4ZwaNV3QCB3tQMHawjrSjZdy8nmXxJix5yFHsqvufzAMNmSICUvtIgQJbUogeEnap8dnWGYQpQWXnVAXJ7oIFoRtNKvFeSvYdfeSS3NnADB8/2nwNL1WTACLimozhWKrDMxzFx4ys26cqEFeV6KZAA4EQJJ5M8ryu4FeTUyJpWa45x4p7Ra3FgHSYTYecWFVuhxJSnUEkyQPrNSIxtrW9aFfGq6jA61nj2+bnviige0S2ShahGtuehmfltUrSiDBIqnwjQ1SJgelaPl2RMKbbUpCVyJk39KqMjbviA1GVcC7mETnF8k3JOwufYVZ4Hhpxd8RLaInT+pSfe01NxFgltphpJEFXeRIMGIgp8queF8Sp/DtKJJKU6CTMykkGZq5bjiZ+bXMwpeIu5jwzhiToU4gJIuDO+1jXWA/Dtgplx1ZUrVpKTB67XFqbcSwgRbnJoB4/GoKMJUkNg/ukzB5ggj2qqu33mflYvwYp5p+HbTaNSVLV1JN/McvQ0gZvgi0oJBChyULehHI1t+Y4qWyk9KxvPyQ4qRYn6c6LjyEtUVy4wFsSoS/ForoHVRmVZMcQ4UJUlCRcrWYAHL1Najw1wTh20EOoS6sbqNwZ/aOVHZwsEqswmYZQ6G3QokWI3mt84V4iaxLZ7MjUiygDPkR4GlfOODcMuQhsN2tptf0pBQ49lr6ghXhPVJ8OtDJDySjL3OePcWHMe+RsFBI8dIAPzmucndlsD+b/qq7OMT2rq3YjWdRA6nf517h2VojqSDHnUuBtqdjJ3TYOG3gQPIfSjMzfQlSlufpBJMSRewAPM1TcLd1IB3ozN8vS66lZJ080g2t1HvSVzRXiQ4XPUuqBb1J7wSQvTN5hXdtHKPGlL8RMF2eKSvk6J/1J3+orQjk7ITqS2gEXB50kfifmCNDPNQUY8tN/8A1oijmhLDIEYMeBFgqr4HuwNyRHvVV/ivUVZsvAKZJ2J/v6130iCLmo2ux5MbnGbof74miZewOzbRyKSpw8yeQ9yfarROUJSQsG1rcpEwfnVE1i9IER6Va4TGKVQ7mUoInWYY4KhofEo6lf5dkpg8tzVXm/BeDcBhHZqI+JBgA9Y2jwqwRhG0ElCSCoyTM/M/SgMzzJLaSpdwNki5J6VdXINCCdFI5mfOZA00kqddJA3gAX8JqifcST3ElI8VT9qu8xxJeUS/oQCZHfGoemyvK1Aoy9qTOJbA/wAq5Pp/WnVJH6pmuy9KJWRU2Gwi1/CCRtOw8p6+FHLRhWoIUt9XSOzR6m6j6RUGKzRa9gEJ2hAi3Sd4q9k9QcY8Qx3obBUeYHL1r3sFFUKur9oH2p5y3hTuy8v/AEot89zTHl2BbQmGkJT0tf33rPWz3PWZPUMaE7Bf+ojZdwy+sDUnQnlqMfI3pzyjLVYZsNlZWJJkiI8I6UdgmyJCjqVuSJA8gDU7txFceojm1uXOKbqfIQnnUT7wSOlVuLfUnaq9zFH9UAUIt4glUQt/ETtQWJxH7uX9zX2YPlCRpAk7Up5pjFbrUSOSQKheTJYgCF5nnBUopRzMDxpScwq8TiEspjUoxPIAbk1O9iXFGWgBG5UBTRwNgtKHsRAUv/40enxHzJj2plBtG6LMd52y8wOQ4fDNJaCNYJGskSVW+I/bpXGHeBTpwx7gkCDvp3HW1D/4k0khLin2VmB2qwFNlR/cEmUCatMvX+YoKSErTEwbX5jwNc1+YyFUChAsM4sK0uthBIJS4hRIJG6VA86U+O20rGvYwPf+5p5zLEQT0rM+M8cC6ED9Iv5mpSywqBze1Yua7eVWOHxEAE7yD7VVpT86t1Md0AESL+dHyERPHfcY8n4pJeh4ROkCDa1PKmZ7w2rJn0DRe0RB8K1PhnF9qw1q30gH0sfpSroOxHEyHomHqwp03k+ZrN+PMHLjWo91SVAeCgRPyIrVnVoSLkR50n8c5b2zX5YJUg6hY363qMYINwoZSabmY+42QrTzmKs8YDKG0XKRPW9ELw6VfmfqF/OOtSYLhzEujtUFKTMiTB86bVvqEfzmB1GL+kRgem/8w3JMw0Wc1e1X6c05pIjzpVx+DxjKSpxEp5kXjxMVRPOk8z43qraezzALrBXt5jxmXFgQIB1K6D/mlDMM0cdMrUfIbUBNfHxoiYlWByZ2fufaq8mvQaOw+P7P4EJB/cbmiEwQrzPGcrcI1EaU9VWoZxsAwDI613icStwytRUfHl6VHXC/Mk14mmYXil9uxOsdFb+4phyzjBpz45bPjce9IeoVKhQSIsSOVZ4sz2ubQ4X+PxNTXmCFQUKBjoaDxOawJUb8h1/pWb4R8gykkeR+tHnMyZDomef9Ko0zX9OdTa8iX2JzabzVS9m14EH1qjznNUBMIE+fL0oPBunTJGke5+gqRj4uJtvB2gRmez4qb0qgx5D+tV2IzBKkxEW8PmaqyAeYv/e9G5bwu+6ZQLdSbewqwQQbu68ESmxhWf1DTyv9BWocCMRg2ZNyCo+pNVLHBAQmXFifBI+VM+WYfQ2EAd1IgelWZ+KqUxLZJkuZBK06VAHzFQ4NhCB3ekT0HQTUOJUAbCq3F41WwvQdxMYAPmD8U5iEJJHIQPOszx7RAStW6yaveJs1GoNi5BlR3jwAqjdK3lCZ0iwnpTmJdosxLO+40JHhEFSgYsCPnV4jAqEGxmLk2FW3DHB6sSnWtRQ3yjdX/A8aacZwmhKD2YmAYSTM+R5GiHC7jcIqms0+N9j/ALjxEVjALKtNiDO3tN60bIMrQ2EACQkXnrVTkgbSoIXdVgnVY/5bb01BaEJJUQkcyTQxgZ+QeIV9QmFtjA34+Z3mODDiCEgAgEbC8iPsDRKmbCbwkD2pYzPjNtIKWE6lbaj8PtzpZYcdfKyXynSNXeUQD0AE+FL2T7ZrJpCFORuBDeI8rZU9+WFax3lBBG3UjryqPJMWlTgbQkmZAgiABeSnrAj0obAZ4WX0OhpBhWpYT+oc/Kela4c6wakJdQ4wmQCR3QYI2MCZ5UfEBd31K6pCuL6TITfmUCmhe0yOnWsh47yIYd8FAhtySnwI+JP0PrTxkudlK1NRrSCezkwoom0E2JAix96845Ql7DFSblPeEiCCn4gQbglJ+VPLkTKOO55vJpM2jyU/X3mUBsAbzUSzUrpqImuYAdQ4nya6qM19NUMmd15NeTXlROje11FD4ayr+9GtbeFeKw8oV4Ugpqe6yIeCPEgdeCfhVKvlUBdUT3reQqBKu8I96nbbk77bmrEVF1yNknWHZJMqM9P+aIKakRtUZNCJuNqgQTwsivGE6TYkeRI+lSA19UXJKK0Z+DUo1uqUsl1ZHxGbDpPjTmgaU1kwURcGCNqt2uKMQlOkkLH8wv7iuJuZufQHdeP9o3oRqVqPw8qXuKMeGWlqHxbJ8zXI4x7sKa/2q+xFUea5n2lwIIuAoAifEVKjmJZNNmAPEXWctUYkytRn/s9aJw7JLqWjYlYT7mDV2jN4ZACE6yoSrYD0quLurFNFR0ytMnTEXsQKOrFmozLzIcakeZruEATEfDsI5RRbqqAQiLpv18a7Q7ePC3v9q1gKnl2NmJ3FTKQ8hUkSoR0mRPjNAtKXiFaHHIImCs+XLrTdneBS4ASLggjwI2pWzJSA+krAUIAcvzveRzFqytYhD8Grns/RNQMmnIIsp5rn+0qUNkr0CComBf70S/k7yVaS2SYmQJH+7anLIHcKlMoCQNWnUReZtffnUruYpUHG0oSXUKPcc/UOo8ar/SkAEmHPrGRshVcfHXMQMOvQdgd6lSTGokXO3OiMVCx2ugN6lQAkd2wvf93hXGOyxxtKVqHdVz6dBeljwam6rihfBh2AUjsytSwYMlB3jaU+NWbqu4SqFJUNwT8MRfqb0t/wKwjXoOkgmekdTVrlbn5E6wSDBT0N49KbwZQTt/lzJ12AbSxN2amc5hhuzWtBvpJE9RyPtQZpm4swlw4BsAk/Y1TZflynTbanWbjmeaUWaE+y7K1vGE/OpcbkD7SoU2fAi4PlTjwzgtCoO9OaliIUmRSZ1FGODTiphBTG+9eVqvFvCaMQkuMgJeHLksdD0NZY4gpJSoQQYIPIjlR0cOOIu6FTHnRAJqZxMN35zQWIKo8PChnHutZze4ip7x2o0YGlF72o7DtwNrVCwNRnlRC11djfEXwoqi50tdcE1xqrzVVYQvJAa9mowa9BrpNyTVXk1zNdMtlSglIkkgADmTUVJLVzPCa5KKss2yV7DK0vNqT4kW96r4rqqVV0yCwbgrrZBB6GiWcSpeKbcEJUVp0p3MJ5nzr2a5YVocCwNjRsTDcLmV6loDkRmTupqmHUSOVQ450pEjlB9LTUuVvBxAWnYiuM0RKCBY3j++lbM+dsKNGcuuhSJ6iknF4XU4Ut36X+9MeS4grZTq+KCCOhFopfxr/YuAotEyKR1gFKTPT/APHXZfqqn6q4vqQLYUE6b6QozAkSLW9qNal9YLh+FPK06eXnQmAxi1ak6jB7x8+dEuOhEEcj86RDfPE9eMIZboX8f5/eFdrCFhsBMXKdwRzMHZVVmYBSToKipKSSmTO8X9aNxWKJSNIF9450JicWDAMSkR6dPSuyUw/E7HjKm6g5zRYb7IHuX3vv9IqvQsg6gbgzRCkSbbfaoVpF+YoS0OpLIJ9i3gsK1bX+e3lQmQ6mVyboJAnoeU+dFAWPjb71BgpTqE2NiOVqdXLvQgzzmr0X0MwdOmjhgbrkb1ftOgi9KOXJJiN+RphZegQux5HrSd8y7CW7TdpBrO/xIy9GrtUjSs2V0Pj5094ZyB4dKTuPXgps0XCfdFsq+03K99waTVUuSYr514xM19gBaqqm0XPR5cv1HCiFsoASJ6mP+a8UqvXTeoVVMuTQqcuvBO5qL+MHQ1Dj+XrXuHYBEmjBV22Zl5NRmOY408SdOMHiKJQudqDew4AkV9gDv5iqsoqxD4tRlGUY8nn7Q6a0P8JuHe0dOKcH5bfwj9yv6VnrKZIHU1qWVYhTGkNEgAbcvUVfTYt7SvqedkxbV8zSsbhEOp0rAUkzZQkGs74l/DJsnXhl9kTHcXdJPQK5eVO+CxJLSV7E7gbe1AcUvn8ocjMjkdh96LkQeZh6PJkTIAjVMSzTJ3sOrS+2pB8RY+R2quUmtN/EvGK/hGU/pU4sx006QAOgrNDtSbqFPE9XpMzZcVvGzgPFWW2dgZHqCfsaY8ZcX8aVOAN3v9H/ALUw4xVjWvgN4xc+d+sADWOB94BlJkK5ELV67Xqhz1oqcWja6Sk/5rGpchxqziHmz8IhQ8Dt7VxxESHCZNtBj1oeoopGfRyyZyAfECDSAC4ypStCkpWDzCpAUPCQRUmKc6V7g8KkBabwt9IPknUoD3rrPRpcUBYT9azXTzPZaPUX7Dz5nreLBbKYv0+9QZZ2ZntI2t/3UuSfGscoH3qrcMqPnXeAYWwzMnXmSMrhQIteRRWaYbTC0/Au48DzFc4BkL1g8gCCPX/irHLhrYWlWyVW+RpZzRuC1Gp+mbHjg/3lK7hylejnaPUChsvSSozvNXucCFJX+qU/egMMnvT1o2M8GK58v1caP/LjBleH2psw2WpdQpKxYiJ5jxB60vZbsKcOH3NTIJ31KqMYtpnZ3IEXMxwLrCbS4jqNx5is24rxWq0/0rfXBNLfEfDGHxKCXUd4AwtNle/P1phAA1wD5Sy0Z//Z"/>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pic>
        <p:nvPicPr>
          <p:cNvPr id="29702" name="Picture 5" descr="laughing yoga" title="laughing y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212" y="211962"/>
            <a:ext cx="1966912" cy="127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7" descr="laughing yoga" title="laughing yo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94175"/>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8" descr="laughing yoga" title="laughing yo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9145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5" name="Picture 9" descr="laughing yoga" title="laughing yog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8" y="4213225"/>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6" name="Picture 10" descr="laughing yoga" title="laughing yog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525" y="914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Picture 11" descr="laughing yoga" title="laughing yog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133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8" name="Picture 12" descr="laughing yoga" title="laughing yog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1263" y="36576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a:t/>
            </a:r>
            <a:br>
              <a:rPr lang="en-CA" dirty="0"/>
            </a:br>
            <a:r>
              <a:rPr lang="en-CA" dirty="0"/>
              <a:t>Building a Solid Foundation </a:t>
            </a:r>
            <a:endParaRPr lang="en-US" dirty="0"/>
          </a:p>
        </p:txBody>
      </p:sp>
      <p:sp>
        <p:nvSpPr>
          <p:cNvPr id="3" name="Content Placeholder 2"/>
          <p:cNvSpPr>
            <a:spLocks noGrp="1"/>
          </p:cNvSpPr>
          <p:nvPr>
            <p:ph idx="1"/>
          </p:nvPr>
        </p:nvSpPr>
        <p:spPr>
          <a:xfrm>
            <a:off x="457200" y="2362200"/>
            <a:ext cx="8229600" cy="4343400"/>
          </a:xfrm>
        </p:spPr>
        <p:txBody>
          <a:bodyPr rtlCol="0"/>
          <a:lstStyle/>
          <a:p>
            <a:pPr marL="0" indent="0" eaLnBrk="1" fontAlgn="auto" hangingPunct="1">
              <a:spcAft>
                <a:spcPts val="0"/>
              </a:spcAft>
              <a:buFont typeface="Arial" pitchFamily="34" charset="0"/>
              <a:buNone/>
              <a:defRPr/>
            </a:pPr>
            <a:r>
              <a:rPr lang="en-US" b="1" dirty="0"/>
              <a:t>Relaxation </a:t>
            </a:r>
          </a:p>
          <a:p>
            <a:pPr marL="274320" indent="-274320" eaLnBrk="1" fontAlgn="auto" hangingPunct="1">
              <a:spcAft>
                <a:spcPts val="0"/>
              </a:spcAft>
              <a:defRPr/>
            </a:pPr>
            <a:r>
              <a:rPr lang="en-US" dirty="0"/>
              <a:t>Remember to </a:t>
            </a:r>
            <a:r>
              <a:rPr lang="en-US" dirty="0" smtClean="0"/>
              <a:t>breathe and use deep breathing techniques</a:t>
            </a:r>
            <a:endParaRPr lang="en-US" dirty="0"/>
          </a:p>
          <a:p>
            <a:pPr marL="274320" indent="-274320" eaLnBrk="1" fontAlgn="auto" hangingPunct="1">
              <a:spcAft>
                <a:spcPts val="0"/>
              </a:spcAft>
              <a:defRPr/>
            </a:pPr>
            <a:r>
              <a:rPr lang="en-US" dirty="0" smtClean="0"/>
              <a:t>Listen to music </a:t>
            </a:r>
          </a:p>
          <a:p>
            <a:pPr marL="274320" indent="-274320" eaLnBrk="1" fontAlgn="auto" hangingPunct="1">
              <a:spcAft>
                <a:spcPts val="0"/>
              </a:spcAft>
              <a:defRPr/>
            </a:pPr>
            <a:r>
              <a:rPr lang="en-US" dirty="0" smtClean="0"/>
              <a:t>Exercise regularly</a:t>
            </a:r>
            <a:endParaRPr lang="en-US" dirty="0"/>
          </a:p>
          <a:p>
            <a:pPr marL="274320" indent="-274320" eaLnBrk="1" fontAlgn="auto" hangingPunct="1">
              <a:spcAft>
                <a:spcPts val="0"/>
              </a:spcAft>
              <a:defRPr/>
            </a:pPr>
            <a:r>
              <a:rPr lang="en-US" dirty="0" smtClean="0"/>
              <a:t>Take a </a:t>
            </a:r>
            <a:r>
              <a:rPr lang="en-US" dirty="0"/>
              <a:t>long soak in </a:t>
            </a:r>
            <a:r>
              <a:rPr lang="en-US" dirty="0" smtClean="0"/>
              <a:t>the </a:t>
            </a:r>
            <a:r>
              <a:rPr lang="en-US" dirty="0"/>
              <a:t>tub </a:t>
            </a:r>
            <a:endParaRPr lang="en-US" dirty="0" smtClean="0"/>
          </a:p>
          <a:p>
            <a:pPr marL="274320" indent="-274320" eaLnBrk="1" fontAlgn="auto" hangingPunct="1">
              <a:spcAft>
                <a:spcPts val="0"/>
              </a:spcAft>
              <a:defRPr/>
            </a:pPr>
            <a:r>
              <a:rPr lang="en-US" dirty="0" smtClean="0"/>
              <a:t>Get a massage (or give one!)</a:t>
            </a:r>
          </a:p>
          <a:p>
            <a:pPr marL="274320" indent="-274320" eaLnBrk="1" fontAlgn="auto" hangingPunct="1">
              <a:spcAft>
                <a:spcPts val="0"/>
              </a:spcAft>
              <a:defRPr/>
            </a:pPr>
            <a:r>
              <a:rPr lang="en-US" dirty="0" smtClean="0"/>
              <a:t>Practice meditation or mindfulness activities</a:t>
            </a:r>
            <a:endParaRPr lang="en-US" dirty="0"/>
          </a:p>
          <a:p>
            <a:pPr marL="274320" indent="-274320" eaLnBrk="1" fontAlgn="auto" hangingPunct="1">
              <a:spcAft>
                <a:spcPts val="0"/>
              </a:spcAft>
              <a:defRPr/>
            </a:pPr>
            <a:r>
              <a:rPr lang="en-US" dirty="0"/>
              <a:t>Practice </a:t>
            </a:r>
            <a:r>
              <a:rPr lang="en-US" dirty="0" smtClean="0"/>
              <a:t>relaxation on a regular basis to see results</a:t>
            </a:r>
            <a:endParaRPr lang="en-US" dirty="0"/>
          </a:p>
          <a:p>
            <a:pPr marL="274320" indent="-274320" eaLnBrk="1" fontAlgn="auto" hangingPunct="1">
              <a:spcAft>
                <a:spcPts val="0"/>
              </a:spcAft>
              <a:defRPr/>
            </a:pPr>
            <a:endParaRPr lang="en-US" dirty="0"/>
          </a:p>
        </p:txBody>
      </p:sp>
      <p:pic>
        <p:nvPicPr>
          <p:cNvPr id="30724" name="Picture 5" descr="decorative cartoon" title="decortive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657600"/>
            <a:ext cx="196691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Practicing Mindfulness</a:t>
            </a:r>
          </a:p>
        </p:txBody>
      </p:sp>
      <p:sp>
        <p:nvSpPr>
          <p:cNvPr id="3" name="Content Placeholder 2"/>
          <p:cNvSpPr>
            <a:spLocks noGrp="1"/>
          </p:cNvSpPr>
          <p:nvPr>
            <p:ph idx="1"/>
          </p:nvPr>
        </p:nvSpPr>
        <p:spPr>
          <a:xfrm>
            <a:off x="438150" y="1828800"/>
            <a:ext cx="8229600" cy="2284413"/>
          </a:xfrm>
        </p:spPr>
        <p:txBody>
          <a:bodyPr>
            <a:normAutofit/>
          </a:bodyPr>
          <a:lstStyle/>
          <a:p>
            <a:pPr>
              <a:defRPr/>
            </a:pPr>
            <a:r>
              <a:rPr lang="en-US" dirty="0" smtClean="0"/>
              <a:t>M&amp;M Exercise</a:t>
            </a:r>
          </a:p>
          <a:p>
            <a:pPr lvl="1">
              <a:defRPr/>
            </a:pPr>
            <a:r>
              <a:rPr lang="en-US" dirty="0" smtClean="0"/>
              <a:t>Step One: Eat an M&amp;M.</a:t>
            </a:r>
          </a:p>
          <a:p>
            <a:pPr lvl="1">
              <a:defRPr/>
            </a:pPr>
            <a:r>
              <a:rPr lang="en-US" dirty="0" smtClean="0"/>
              <a:t>Step Two: Eat another M&amp;M, but slowly focusing on how it smells, feels, tastes, etc. </a:t>
            </a:r>
          </a:p>
          <a:p>
            <a:pPr lvl="1">
              <a:defRPr/>
            </a:pPr>
            <a:r>
              <a:rPr lang="en-US" dirty="0" smtClean="0"/>
              <a:t>Step Three: Think about how this technique can be applied to other parts of your life.</a:t>
            </a:r>
            <a:endParaRPr lang="en-US" dirty="0"/>
          </a:p>
        </p:txBody>
      </p:sp>
      <p:pic>
        <p:nvPicPr>
          <p:cNvPr id="31748" name="Picture 2" descr="candy" title="c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419600"/>
            <a:ext cx="6667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A Trip to the Beach</a:t>
            </a:r>
          </a:p>
        </p:txBody>
      </p:sp>
      <p:sp>
        <p:nvSpPr>
          <p:cNvPr id="32771" name="Text Placeholder 3"/>
          <p:cNvSpPr>
            <a:spLocks noGrp="1"/>
          </p:cNvSpPr>
          <p:nvPr>
            <p:ph type="body" sz="quarter" idx="10"/>
          </p:nvPr>
        </p:nvSpPr>
        <p:spPr>
          <a:xfrm>
            <a:off x="457200" y="6096000"/>
            <a:ext cx="8229600" cy="609600"/>
          </a:xfrm>
        </p:spPr>
        <p:txBody>
          <a:bodyPr/>
          <a:lstStyle/>
          <a:p>
            <a:r>
              <a:rPr altLang="en-US" dirty="0" smtClean="0">
                <a:hlinkClick r:id="rId2"/>
              </a:rPr>
              <a:t>https://www.youtube.com/watch?v=wDYOenLmVTg</a:t>
            </a:r>
            <a:r>
              <a:rPr altLang="en-US" dirty="0" smtClean="0"/>
              <a:t> </a:t>
            </a:r>
          </a:p>
        </p:txBody>
      </p:sp>
      <p:pic>
        <p:nvPicPr>
          <p:cNvPr id="32772" name="Picture 5" descr="beach" title="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94226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81000"/>
            <a:ext cx="8229600" cy="1252538"/>
          </a:xfrm>
        </p:spPr>
        <p:txBody>
          <a:bodyPr/>
          <a:lstStyle/>
          <a:p>
            <a:pPr eaLnBrk="1" hangingPunct="1"/>
            <a:r>
              <a:rPr lang="en-CA" altLang="en-US" smtClean="0"/>
              <a:t>What is Stress?</a:t>
            </a:r>
            <a:endParaRPr lang="en-US" altLang="en-US" smtClean="0"/>
          </a:p>
        </p:txBody>
      </p:sp>
      <p:sp>
        <p:nvSpPr>
          <p:cNvPr id="17411" name="Content Placeholder 3"/>
          <p:cNvSpPr>
            <a:spLocks noGrp="1"/>
          </p:cNvSpPr>
          <p:nvPr>
            <p:ph idx="1"/>
          </p:nvPr>
        </p:nvSpPr>
        <p:spPr>
          <a:xfrm>
            <a:off x="457200" y="1981200"/>
            <a:ext cx="8229600" cy="3124200"/>
          </a:xfrm>
        </p:spPr>
        <p:txBody>
          <a:bodyPr/>
          <a:lstStyle/>
          <a:p>
            <a:pPr eaLnBrk="1" hangingPunct="1"/>
            <a:r>
              <a:rPr lang="en-US" altLang="en-US" sz="3600" b="1" smtClean="0"/>
              <a:t>Stress is </a:t>
            </a:r>
            <a:r>
              <a:rPr lang="en-US" altLang="en-US" sz="3600" smtClean="0"/>
              <a:t>our mental, physical and behavioral response to something that could threaten our safety or well-being. </a:t>
            </a:r>
          </a:p>
          <a:p>
            <a:pPr eaLnBrk="1" hangingPunct="1"/>
            <a:r>
              <a:rPr lang="en-US" altLang="en-US" sz="3600" b="1" smtClean="0"/>
              <a:t>Too much stress vs. too little</a:t>
            </a:r>
          </a:p>
          <a:p>
            <a:pPr eaLnBrk="1" hangingPunct="1"/>
            <a:r>
              <a:rPr lang="en-US" altLang="en-US" sz="3600" b="1" smtClean="0"/>
              <a:t>Good stress vs. bad stress</a:t>
            </a:r>
            <a:endParaRPr lang="en-US" altLang="en-US" sz="3600" smtClean="0"/>
          </a:p>
        </p:txBody>
      </p:sp>
      <p:pic>
        <p:nvPicPr>
          <p:cNvPr id="17412" name="Picture 7" descr="keep calm and don't stress" title="keep calm and don't st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8862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CA" altLang="en-US" smtClean="0"/>
              <a:t>Assess Your Stress</a:t>
            </a:r>
            <a:endParaRPr lang="en-US" altLang="en-US" smtClean="0"/>
          </a:p>
        </p:txBody>
      </p:sp>
      <p:sp>
        <p:nvSpPr>
          <p:cNvPr id="18435" name="Content Placeholder 3"/>
          <p:cNvSpPr>
            <a:spLocks noGrp="1"/>
          </p:cNvSpPr>
          <p:nvPr>
            <p:ph idx="1"/>
          </p:nvPr>
        </p:nvSpPr>
        <p:spPr>
          <a:xfrm>
            <a:off x="457200" y="1600200"/>
            <a:ext cx="8229600" cy="4191000"/>
          </a:xfrm>
        </p:spPr>
        <p:txBody>
          <a:bodyPr/>
          <a:lstStyle/>
          <a:p>
            <a:pPr eaLnBrk="1" hangingPunct="1"/>
            <a:r>
              <a:rPr lang="en-CA" altLang="en-US" sz="3400" b="1" smtClean="0"/>
              <a:t>Complete Stress Vulnerability Assessment</a:t>
            </a:r>
          </a:p>
          <a:p>
            <a:pPr eaLnBrk="1" hangingPunct="1"/>
            <a:r>
              <a:rPr lang="en-CA" altLang="en-US" sz="3400" b="1" smtClean="0"/>
              <a:t>What you can change today to make yourself less susceptible to stress?</a:t>
            </a:r>
          </a:p>
          <a:p>
            <a:pPr eaLnBrk="1" hangingPunct="1"/>
            <a:r>
              <a:rPr lang="en-CA" altLang="en-US" sz="3400" b="1" smtClean="0"/>
              <a:t>What can’t you change that you can deal with differently? How?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decorative cartoon" title="decorativ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4827588"/>
            <a:ext cx="235743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pPr eaLnBrk="1" hangingPunct="1"/>
            <a:r>
              <a:rPr lang="en-CA" altLang="en-US" smtClean="0"/>
              <a:t>A Closer Look at Stress</a:t>
            </a:r>
            <a:endParaRPr lang="en-US" altLang="en-US" smtClean="0"/>
          </a:p>
        </p:txBody>
      </p:sp>
      <p:sp>
        <p:nvSpPr>
          <p:cNvPr id="19460" name="Content Placeholder 3"/>
          <p:cNvSpPr>
            <a:spLocks noGrp="1"/>
          </p:cNvSpPr>
          <p:nvPr>
            <p:ph idx="1"/>
          </p:nvPr>
        </p:nvSpPr>
        <p:spPr>
          <a:xfrm>
            <a:off x="457200" y="1676400"/>
            <a:ext cx="8229600" cy="4419600"/>
          </a:xfrm>
        </p:spPr>
        <p:txBody>
          <a:bodyPr/>
          <a:lstStyle/>
          <a:p>
            <a:pPr eaLnBrk="1" hangingPunct="1"/>
            <a:r>
              <a:rPr lang="en-US" altLang="en-US" sz="2000" smtClean="0"/>
              <a:t>Stressors lead to </a:t>
            </a:r>
            <a:r>
              <a:rPr lang="en-US" altLang="en-US" sz="2000" b="1" smtClean="0"/>
              <a:t>stimuli</a:t>
            </a:r>
            <a:r>
              <a:rPr lang="en-US" altLang="en-US" sz="2000" smtClean="0"/>
              <a:t> which evoke some kind of a </a:t>
            </a:r>
            <a:r>
              <a:rPr lang="en-US" altLang="en-US" sz="2000" b="1" smtClean="0"/>
              <a:t>response</a:t>
            </a:r>
            <a:r>
              <a:rPr lang="en-US" altLang="en-US" sz="2000" smtClean="0"/>
              <a:t>. </a:t>
            </a:r>
          </a:p>
          <a:p>
            <a:pPr eaLnBrk="1" hangingPunct="1"/>
            <a:r>
              <a:rPr lang="en-US" altLang="en-US" sz="2000" smtClean="0"/>
              <a:t>The greater the gap between the </a:t>
            </a:r>
            <a:r>
              <a:rPr lang="en-US" altLang="en-US" sz="2000" b="1" smtClean="0"/>
              <a:t>demands</a:t>
            </a:r>
            <a:r>
              <a:rPr lang="en-US" altLang="en-US" sz="2000" smtClean="0"/>
              <a:t> and the </a:t>
            </a:r>
            <a:r>
              <a:rPr lang="en-US" altLang="en-US" sz="2000" b="1" smtClean="0"/>
              <a:t>resources</a:t>
            </a:r>
            <a:r>
              <a:rPr lang="en-US" altLang="en-US" sz="2000" smtClean="0"/>
              <a:t>, the more stressful a situation becomes for us. </a:t>
            </a:r>
          </a:p>
          <a:p>
            <a:pPr eaLnBrk="1" hangingPunct="1"/>
            <a:r>
              <a:rPr lang="en-US" altLang="en-US" sz="2000" smtClean="0"/>
              <a:t>Events over which we have very little control, which occur suddenly and unpredictably, and which have an impact that lasts for a long period of time, generally have the </a:t>
            </a:r>
            <a:r>
              <a:rPr lang="en-US" altLang="en-US" sz="2000" b="1" smtClean="0"/>
              <a:t>biggest impact</a:t>
            </a:r>
            <a:r>
              <a:rPr lang="en-US" altLang="en-US" sz="2000" smtClean="0"/>
              <a:t> on physical and emotional health.</a:t>
            </a:r>
          </a:p>
          <a:p>
            <a:pPr eaLnBrk="1" hangingPunct="1"/>
            <a:r>
              <a:rPr lang="en-US" altLang="en-US" sz="2000" b="1" smtClean="0"/>
              <a:t>Small events</a:t>
            </a:r>
            <a:r>
              <a:rPr lang="en-US" altLang="en-US" sz="2000" smtClean="0"/>
              <a:t> that are chronically repeated over a long period of time can be equally taxing.</a:t>
            </a:r>
          </a:p>
          <a:p>
            <a:pPr eaLnBrk="1" hangingPunct="1"/>
            <a:r>
              <a:rPr lang="en-US" altLang="en-US" sz="2000" smtClean="0"/>
              <a:t>What are some stressors that you’ve had to deal with in </a:t>
            </a:r>
            <a:br>
              <a:rPr lang="en-US" altLang="en-US" sz="2000" smtClean="0"/>
            </a:br>
            <a:r>
              <a:rPr lang="en-US" altLang="en-US" sz="2000" smtClean="0"/>
              <a:t>your life and how did you manage that stress?   </a:t>
            </a:r>
          </a:p>
          <a:p>
            <a:pPr eaLnBrk="1" hangingPunct="1"/>
            <a:endParaRPr lang="en-US" altLang="en-US"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CA" altLang="en-US" smtClean="0"/>
              <a:t>Coping Behaviors</a:t>
            </a:r>
            <a:endParaRPr lang="en-US" altLang="en-US" smtClean="0"/>
          </a:p>
        </p:txBody>
      </p:sp>
      <p:sp>
        <p:nvSpPr>
          <p:cNvPr id="6" name="Content Placeholder 5"/>
          <p:cNvSpPr>
            <a:spLocks noGrp="1"/>
          </p:cNvSpPr>
          <p:nvPr>
            <p:ph idx="1"/>
          </p:nvPr>
        </p:nvSpPr>
        <p:spPr>
          <a:xfrm>
            <a:off x="4648200" y="1600200"/>
            <a:ext cx="4191000" cy="4419600"/>
          </a:xfrm>
        </p:spPr>
        <p:txBody>
          <a:bodyPr rtlCol="0"/>
          <a:lstStyle/>
          <a:p>
            <a:pPr marL="0" indent="0" algn="ctr" eaLnBrk="1" fontAlgn="auto" hangingPunct="1">
              <a:spcAft>
                <a:spcPts val="0"/>
              </a:spcAft>
              <a:buFont typeface="Arial" pitchFamily="34" charset="0"/>
              <a:buNone/>
              <a:defRPr/>
            </a:pPr>
            <a:r>
              <a:rPr lang="en-US" sz="3400" b="1" dirty="0" smtClean="0"/>
              <a:t>Negative </a:t>
            </a:r>
          </a:p>
          <a:p>
            <a:pPr eaLnBrk="1" fontAlgn="auto" hangingPunct="1">
              <a:spcAft>
                <a:spcPts val="0"/>
              </a:spcAft>
              <a:defRPr/>
            </a:pPr>
            <a:r>
              <a:rPr lang="en-US" sz="2800" dirty="0" smtClean="0"/>
              <a:t>Avoiding </a:t>
            </a:r>
            <a:r>
              <a:rPr lang="en-US" sz="2800" dirty="0"/>
              <a:t>priority tasks</a:t>
            </a:r>
          </a:p>
          <a:p>
            <a:pPr marL="274320" indent="-274320" eaLnBrk="1" fontAlgn="auto" hangingPunct="1">
              <a:spcAft>
                <a:spcPts val="0"/>
              </a:spcAft>
              <a:defRPr/>
            </a:pPr>
            <a:r>
              <a:rPr lang="en-US" sz="2800" dirty="0"/>
              <a:t>Rigidity or disorganization</a:t>
            </a:r>
          </a:p>
          <a:p>
            <a:pPr marL="274320" indent="-274320" eaLnBrk="1" fontAlgn="auto" hangingPunct="1">
              <a:spcAft>
                <a:spcPts val="0"/>
              </a:spcAft>
              <a:defRPr/>
            </a:pPr>
            <a:r>
              <a:rPr lang="en-US" sz="2800" dirty="0"/>
              <a:t>Self-destructive </a:t>
            </a:r>
            <a:r>
              <a:rPr lang="en-US" sz="2800" dirty="0" smtClean="0"/>
              <a:t>behaviors</a:t>
            </a:r>
            <a:endParaRPr lang="en-US" sz="2800" dirty="0"/>
          </a:p>
        </p:txBody>
      </p:sp>
      <p:pic>
        <p:nvPicPr>
          <p:cNvPr id="20484" name="Picture 2" descr="decorative cartoon" title="decorative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0" y="4495800"/>
            <a:ext cx="25082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p:cNvSpPr txBox="1">
            <a:spLocks/>
          </p:cNvSpPr>
          <p:nvPr/>
        </p:nvSpPr>
        <p:spPr bwMode="auto">
          <a:xfrm>
            <a:off x="381000" y="1676400"/>
            <a:ext cx="419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eaLnBrk="1" fontAlgn="auto" hangingPunct="1">
              <a:spcAft>
                <a:spcPts val="0"/>
              </a:spcAft>
              <a:buFont typeface="Arial" pitchFamily="34" charset="0"/>
              <a:buNone/>
              <a:defRPr/>
            </a:pPr>
            <a:r>
              <a:rPr lang="en-US" sz="4000" b="1" dirty="0" smtClean="0">
                <a:solidFill>
                  <a:schemeClr val="tx1"/>
                </a:solidFill>
              </a:rPr>
              <a:t>Positive </a:t>
            </a:r>
          </a:p>
          <a:p>
            <a:pPr marL="274320" indent="-274320" eaLnBrk="1" fontAlgn="auto" hangingPunct="1">
              <a:spcAft>
                <a:spcPts val="0"/>
              </a:spcAft>
              <a:defRPr/>
            </a:pPr>
            <a:r>
              <a:rPr lang="en-US" sz="4000" dirty="0" smtClean="0">
                <a:solidFill>
                  <a:schemeClr val="tx1"/>
                </a:solidFill>
              </a:rPr>
              <a:t>Taking a yoga class</a:t>
            </a:r>
          </a:p>
          <a:p>
            <a:pPr marL="274320" indent="-274320" eaLnBrk="1" fontAlgn="auto" hangingPunct="1">
              <a:spcAft>
                <a:spcPts val="0"/>
              </a:spcAft>
              <a:defRPr/>
            </a:pPr>
            <a:r>
              <a:rPr lang="en-US" sz="4000" dirty="0" smtClean="0">
                <a:solidFill>
                  <a:schemeClr val="tx1"/>
                </a:solidFill>
              </a:rPr>
              <a:t>Practicing mindfulness exercises</a:t>
            </a:r>
          </a:p>
          <a:p>
            <a:pPr marL="274320" indent="-274320" eaLnBrk="1" fontAlgn="auto" hangingPunct="1">
              <a:spcAft>
                <a:spcPts val="0"/>
              </a:spcAft>
              <a:defRPr/>
            </a:pPr>
            <a:r>
              <a:rPr lang="en-US" sz="4000" dirty="0" smtClean="0">
                <a:solidFill>
                  <a:schemeClr val="tx1"/>
                </a:solidFill>
              </a:rPr>
              <a:t>Reading a book</a:t>
            </a:r>
          </a:p>
          <a:p>
            <a:pPr marL="274320" indent="-274320" eaLnBrk="1" fontAlgn="auto" hangingPunct="1">
              <a:spcAft>
                <a:spcPts val="0"/>
              </a:spcAft>
              <a:defRPr/>
            </a:pPr>
            <a:r>
              <a:rPr lang="en-US" sz="4000" dirty="0" smtClean="0">
                <a:solidFill>
                  <a:schemeClr val="tx1"/>
                </a:solidFill>
              </a:rPr>
              <a:t>Taking a walk</a:t>
            </a:r>
          </a:p>
          <a:p>
            <a:pPr marL="274320" indent="-274320" eaLnBrk="1" fontAlgn="auto" hangingPunct="1">
              <a:spcAft>
                <a:spcPts val="0"/>
              </a:spcAft>
              <a:defRPr/>
            </a:pPr>
            <a:r>
              <a:rPr lang="en-US" sz="4000" dirty="0" smtClean="0">
                <a:solidFill>
                  <a:schemeClr val="tx1"/>
                </a:solidFill>
              </a:rPr>
              <a:t>What are some other examples?</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CA" altLang="en-US" smtClean="0"/>
              <a:t>Stress and Your Health</a:t>
            </a:r>
            <a:endParaRPr lang="en-US" altLang="en-US" smtClean="0"/>
          </a:p>
        </p:txBody>
      </p:sp>
      <p:sp>
        <p:nvSpPr>
          <p:cNvPr id="9" name="Content Placeholder 5"/>
          <p:cNvSpPr txBox="1">
            <a:spLocks/>
          </p:cNvSpPr>
          <p:nvPr/>
        </p:nvSpPr>
        <p:spPr bwMode="auto">
          <a:xfrm>
            <a:off x="609600" y="1905000"/>
            <a:ext cx="373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defRPr/>
            </a:pPr>
            <a:r>
              <a:rPr lang="en-US" sz="4000" dirty="0" smtClean="0">
                <a:solidFill>
                  <a:schemeClr val="tx1"/>
                </a:solidFill>
              </a:rPr>
              <a:t>Heart attack</a:t>
            </a:r>
          </a:p>
          <a:p>
            <a:pPr marL="274320" indent="-274320" eaLnBrk="1" fontAlgn="auto" hangingPunct="1">
              <a:spcAft>
                <a:spcPts val="0"/>
              </a:spcAft>
              <a:defRPr/>
            </a:pPr>
            <a:r>
              <a:rPr lang="en-US" sz="4000" dirty="0" smtClean="0">
                <a:solidFill>
                  <a:schemeClr val="tx1"/>
                </a:solidFill>
              </a:rPr>
              <a:t>Stroke</a:t>
            </a:r>
          </a:p>
          <a:p>
            <a:pPr marL="274320" indent="-274320" eaLnBrk="1" fontAlgn="auto" hangingPunct="1">
              <a:spcAft>
                <a:spcPts val="0"/>
              </a:spcAft>
              <a:defRPr/>
            </a:pPr>
            <a:r>
              <a:rPr lang="en-US" sz="4000" dirty="0" smtClean="0">
                <a:solidFill>
                  <a:schemeClr val="tx1"/>
                </a:solidFill>
              </a:rPr>
              <a:t>Substance abuse</a:t>
            </a:r>
          </a:p>
          <a:p>
            <a:pPr marL="274320" indent="-274320" eaLnBrk="1" fontAlgn="auto" hangingPunct="1">
              <a:spcAft>
                <a:spcPts val="0"/>
              </a:spcAft>
              <a:defRPr/>
            </a:pPr>
            <a:r>
              <a:rPr lang="en-US" sz="4000" dirty="0" smtClean="0">
                <a:solidFill>
                  <a:schemeClr val="tx1"/>
                </a:solidFill>
              </a:rPr>
              <a:t>Abdominal problems</a:t>
            </a:r>
          </a:p>
          <a:p>
            <a:pPr marL="274320" indent="-274320" eaLnBrk="1" fontAlgn="auto" hangingPunct="1">
              <a:spcAft>
                <a:spcPts val="0"/>
              </a:spcAft>
              <a:defRPr/>
            </a:pPr>
            <a:r>
              <a:rPr lang="en-US" sz="4000" dirty="0" smtClean="0">
                <a:solidFill>
                  <a:schemeClr val="tx1"/>
                </a:solidFill>
              </a:rPr>
              <a:t>Physical illness</a:t>
            </a:r>
          </a:p>
        </p:txBody>
      </p:sp>
      <p:sp>
        <p:nvSpPr>
          <p:cNvPr id="12" name="Content Placeholder 5"/>
          <p:cNvSpPr txBox="1">
            <a:spLocks/>
          </p:cNvSpPr>
          <p:nvPr/>
        </p:nvSpPr>
        <p:spPr bwMode="auto">
          <a:xfrm>
            <a:off x="4610100" y="1905000"/>
            <a:ext cx="373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defRPr/>
            </a:pPr>
            <a:r>
              <a:rPr lang="en-US" sz="4000" dirty="0" smtClean="0">
                <a:solidFill>
                  <a:schemeClr val="tx1"/>
                </a:solidFill>
              </a:rPr>
              <a:t>Depression</a:t>
            </a:r>
          </a:p>
          <a:p>
            <a:pPr marL="274320" indent="-274320" eaLnBrk="1" fontAlgn="auto" hangingPunct="1">
              <a:spcAft>
                <a:spcPts val="0"/>
              </a:spcAft>
              <a:defRPr/>
            </a:pPr>
            <a:r>
              <a:rPr lang="en-US" sz="4000" dirty="0" smtClean="0">
                <a:solidFill>
                  <a:schemeClr val="tx1"/>
                </a:solidFill>
              </a:rPr>
              <a:t>Anxiety</a:t>
            </a:r>
          </a:p>
          <a:p>
            <a:pPr marL="274320" indent="-274320" eaLnBrk="1" fontAlgn="auto" hangingPunct="1">
              <a:spcAft>
                <a:spcPts val="0"/>
              </a:spcAft>
              <a:defRPr/>
            </a:pPr>
            <a:r>
              <a:rPr lang="en-US" sz="4000" dirty="0" smtClean="0">
                <a:solidFill>
                  <a:schemeClr val="tx1"/>
                </a:solidFill>
              </a:rPr>
              <a:t>Insomnia</a:t>
            </a:r>
          </a:p>
          <a:p>
            <a:pPr marL="274320" indent="-274320" eaLnBrk="1" fontAlgn="auto" hangingPunct="1">
              <a:spcAft>
                <a:spcPts val="0"/>
              </a:spcAft>
              <a:defRPr/>
            </a:pPr>
            <a:r>
              <a:rPr lang="en-US" sz="4000" dirty="0" smtClean="0">
                <a:solidFill>
                  <a:schemeClr val="tx1"/>
                </a:solidFill>
              </a:rPr>
              <a:t>Migraines</a:t>
            </a:r>
          </a:p>
          <a:p>
            <a:pPr marL="274320" indent="-274320" eaLnBrk="1" fontAlgn="auto" hangingPunct="1">
              <a:spcAft>
                <a:spcPts val="0"/>
              </a:spcAft>
              <a:defRPr/>
            </a:pPr>
            <a:r>
              <a:rPr lang="en-US" sz="4000" dirty="0" smtClean="0">
                <a:solidFill>
                  <a:schemeClr val="tx1"/>
                </a:solidFill>
              </a:rPr>
              <a:t>High cholesterol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CA" altLang="en-US" smtClean="0"/>
              <a:t>Stress at Work</a:t>
            </a:r>
            <a:endParaRPr lang="en-US" altLang="en-US" smtClean="0"/>
          </a:p>
        </p:txBody>
      </p:sp>
      <p:sp>
        <p:nvSpPr>
          <p:cNvPr id="3" name="Content Placeholder 2"/>
          <p:cNvSpPr>
            <a:spLocks noGrp="1"/>
          </p:cNvSpPr>
          <p:nvPr>
            <p:ph idx="1"/>
          </p:nvPr>
        </p:nvSpPr>
        <p:spPr>
          <a:xfrm>
            <a:off x="457200" y="2362200"/>
            <a:ext cx="8229600" cy="4114800"/>
          </a:xfrm>
        </p:spPr>
        <p:txBody>
          <a:bodyPr rtlCol="0"/>
          <a:lstStyle/>
          <a:p>
            <a:pPr marL="0" indent="0" eaLnBrk="1" fontAlgn="auto" hangingPunct="1">
              <a:spcAft>
                <a:spcPts val="0"/>
              </a:spcAft>
              <a:buFont typeface="Arial" pitchFamily="34" charset="0"/>
              <a:buNone/>
              <a:defRPr/>
            </a:pPr>
            <a:r>
              <a:rPr lang="en-US" b="1" dirty="0"/>
              <a:t>Costs of </a:t>
            </a:r>
            <a:r>
              <a:rPr lang="en-US" b="1" dirty="0" smtClean="0"/>
              <a:t>Stress on </a:t>
            </a:r>
            <a:r>
              <a:rPr lang="en-US" b="1" dirty="0"/>
              <a:t>the </a:t>
            </a:r>
            <a:r>
              <a:rPr lang="en-US" b="1" dirty="0" smtClean="0"/>
              <a:t>Job</a:t>
            </a:r>
            <a:endParaRPr lang="en-US" b="1" dirty="0"/>
          </a:p>
          <a:p>
            <a:pPr marL="274320" indent="-274320" eaLnBrk="1" fontAlgn="auto" hangingPunct="1">
              <a:spcAft>
                <a:spcPts val="0"/>
              </a:spcAft>
              <a:defRPr/>
            </a:pPr>
            <a:r>
              <a:rPr lang="en-US" dirty="0"/>
              <a:t>Errors</a:t>
            </a:r>
          </a:p>
          <a:p>
            <a:pPr marL="274320" indent="-274320" eaLnBrk="1" fontAlgn="auto" hangingPunct="1">
              <a:spcAft>
                <a:spcPts val="0"/>
              </a:spcAft>
              <a:defRPr/>
            </a:pPr>
            <a:r>
              <a:rPr lang="en-US" dirty="0"/>
              <a:t>Absenteeism</a:t>
            </a:r>
          </a:p>
          <a:p>
            <a:pPr marL="274320" indent="-274320" eaLnBrk="1" fontAlgn="auto" hangingPunct="1">
              <a:spcAft>
                <a:spcPts val="0"/>
              </a:spcAft>
              <a:defRPr/>
            </a:pPr>
            <a:r>
              <a:rPr lang="en-US" dirty="0"/>
              <a:t>Conflict</a:t>
            </a:r>
          </a:p>
          <a:p>
            <a:pPr marL="274320" indent="-274320" eaLnBrk="1" fontAlgn="auto" hangingPunct="1">
              <a:spcAft>
                <a:spcPts val="0"/>
              </a:spcAft>
              <a:defRPr/>
            </a:pPr>
            <a:r>
              <a:rPr lang="en-US" dirty="0"/>
              <a:t>Low morale</a:t>
            </a:r>
          </a:p>
          <a:p>
            <a:pPr marL="274320" indent="-274320" eaLnBrk="1" fontAlgn="auto" hangingPunct="1">
              <a:spcAft>
                <a:spcPts val="0"/>
              </a:spcAft>
              <a:defRPr/>
            </a:pPr>
            <a:r>
              <a:rPr lang="en-US" dirty="0"/>
              <a:t>High staff turnover</a:t>
            </a:r>
          </a:p>
          <a:p>
            <a:pPr marL="274320" indent="-274320" eaLnBrk="1" fontAlgn="auto" hangingPunct="1">
              <a:spcAft>
                <a:spcPts val="0"/>
              </a:spcAft>
              <a:defRPr/>
            </a:pPr>
            <a:r>
              <a:rPr lang="en-US" dirty="0"/>
              <a:t>Poor decisions/no decisions</a:t>
            </a:r>
          </a:p>
          <a:p>
            <a:pPr marL="274320" indent="-274320" eaLnBrk="1" fontAlgn="auto" hangingPunct="1">
              <a:spcAft>
                <a:spcPts val="0"/>
              </a:spcAft>
              <a:defRPr/>
            </a:pPr>
            <a:r>
              <a:rPr lang="en-US" dirty="0"/>
              <a:t>Accidents</a:t>
            </a:r>
          </a:p>
          <a:p>
            <a:pPr marL="274320" indent="-274320" eaLnBrk="1" fontAlgn="auto" hangingPunct="1">
              <a:spcAft>
                <a:spcPts val="0"/>
              </a:spcAft>
              <a:defRPr/>
            </a:pPr>
            <a:endParaRPr lang="en-US" dirty="0"/>
          </a:p>
        </p:txBody>
      </p:sp>
      <p:sp>
        <p:nvSpPr>
          <p:cNvPr id="22532" name="Text Placeholder 3"/>
          <p:cNvSpPr>
            <a:spLocks noGrp="1"/>
          </p:cNvSpPr>
          <p:nvPr>
            <p:ph type="body" sz="quarter" idx="10"/>
          </p:nvPr>
        </p:nvSpPr>
        <p:spPr/>
        <p:txBody>
          <a:bodyPr/>
          <a:lstStyle/>
          <a:p>
            <a:pPr eaLnBrk="1" hangingPunct="1"/>
            <a:r>
              <a:rPr altLang="en-US" dirty="0" smtClean="0">
                <a:solidFill>
                  <a:schemeClr val="tx1"/>
                </a:solidFill>
              </a:rPr>
              <a:t>The Stress Tax</a:t>
            </a:r>
          </a:p>
        </p:txBody>
      </p:sp>
      <p:pic>
        <p:nvPicPr>
          <p:cNvPr id="22533" name="Picture 5" descr="decorative cartoon" title="decorative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613" y="2590800"/>
            <a:ext cx="3074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CA" altLang="en-US" smtClean="0"/>
              <a:t>Building a Solid Foundation </a:t>
            </a:r>
            <a:endParaRPr lang="en-US" altLang="en-US" smtClean="0"/>
          </a:p>
        </p:txBody>
      </p:sp>
      <p:graphicFrame>
        <p:nvGraphicFramePr>
          <p:cNvPr id="5" name="Content Placeholder 4" descr="stess management strategies" title="stess management strategies"/>
          <p:cNvGraphicFramePr>
            <a:graphicFrameLocks noGrp="1"/>
          </p:cNvGraphicFramePr>
          <p:nvPr>
            <p:ph idx="1"/>
            <p:extLst>
              <p:ext uri="{D42A27DB-BD31-4B8C-83A1-F6EECF244321}">
                <p14:modId xmlns:p14="http://schemas.microsoft.com/office/powerpoint/2010/main" val="578253874"/>
              </p:ext>
            </p:extLst>
          </p:nvPr>
        </p:nvGraphicFramePr>
        <p:xfrm>
          <a:off x="457200" y="2362200"/>
          <a:ext cx="8229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Text Placeholder 3"/>
          <p:cNvSpPr>
            <a:spLocks noGrp="1"/>
          </p:cNvSpPr>
          <p:nvPr>
            <p:ph type="body" sz="quarter" idx="10"/>
          </p:nvPr>
        </p:nvSpPr>
        <p:spPr/>
        <p:txBody>
          <a:bodyPr/>
          <a:lstStyle/>
          <a:p>
            <a:pPr eaLnBrk="1" hangingPunct="1"/>
            <a:r>
              <a:rPr altLang="en-US" dirty="0" smtClean="0">
                <a:solidFill>
                  <a:schemeClr val="tx1"/>
                </a:solidFill>
              </a:rPr>
              <a:t>Taking Care of Your Body and Your Mind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CA" altLang="en-US" smtClean="0"/>
              <a:t>Building a Solid Foundation </a:t>
            </a:r>
            <a:endParaRPr lang="en-US" altLang="en-US" smtClean="0"/>
          </a:p>
        </p:txBody>
      </p:sp>
      <p:sp>
        <p:nvSpPr>
          <p:cNvPr id="24579" name="Content Placeholder 2"/>
          <p:cNvSpPr>
            <a:spLocks noGrp="1"/>
          </p:cNvSpPr>
          <p:nvPr>
            <p:ph idx="1"/>
          </p:nvPr>
        </p:nvSpPr>
        <p:spPr>
          <a:xfrm>
            <a:off x="457200" y="2362200"/>
            <a:ext cx="8229600" cy="4191000"/>
          </a:xfrm>
        </p:spPr>
        <p:txBody>
          <a:bodyPr/>
          <a:lstStyle/>
          <a:p>
            <a:pPr eaLnBrk="1" hangingPunct="1"/>
            <a:r>
              <a:rPr lang="en-US" altLang="en-US" smtClean="0"/>
              <a:t>Coffee intake </a:t>
            </a:r>
          </a:p>
          <a:p>
            <a:pPr eaLnBrk="1" hangingPunct="1"/>
            <a:r>
              <a:rPr lang="en-US" altLang="en-US" smtClean="0"/>
              <a:t>Avoid junk food and foods that are high in carbs and fat</a:t>
            </a:r>
          </a:p>
          <a:p>
            <a:pPr eaLnBrk="1" hangingPunct="1"/>
            <a:r>
              <a:rPr lang="en-US" altLang="en-US" smtClean="0"/>
              <a:t>Eat lots of fruit and vegetables</a:t>
            </a:r>
          </a:p>
          <a:p>
            <a:pPr eaLnBrk="1" hangingPunct="1"/>
            <a:r>
              <a:rPr lang="en-US" altLang="en-US" smtClean="0"/>
              <a:t>Eat breakfast</a:t>
            </a:r>
          </a:p>
          <a:p>
            <a:pPr eaLnBrk="1" hangingPunct="1"/>
            <a:r>
              <a:rPr lang="en-US" altLang="en-US" smtClean="0"/>
              <a:t>Try to eat several small meals throughout the day</a:t>
            </a:r>
          </a:p>
          <a:p>
            <a:pPr eaLnBrk="1" hangingPunct="1"/>
            <a:r>
              <a:rPr lang="en-US" altLang="en-US" smtClean="0"/>
              <a:t>Drink water, water and more water</a:t>
            </a:r>
          </a:p>
          <a:p>
            <a:pPr eaLnBrk="1" hangingPunct="1"/>
            <a:r>
              <a:rPr lang="en-US" altLang="en-US" smtClean="0"/>
              <a:t>Limit alcohol intake </a:t>
            </a:r>
          </a:p>
          <a:p>
            <a:pPr eaLnBrk="1" hangingPunct="1"/>
            <a:endParaRPr lang="en-US" altLang="en-US" smtClean="0"/>
          </a:p>
        </p:txBody>
      </p:sp>
      <p:sp>
        <p:nvSpPr>
          <p:cNvPr id="24580" name="Text Placeholder 3"/>
          <p:cNvSpPr>
            <a:spLocks noGrp="1"/>
          </p:cNvSpPr>
          <p:nvPr>
            <p:ph type="body" sz="quarter" idx="10"/>
          </p:nvPr>
        </p:nvSpPr>
        <p:spPr/>
        <p:txBody>
          <a:bodyPr/>
          <a:lstStyle/>
          <a:p>
            <a:pPr eaLnBrk="1" hangingPunct="1"/>
            <a:r>
              <a:rPr altLang="en-US" dirty="0" smtClean="0">
                <a:solidFill>
                  <a:schemeClr val="tx1"/>
                </a:solidFill>
              </a:rPr>
              <a:t>Nutrition</a:t>
            </a:r>
          </a:p>
        </p:txBody>
      </p:sp>
      <p:pic>
        <p:nvPicPr>
          <p:cNvPr id="24581" name="Picture 5" descr="decorative cartoon" title="decorativ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29200"/>
            <a:ext cx="2598738"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TotalTime>
  <Words>656</Words>
  <Application>Microsoft Office PowerPoint</Application>
  <PresentationFormat>On-screen Show (4:3)</PresentationFormat>
  <Paragraphs>309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Arial</vt:lpstr>
      <vt:lpstr>Candara</vt:lpstr>
      <vt:lpstr>Symbol</vt:lpstr>
      <vt:lpstr>Franklin Gothic Medium Cond</vt:lpstr>
      <vt:lpstr>Times New Roman</vt:lpstr>
      <vt:lpstr>Interstate Compressed</vt:lpstr>
      <vt:lpstr>Office Theme</vt:lpstr>
      <vt:lpstr>Stress Management</vt:lpstr>
      <vt:lpstr>What is Stress?</vt:lpstr>
      <vt:lpstr>Assess Your Stress</vt:lpstr>
      <vt:lpstr>A Closer Look at Stress</vt:lpstr>
      <vt:lpstr>Coping Behaviors</vt:lpstr>
      <vt:lpstr>Stress and Your Health</vt:lpstr>
      <vt:lpstr>Stress at Work</vt:lpstr>
      <vt:lpstr>Building a Solid Foundation </vt:lpstr>
      <vt:lpstr>Building a Solid Foundation </vt:lpstr>
      <vt:lpstr>Food Tracker</vt:lpstr>
      <vt:lpstr>Building a Solid Foundation </vt:lpstr>
      <vt:lpstr>Workplace Stretching</vt:lpstr>
      <vt:lpstr>Building a Solid Foundation </vt:lpstr>
      <vt:lpstr>Laughing Yoga</vt:lpstr>
      <vt:lpstr> Building a Solid Foundation </vt:lpstr>
      <vt:lpstr>Practicing Mindfulness</vt:lpstr>
      <vt:lpstr>A Trip to the Beach</vt:lpstr>
    </vt:vector>
  </TitlesOfParts>
  <Company>Velsoft Training Materials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dc:title>
  <dc:creator>Velsoft SoftSkills</dc:creator>
  <dc:description>PowerPoint Slides</dc:description>
  <cp:lastModifiedBy>RISD</cp:lastModifiedBy>
  <cp:revision>89</cp:revision>
  <dcterms:created xsi:type="dcterms:W3CDTF">2012-11-23T19:19:05Z</dcterms:created>
  <dcterms:modified xsi:type="dcterms:W3CDTF">2017-03-26T19:43:36Z</dcterms:modified>
</cp:coreProperties>
</file>