
<file path=[Content_Types].xml><?xml version="1.0" encoding="utf-8"?>
<Types xmlns="http://schemas.openxmlformats.org/package/2006/content-types">
  <Default Extension="png" ContentType="image/png"/>
  <Default Extension="jpeg" ContentType="image/jpeg"/>
  <Default Extension="xls" ContentType="application/vnd.ms-excel"/>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2" r:id="rId1"/>
  </p:sldMasterIdLst>
  <p:notesMasterIdLst>
    <p:notesMasterId r:id="rId21"/>
  </p:notesMasterIdLst>
  <p:sldIdLst>
    <p:sldId id="319" r:id="rId2"/>
    <p:sldId id="261" r:id="rId3"/>
    <p:sldId id="317" r:id="rId4"/>
    <p:sldId id="262" r:id="rId5"/>
    <p:sldId id="318" r:id="rId6"/>
    <p:sldId id="302" r:id="rId7"/>
    <p:sldId id="303" r:id="rId8"/>
    <p:sldId id="304" r:id="rId9"/>
    <p:sldId id="305" r:id="rId10"/>
    <p:sldId id="306" r:id="rId11"/>
    <p:sldId id="330" r:id="rId12"/>
    <p:sldId id="328" r:id="rId13"/>
    <p:sldId id="325" r:id="rId14"/>
    <p:sldId id="326" r:id="rId15"/>
    <p:sldId id="327" r:id="rId16"/>
    <p:sldId id="315" r:id="rId17"/>
    <p:sldId id="274" r:id="rId18"/>
    <p:sldId id="324" r:id="rId19"/>
    <p:sldId id="329" r:id="rId20"/>
  </p:sldIdLst>
  <p:sldSz cx="9144000" cy="6858000" type="screen4x3"/>
  <p:notesSz cx="6973888" cy="92360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76" autoAdjust="0"/>
  </p:normalViewPr>
  <p:slideViewPr>
    <p:cSldViewPr>
      <p:cViewPr varScale="1">
        <p:scale>
          <a:sx n="67" d="100"/>
          <a:sy n="67" d="100"/>
        </p:scale>
        <p:origin x="13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600" cy="461963"/>
          </a:xfrm>
          <a:prstGeom prst="rect">
            <a:avLst/>
          </a:prstGeom>
        </p:spPr>
        <p:txBody>
          <a:bodyPr vert="horz" lIns="92604" tIns="46303" rIns="92604" bIns="46303"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949700" y="0"/>
            <a:ext cx="3022600" cy="461963"/>
          </a:xfrm>
          <a:prstGeom prst="rect">
            <a:avLst/>
          </a:prstGeom>
        </p:spPr>
        <p:txBody>
          <a:bodyPr vert="horz" lIns="92604" tIns="46303" rIns="92604" bIns="46303" rtlCol="0"/>
          <a:lstStyle>
            <a:lvl1pPr algn="r" eaLnBrk="1" hangingPunct="1">
              <a:defRPr sz="1200"/>
            </a:lvl1pPr>
          </a:lstStyle>
          <a:p>
            <a:pPr>
              <a:defRPr/>
            </a:pPr>
            <a:fld id="{1A3BBC60-8710-4E3B-882A-24C0A0DEFDAD}" type="datetimeFigureOut">
              <a:rPr lang="en-US"/>
              <a:pPr>
                <a:defRPr/>
              </a:pPr>
              <a:t>3/26/2017</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604" tIns="46303" rIns="92604" bIns="46303" rtlCol="0" anchor="ctr"/>
          <a:lstStyle/>
          <a:p>
            <a:pPr lvl="0"/>
            <a:endParaRPr lang="en-US" noProof="0" smtClean="0"/>
          </a:p>
        </p:txBody>
      </p:sp>
      <p:sp>
        <p:nvSpPr>
          <p:cNvPr id="5" name="Notes Placeholder 4"/>
          <p:cNvSpPr>
            <a:spLocks noGrp="1"/>
          </p:cNvSpPr>
          <p:nvPr>
            <p:ph type="body" sz="quarter" idx="3"/>
          </p:nvPr>
        </p:nvSpPr>
        <p:spPr>
          <a:xfrm>
            <a:off x="696913" y="4387850"/>
            <a:ext cx="5580062" cy="4156075"/>
          </a:xfrm>
          <a:prstGeom prst="rect">
            <a:avLst/>
          </a:prstGeom>
        </p:spPr>
        <p:txBody>
          <a:bodyPr vert="horz" lIns="92604" tIns="46303" rIns="92604" bIns="4630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3022600" cy="461963"/>
          </a:xfrm>
          <a:prstGeom prst="rect">
            <a:avLst/>
          </a:prstGeom>
        </p:spPr>
        <p:txBody>
          <a:bodyPr vert="horz" lIns="92604" tIns="46303" rIns="92604" bIns="46303"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949700" y="8772525"/>
            <a:ext cx="3022600" cy="461963"/>
          </a:xfrm>
          <a:prstGeom prst="rect">
            <a:avLst/>
          </a:prstGeom>
        </p:spPr>
        <p:txBody>
          <a:bodyPr vert="horz" wrap="square" lIns="92604" tIns="46303" rIns="92604" bIns="46303" numCol="1" anchor="b" anchorCtr="0" compatLnSpc="1">
            <a:prstTxWarp prst="textNoShape">
              <a:avLst/>
            </a:prstTxWarp>
          </a:bodyPr>
          <a:lstStyle>
            <a:lvl1pPr algn="r" eaLnBrk="1" hangingPunct="1">
              <a:defRPr sz="1200" smtClean="0"/>
            </a:lvl1pPr>
          </a:lstStyle>
          <a:p>
            <a:pPr>
              <a:defRPr/>
            </a:pPr>
            <a:fld id="{CB154D9D-D9C7-401A-AB74-2FF827D5719B}" type="slidenum">
              <a:rPr lang="en-US" altLang="en-US"/>
              <a:pPr>
                <a:defRPr/>
              </a:pPr>
              <a:t>‹#›</a:t>
            </a:fld>
            <a:endParaRPr lang="en-US" altLang="en-US"/>
          </a:p>
        </p:txBody>
      </p:sp>
    </p:spTree>
    <p:extLst>
      <p:ext uri="{BB962C8B-B14F-4D97-AF65-F5344CB8AC3E}">
        <p14:creationId xmlns:p14="http://schemas.microsoft.com/office/powerpoint/2010/main" val="3895093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0888" indent="-287338">
              <a:spcBef>
                <a:spcPct val="30000"/>
              </a:spcBef>
              <a:defRPr sz="1200">
                <a:solidFill>
                  <a:schemeClr val="tx1"/>
                </a:solidFill>
                <a:latin typeface="Calibri" panose="020F0502020204030204" pitchFamily="34" charset="0"/>
              </a:defRPr>
            </a:lvl2pPr>
            <a:lvl3pPr marL="1155700" indent="-228600">
              <a:spcBef>
                <a:spcPct val="30000"/>
              </a:spcBef>
              <a:defRPr sz="1200">
                <a:solidFill>
                  <a:schemeClr val="tx1"/>
                </a:solidFill>
                <a:latin typeface="Calibri" panose="020F0502020204030204" pitchFamily="34" charset="0"/>
              </a:defRPr>
            </a:lvl3pPr>
            <a:lvl4pPr marL="1619250" indent="-228600">
              <a:spcBef>
                <a:spcPct val="30000"/>
              </a:spcBef>
              <a:defRPr sz="1200">
                <a:solidFill>
                  <a:schemeClr val="tx1"/>
                </a:solidFill>
                <a:latin typeface="Calibri" panose="020F0502020204030204" pitchFamily="34" charset="0"/>
              </a:defRPr>
            </a:lvl4pPr>
            <a:lvl5pPr marL="2081213" indent="-228600">
              <a:spcBef>
                <a:spcPct val="30000"/>
              </a:spcBef>
              <a:defRPr sz="1200">
                <a:solidFill>
                  <a:schemeClr val="tx1"/>
                </a:solidFill>
                <a:latin typeface="Calibri" panose="020F0502020204030204" pitchFamily="34" charset="0"/>
              </a:defRPr>
            </a:lvl5pPr>
            <a:lvl6pPr marL="2538413" indent="-228600" eaLnBrk="0" fontAlgn="base" hangingPunct="0">
              <a:spcBef>
                <a:spcPct val="30000"/>
              </a:spcBef>
              <a:spcAft>
                <a:spcPct val="0"/>
              </a:spcAft>
              <a:defRPr sz="1200">
                <a:solidFill>
                  <a:schemeClr val="tx1"/>
                </a:solidFill>
                <a:latin typeface="Calibri" panose="020F0502020204030204" pitchFamily="34" charset="0"/>
              </a:defRPr>
            </a:lvl6pPr>
            <a:lvl7pPr marL="2995613" indent="-228600" eaLnBrk="0" fontAlgn="base" hangingPunct="0">
              <a:spcBef>
                <a:spcPct val="30000"/>
              </a:spcBef>
              <a:spcAft>
                <a:spcPct val="0"/>
              </a:spcAft>
              <a:defRPr sz="1200">
                <a:solidFill>
                  <a:schemeClr val="tx1"/>
                </a:solidFill>
                <a:latin typeface="Calibri" panose="020F0502020204030204" pitchFamily="34" charset="0"/>
              </a:defRPr>
            </a:lvl7pPr>
            <a:lvl8pPr marL="3452813" indent="-228600" eaLnBrk="0" fontAlgn="base" hangingPunct="0">
              <a:spcBef>
                <a:spcPct val="30000"/>
              </a:spcBef>
              <a:spcAft>
                <a:spcPct val="0"/>
              </a:spcAft>
              <a:defRPr sz="1200">
                <a:solidFill>
                  <a:schemeClr val="tx1"/>
                </a:solidFill>
                <a:latin typeface="Calibri" panose="020F0502020204030204" pitchFamily="34" charset="0"/>
              </a:defRPr>
            </a:lvl8pPr>
            <a:lvl9pPr marL="3910013"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0312EA-AEF7-4EF1-84C8-4EB1D3C1D921}" type="slidenum">
              <a:rPr lang="en-US" altLang="en-US"/>
              <a:pPr>
                <a:spcBef>
                  <a:spcPct val="0"/>
                </a:spcBef>
              </a:pPr>
              <a:t>15</a:t>
            </a:fld>
            <a:endParaRPr lang="en-US" altLang="en-US"/>
          </a:p>
        </p:txBody>
      </p:sp>
    </p:spTree>
    <p:extLst>
      <p:ext uri="{BB962C8B-B14F-4D97-AF65-F5344CB8AC3E}">
        <p14:creationId xmlns:p14="http://schemas.microsoft.com/office/powerpoint/2010/main" val="244262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D8839156-8EA1-42D1-A480-BC00C6CB4A02}" type="datetimeFigureOut">
              <a:rPr lang="en-US" smtClean="0"/>
              <a:pPr>
                <a:defRPr/>
              </a:pPr>
              <a:t>3/26/2017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52F825-DA00-4D83-BBB5-91ED9AC30610}" type="slidenum">
              <a:rPr lang="en-US" altLang="en-US" smtClean="0"/>
              <a:pPr>
                <a:defRPr/>
              </a:pPr>
              <a:t>‹#›</a:t>
            </a:fld>
            <a:endParaRPr lang="en-US" altLang="en-US"/>
          </a:p>
        </p:txBody>
      </p:sp>
    </p:spTree>
    <p:extLst>
      <p:ext uri="{BB962C8B-B14F-4D97-AF65-F5344CB8AC3E}">
        <p14:creationId xmlns:p14="http://schemas.microsoft.com/office/powerpoint/2010/main" val="1808231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20420FC-DD5C-49C7-85A1-8B428232D024}" type="datetimeFigureOut">
              <a:rPr lang="en-US" smtClean="0"/>
              <a:pPr>
                <a:defRPr/>
              </a:pPr>
              <a:t>3/26/2017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1D7E2A2-03FF-4346-9A2B-6055D79EAA74}" type="slidenum">
              <a:rPr lang="en-US" altLang="en-US" smtClean="0"/>
              <a:pPr>
                <a:defRPr/>
              </a:pPr>
              <a:t>‹#›</a:t>
            </a:fld>
            <a:endParaRPr lang="en-US" altLang="en-US"/>
          </a:p>
        </p:txBody>
      </p:sp>
    </p:spTree>
    <p:extLst>
      <p:ext uri="{BB962C8B-B14F-4D97-AF65-F5344CB8AC3E}">
        <p14:creationId xmlns:p14="http://schemas.microsoft.com/office/powerpoint/2010/main" val="1728577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114EABA-2F6F-41EF-8894-06942D1E4479}" type="datetimeFigureOut">
              <a:rPr lang="en-US" smtClean="0"/>
              <a:pPr>
                <a:defRPr/>
              </a:pPr>
              <a:t>3/26/2017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4F3FE0-0F57-4BFC-ACDA-A2982D66AF9D}" type="slidenum">
              <a:rPr lang="en-US" altLang="en-US" smtClean="0"/>
              <a:pPr>
                <a:defRPr/>
              </a:pPr>
              <a:t>‹#›</a:t>
            </a:fld>
            <a:endParaRPr lang="en-US" altLang="en-US"/>
          </a:p>
        </p:txBody>
      </p:sp>
    </p:spTree>
    <p:extLst>
      <p:ext uri="{BB962C8B-B14F-4D97-AF65-F5344CB8AC3E}">
        <p14:creationId xmlns:p14="http://schemas.microsoft.com/office/powerpoint/2010/main" val="173937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ssion Slide">
    <p:spTree>
      <p:nvGrpSpPr>
        <p:cNvPr id="1" name=""/>
        <p:cNvGrpSpPr/>
        <p:nvPr/>
      </p:nvGrpSpPr>
      <p:grpSpPr>
        <a:xfrm>
          <a:off x="0" y="0"/>
          <a:ext cx="0" cy="0"/>
          <a:chOff x="0" y="0"/>
          <a:chExt cx="0" cy="0"/>
        </a:xfrm>
      </p:grpSpPr>
      <p:sp>
        <p:nvSpPr>
          <p:cNvPr id="5" name="Title 1"/>
          <p:cNvSpPr txBox="1">
            <a:spLocks/>
          </p:cNvSpPr>
          <p:nvPr userDrawn="1"/>
        </p:nvSpPr>
        <p:spPr>
          <a:xfrm>
            <a:off x="442913" y="5562600"/>
            <a:ext cx="8229600" cy="685800"/>
          </a:xfrm>
          <a:prstGeom prst="rect">
            <a:avLst/>
          </a:prstGeom>
        </p:spPr>
        <p:txBody>
          <a:bodyPr anchor="ctr">
            <a:normAutofit/>
          </a:bodyPr>
          <a:lstStyle>
            <a:lvl1pPr algn="ctr" defTabSz="914400" rtl="0" eaLnBrk="1" latinLnBrk="0" hangingPunct="1">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fontAlgn="auto">
              <a:spcAft>
                <a:spcPts val="0"/>
              </a:spcAft>
              <a:defRPr/>
            </a:pPr>
            <a:endParaRPr lang="en-US" sz="2800" i="1"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362200"/>
            <a:ext cx="8229600" cy="228370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0"/>
          </p:nvPr>
        </p:nvSpPr>
        <p:spPr>
          <a:xfrm>
            <a:off x="442913" y="1600200"/>
            <a:ext cx="8229600" cy="609600"/>
          </a:xfrm>
        </p:spPr>
        <p:txBody>
          <a:bodyPr>
            <a:normAutofit/>
          </a:bodyPr>
          <a:lstStyle>
            <a:lvl1pPr marL="0" indent="0">
              <a:buNone/>
              <a:defRPr lang="en-US" sz="2800" i="1" dirty="0">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778902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ssion (No Sub Sessions)">
    <p:spTree>
      <p:nvGrpSpPr>
        <p:cNvPr id="1" name=""/>
        <p:cNvGrpSpPr/>
        <p:nvPr/>
      </p:nvGrpSpPr>
      <p:grpSpPr>
        <a:xfrm>
          <a:off x="0" y="0"/>
          <a:ext cx="0" cy="0"/>
          <a:chOff x="0" y="0"/>
          <a:chExt cx="0" cy="0"/>
        </a:xfrm>
      </p:grpSpPr>
      <p:sp>
        <p:nvSpPr>
          <p:cNvPr id="4" name="Title 1"/>
          <p:cNvSpPr txBox="1">
            <a:spLocks/>
          </p:cNvSpPr>
          <p:nvPr userDrawn="1"/>
        </p:nvSpPr>
        <p:spPr>
          <a:xfrm>
            <a:off x="442913" y="5562600"/>
            <a:ext cx="8229600" cy="685800"/>
          </a:xfrm>
          <a:prstGeom prst="rect">
            <a:avLst/>
          </a:prstGeom>
        </p:spPr>
        <p:txBody>
          <a:bodyPr anchor="ctr">
            <a:normAutofit/>
          </a:bodyPr>
          <a:lstStyle>
            <a:lvl1pPr algn="ctr" defTabSz="914400" rtl="0" eaLnBrk="1" latinLnBrk="0" hangingPunct="1">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fontAlgn="auto">
              <a:spcAft>
                <a:spcPts val="0"/>
              </a:spcAft>
              <a:defRPr/>
            </a:pPr>
            <a:endParaRPr lang="en-US" sz="2800" i="1"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752600"/>
            <a:ext cx="8229600" cy="289330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87244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6" descr="excelstrip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4340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8"/>
          <p:cNvGrpSpPr>
            <a:grpSpLocks/>
          </p:cNvGrpSpPr>
          <p:nvPr/>
        </p:nvGrpSpPr>
        <p:grpSpPr bwMode="auto">
          <a:xfrm>
            <a:off x="7083425" y="73025"/>
            <a:ext cx="1984375" cy="644525"/>
            <a:chOff x="7160285" y="129977"/>
            <a:chExt cx="1983715" cy="644857"/>
          </a:xfrm>
        </p:grpSpPr>
        <p:pic>
          <p:nvPicPr>
            <p:cNvPr id="6" name="Picture 9" descr="v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0285" y="129977"/>
              <a:ext cx="1982913" cy="36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5"/>
            <p:cNvSpPr txBox="1">
              <a:spLocks noChangeArrowheads="1"/>
            </p:cNvSpPr>
            <p:nvPr/>
          </p:nvSpPr>
          <p:spPr bwMode="auto">
            <a:xfrm>
              <a:off x="7201546" y="533410"/>
              <a:ext cx="1942454" cy="24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pitchFamily="34" charset="0"/>
                </a:defRPr>
              </a:lvl1pPr>
              <a:lvl2pPr marL="742950" indent="-285750" eaLnBrk="0" hangingPunct="0">
                <a:defRPr sz="2300">
                  <a:solidFill>
                    <a:schemeClr val="tx1"/>
                  </a:solidFill>
                  <a:latin typeface="Arial" pitchFamily="34" charset="0"/>
                </a:defRPr>
              </a:lvl2pPr>
              <a:lvl3pPr marL="1143000" indent="-228600" eaLnBrk="0" hangingPunct="0">
                <a:defRPr sz="2300">
                  <a:solidFill>
                    <a:schemeClr val="tx1"/>
                  </a:solidFill>
                  <a:latin typeface="Arial" pitchFamily="34" charset="0"/>
                </a:defRPr>
              </a:lvl3pPr>
              <a:lvl4pPr marL="1600200" indent="-228600" eaLnBrk="0" hangingPunct="0">
                <a:defRPr sz="2300">
                  <a:solidFill>
                    <a:schemeClr val="tx1"/>
                  </a:solidFill>
                  <a:latin typeface="Arial" pitchFamily="34" charset="0"/>
                </a:defRPr>
              </a:lvl4pPr>
              <a:lvl5pPr marL="2057400" indent="-228600" eaLnBrk="0" hangingPunct="0">
                <a:defRPr sz="2300">
                  <a:solidFill>
                    <a:schemeClr val="tx1"/>
                  </a:solidFill>
                  <a:latin typeface="Arial" pitchFamily="34" charset="0"/>
                </a:defRPr>
              </a:lvl5pPr>
              <a:lvl6pPr marL="2514600" indent="-228600" eaLnBrk="0" fontAlgn="base" hangingPunct="0">
                <a:spcBef>
                  <a:spcPct val="0"/>
                </a:spcBef>
                <a:spcAft>
                  <a:spcPct val="0"/>
                </a:spcAft>
                <a:defRPr sz="2300">
                  <a:solidFill>
                    <a:schemeClr val="tx1"/>
                  </a:solidFill>
                  <a:latin typeface="Arial" pitchFamily="34" charset="0"/>
                </a:defRPr>
              </a:lvl6pPr>
              <a:lvl7pPr marL="2971800" indent="-228600" eaLnBrk="0" fontAlgn="base" hangingPunct="0">
                <a:spcBef>
                  <a:spcPct val="0"/>
                </a:spcBef>
                <a:spcAft>
                  <a:spcPct val="0"/>
                </a:spcAft>
                <a:defRPr sz="2300">
                  <a:solidFill>
                    <a:schemeClr val="tx1"/>
                  </a:solidFill>
                  <a:latin typeface="Arial" pitchFamily="34" charset="0"/>
                </a:defRPr>
              </a:lvl7pPr>
              <a:lvl8pPr marL="3429000" indent="-228600" eaLnBrk="0" fontAlgn="base" hangingPunct="0">
                <a:spcBef>
                  <a:spcPct val="0"/>
                </a:spcBef>
                <a:spcAft>
                  <a:spcPct val="0"/>
                </a:spcAft>
                <a:defRPr sz="2300">
                  <a:solidFill>
                    <a:schemeClr val="tx1"/>
                  </a:solidFill>
                  <a:latin typeface="Arial" pitchFamily="34" charset="0"/>
                </a:defRPr>
              </a:lvl8pPr>
              <a:lvl9pPr marL="3886200" indent="-228600" eaLnBrk="0" fontAlgn="base" hangingPunct="0">
                <a:spcBef>
                  <a:spcPct val="0"/>
                </a:spcBef>
                <a:spcAft>
                  <a:spcPct val="0"/>
                </a:spcAft>
                <a:defRPr sz="2300">
                  <a:solidFill>
                    <a:schemeClr val="tx1"/>
                  </a:solidFill>
                  <a:latin typeface="Arial" pitchFamily="34" charset="0"/>
                </a:defRPr>
              </a:lvl9pPr>
            </a:lstStyle>
            <a:p>
              <a:pPr algn="r" eaLnBrk="1" fontAlgn="auto" hangingPunct="1">
                <a:spcBef>
                  <a:spcPts val="0"/>
                </a:spcBef>
                <a:spcAft>
                  <a:spcPts val="1000"/>
                </a:spcAft>
                <a:defRPr/>
              </a:pPr>
              <a:r>
                <a:rPr lang="en-US" sz="1000" noProof="1" smtClean="0">
                  <a:solidFill>
                    <a:srgbClr val="FFC323"/>
                  </a:solidFill>
                  <a:latin typeface="MicrogrammaDMedExt" charset="0"/>
                  <a:cs typeface="+mn-cs"/>
                </a:rPr>
                <a:t>customizable courseware</a:t>
              </a:r>
              <a:endParaRPr lang="en-US" smtClean="0">
                <a:cs typeface="+mn-cs"/>
              </a:endParaRPr>
            </a:p>
          </p:txBody>
        </p:sp>
      </p:grpSp>
      <p:sp>
        <p:nvSpPr>
          <p:cNvPr id="7" name="Text Placeholder 6"/>
          <p:cNvSpPr>
            <a:spLocks noGrp="1"/>
          </p:cNvSpPr>
          <p:nvPr>
            <p:ph type="body" sz="quarter" idx="10"/>
          </p:nvPr>
        </p:nvSpPr>
        <p:spPr>
          <a:xfrm>
            <a:off x="1828800" y="1828800"/>
            <a:ext cx="5257800" cy="609600"/>
          </a:xfrm>
        </p:spPr>
        <p:txBody>
          <a:bodyPr>
            <a:normAutofit/>
          </a:bodyPr>
          <a:lstStyle>
            <a:lvl1pPr marL="0" indent="0">
              <a:buNone/>
              <a:defRPr lang="en-US" sz="3600" kern="1200" dirty="0">
                <a:solidFill>
                  <a:schemeClr val="tx1">
                    <a:lumMod val="65000"/>
                    <a:lumOff val="35000"/>
                  </a:schemeClr>
                </a:solidFill>
                <a:latin typeface="Arial" pitchFamily="34" charset="0"/>
                <a:ea typeface="+mn-ea"/>
                <a:cs typeface="+mn-cs"/>
              </a:defRPr>
            </a:lvl1pPr>
          </a:lstStyle>
          <a:p>
            <a:pPr lvl="0"/>
            <a:r>
              <a:rPr lang="en-US" smtClean="0"/>
              <a:t>Click to edit Master text styles</a:t>
            </a:r>
          </a:p>
        </p:txBody>
      </p:sp>
      <p:sp>
        <p:nvSpPr>
          <p:cNvPr id="8" name="Text Placeholder 6"/>
          <p:cNvSpPr>
            <a:spLocks noGrp="1"/>
          </p:cNvSpPr>
          <p:nvPr>
            <p:ph type="body" sz="quarter" idx="11"/>
          </p:nvPr>
        </p:nvSpPr>
        <p:spPr>
          <a:xfrm>
            <a:off x="1825625" y="2438400"/>
            <a:ext cx="5257800" cy="533400"/>
          </a:xfrm>
        </p:spPr>
        <p:txBody>
          <a:bodyPr>
            <a:normAutofit/>
          </a:bodyPr>
          <a:lstStyle>
            <a:lvl1pPr marL="0" indent="0">
              <a:buNone/>
              <a:defRPr lang="en-US" sz="2600" kern="1200" dirty="0">
                <a:solidFill>
                  <a:schemeClr val="tx1">
                    <a:lumMod val="65000"/>
                    <a:lumOff val="35000"/>
                  </a:schemeClr>
                </a:solidFill>
                <a:latin typeface="Arial" pitchFamily="34" charset="0"/>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873390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3" name="Title 1"/>
          <p:cNvSpPr txBox="1">
            <a:spLocks/>
          </p:cNvSpPr>
          <p:nvPr userDrawn="1"/>
        </p:nvSpPr>
        <p:spPr>
          <a:xfrm>
            <a:off x="442913" y="5562600"/>
            <a:ext cx="8229600" cy="685800"/>
          </a:xfrm>
          <a:prstGeom prst="rect">
            <a:avLst/>
          </a:prstGeom>
        </p:spPr>
        <p:txBody>
          <a:bodyPr anchor="ctr">
            <a:normAutofit/>
          </a:bodyPr>
          <a:lstStyle>
            <a:lvl1pPr algn="ctr" defTabSz="914400" rtl="0" eaLnBrk="1" latinLnBrk="0" hangingPunct="1">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fontAlgn="auto">
              <a:spcAft>
                <a:spcPts val="0"/>
              </a:spcAft>
              <a:defRPr/>
            </a:pPr>
            <a:endParaRPr lang="en-US" sz="2800" i="1" dirty="0"/>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Tree>
    <p:extLst>
      <p:ext uri="{BB962C8B-B14F-4D97-AF65-F5344CB8AC3E}">
        <p14:creationId xmlns:p14="http://schemas.microsoft.com/office/powerpoint/2010/main" val="2812971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lternate Session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1907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30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907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30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11" name="Text Placeholder 10"/>
          <p:cNvSpPr>
            <a:spLocks noGrp="1"/>
          </p:cNvSpPr>
          <p:nvPr>
            <p:ph type="body" sz="quarter" idx="10"/>
          </p:nvPr>
        </p:nvSpPr>
        <p:spPr>
          <a:xfrm>
            <a:off x="442913" y="1600200"/>
            <a:ext cx="8229600" cy="609600"/>
          </a:xfrm>
        </p:spPr>
        <p:txBody>
          <a:bodyPr>
            <a:normAutofit/>
          </a:bodyPr>
          <a:lstStyle>
            <a:lvl1pPr marL="0" indent="0">
              <a:buNone/>
              <a:defRPr lang="en-US" sz="2800" i="1" dirty="0">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4185065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BC30336-DE06-4A1A-9F02-810EC2F7C371}" type="datetimeFigureOut">
              <a:rPr lang="en-US" smtClean="0"/>
              <a:pPr>
                <a:defRPr/>
              </a:pPr>
              <a:t>3/26/2017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C20558-2633-410E-BD3C-DCA7A330D071}" type="slidenum">
              <a:rPr lang="en-US" altLang="en-US" smtClean="0"/>
              <a:pPr>
                <a:defRPr/>
              </a:pPr>
              <a:t>‹#›</a:t>
            </a:fld>
            <a:endParaRPr lang="en-US" altLang="en-US"/>
          </a:p>
        </p:txBody>
      </p:sp>
    </p:spTree>
    <p:extLst>
      <p:ext uri="{BB962C8B-B14F-4D97-AF65-F5344CB8AC3E}">
        <p14:creationId xmlns:p14="http://schemas.microsoft.com/office/powerpoint/2010/main" val="247495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8CF6CA9-752E-4EC0-A9CC-2AA4262F112D}" type="datetimeFigureOut">
              <a:rPr lang="en-US" smtClean="0"/>
              <a:pPr>
                <a:defRPr/>
              </a:pPr>
              <a:t>3/26/2017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317F06-3B7C-4BA7-86CC-9D4CB799F26B}" type="slidenum">
              <a:rPr lang="en-US" altLang="en-US" smtClean="0"/>
              <a:pPr>
                <a:defRPr/>
              </a:pPr>
              <a:t>‹#›</a:t>
            </a:fld>
            <a:endParaRPr lang="en-US" altLang="en-US"/>
          </a:p>
        </p:txBody>
      </p:sp>
    </p:spTree>
    <p:extLst>
      <p:ext uri="{BB962C8B-B14F-4D97-AF65-F5344CB8AC3E}">
        <p14:creationId xmlns:p14="http://schemas.microsoft.com/office/powerpoint/2010/main" val="398567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CCC4C20D-CAE8-4AF4-90B9-BF08E96D21A6}" type="datetimeFigureOut">
              <a:rPr lang="en-US" smtClean="0"/>
              <a:pPr>
                <a:defRPr/>
              </a:pPr>
              <a:t>3/26/2017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9A504D8-4B73-4456-83F6-53C4081E38F9}" type="slidenum">
              <a:rPr lang="en-US" altLang="en-US" smtClean="0"/>
              <a:pPr>
                <a:defRPr/>
              </a:pPr>
              <a:t>‹#›</a:t>
            </a:fld>
            <a:endParaRPr lang="en-US" altLang="en-US"/>
          </a:p>
        </p:txBody>
      </p:sp>
    </p:spTree>
    <p:extLst>
      <p:ext uri="{BB962C8B-B14F-4D97-AF65-F5344CB8AC3E}">
        <p14:creationId xmlns:p14="http://schemas.microsoft.com/office/powerpoint/2010/main" val="389887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55F42EBE-8034-4E10-A0E4-67E49B6DDA8C}" type="datetimeFigureOut">
              <a:rPr lang="en-US" smtClean="0"/>
              <a:pPr>
                <a:defRPr/>
              </a:pPr>
              <a:t>3/26/2017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F67B068-2072-4CEE-89EF-800BE6D2AB00}" type="slidenum">
              <a:rPr lang="en-US" altLang="en-US" smtClean="0"/>
              <a:pPr>
                <a:defRPr/>
              </a:pPr>
              <a:t>‹#›</a:t>
            </a:fld>
            <a:endParaRPr lang="en-US" altLang="en-US"/>
          </a:p>
        </p:txBody>
      </p:sp>
    </p:spTree>
    <p:extLst>
      <p:ext uri="{BB962C8B-B14F-4D97-AF65-F5344CB8AC3E}">
        <p14:creationId xmlns:p14="http://schemas.microsoft.com/office/powerpoint/2010/main" val="413095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A9544BC-E530-45E6-84CC-729FCEF4054E}" type="datetimeFigureOut">
              <a:rPr lang="en-US" smtClean="0"/>
              <a:pPr>
                <a:defRPr/>
              </a:pPr>
              <a:t>3/26/2017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98E7A76-286B-4D02-8F80-3393DB03B72C}" type="slidenum">
              <a:rPr lang="en-US" altLang="en-US" smtClean="0"/>
              <a:pPr>
                <a:defRPr/>
              </a:pPr>
              <a:t>‹#›</a:t>
            </a:fld>
            <a:endParaRPr lang="en-US" altLang="en-US"/>
          </a:p>
        </p:txBody>
      </p:sp>
    </p:spTree>
    <p:extLst>
      <p:ext uri="{BB962C8B-B14F-4D97-AF65-F5344CB8AC3E}">
        <p14:creationId xmlns:p14="http://schemas.microsoft.com/office/powerpoint/2010/main" val="76536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D5D813A-C084-47CC-AB5D-8EA78A3F4F07}" type="datetimeFigureOut">
              <a:rPr lang="en-US" smtClean="0"/>
              <a:pPr>
                <a:defRPr/>
              </a:pPr>
              <a:t>3/26/2017</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8F0A826-DF67-47A7-BDD7-BFD55962C53A}" type="slidenum">
              <a:rPr lang="en-US" altLang="en-US" smtClean="0"/>
              <a:pPr>
                <a:defRPr/>
              </a:pPr>
              <a:t>‹#›</a:t>
            </a:fld>
            <a:endParaRPr lang="en-US" altLang="en-US"/>
          </a:p>
        </p:txBody>
      </p:sp>
    </p:spTree>
    <p:extLst>
      <p:ext uri="{BB962C8B-B14F-4D97-AF65-F5344CB8AC3E}">
        <p14:creationId xmlns:p14="http://schemas.microsoft.com/office/powerpoint/2010/main" val="1822399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D5B25C2-A642-4284-A91E-82FD909B4EB5}" type="datetimeFigureOut">
              <a:rPr lang="en-US" smtClean="0"/>
              <a:pPr>
                <a:defRPr/>
              </a:pPr>
              <a:t>3/26/2017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17727BC-4A66-4D67-8F59-A0EF33C96D4E}" type="slidenum">
              <a:rPr lang="en-US" altLang="en-US" smtClean="0"/>
              <a:pPr>
                <a:defRPr/>
              </a:pPr>
              <a:t>‹#›</a:t>
            </a:fld>
            <a:endParaRPr lang="en-US" altLang="en-US"/>
          </a:p>
        </p:txBody>
      </p:sp>
    </p:spTree>
    <p:extLst>
      <p:ext uri="{BB962C8B-B14F-4D97-AF65-F5344CB8AC3E}">
        <p14:creationId xmlns:p14="http://schemas.microsoft.com/office/powerpoint/2010/main" val="158723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272BE32-0A1B-40F0-8BEA-2FFBC133C95B}" type="datetimeFigureOut">
              <a:rPr lang="en-US" smtClean="0"/>
              <a:pPr>
                <a:defRPr/>
              </a:pPr>
              <a:t>3/26/2017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F1CC367-7E2D-453F-A8A4-8A73576CCB6D}" type="slidenum">
              <a:rPr lang="en-US" altLang="en-US" smtClean="0"/>
              <a:pPr>
                <a:defRPr/>
              </a:pPr>
              <a:t>‹#›</a:t>
            </a:fld>
            <a:endParaRPr lang="en-US" altLang="en-US"/>
          </a:p>
        </p:txBody>
      </p:sp>
    </p:spTree>
    <p:extLst>
      <p:ext uri="{BB962C8B-B14F-4D97-AF65-F5344CB8AC3E}">
        <p14:creationId xmlns:p14="http://schemas.microsoft.com/office/powerpoint/2010/main" val="537754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A018B08B-87DC-4E89-9326-1B0363DB8041}" type="datetimeFigureOut">
              <a:rPr lang="en-US" smtClean="0"/>
              <a:pPr>
                <a:defRPr/>
              </a:pPr>
              <a:t>3/26/2017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E0A303BB-2F6A-4DA1-BD1C-2958DAC26FC4}" type="slidenum">
              <a:rPr lang="en-US" altLang="en-US" smtClean="0"/>
              <a:pPr>
                <a:defRPr/>
              </a:pPr>
              <a:t>‹#›</a:t>
            </a:fld>
            <a:endParaRPr lang="en-US" altLang="en-US"/>
          </a:p>
        </p:txBody>
      </p:sp>
    </p:spTree>
    <p:extLst>
      <p:ext uri="{BB962C8B-B14F-4D97-AF65-F5344CB8AC3E}">
        <p14:creationId xmlns:p14="http://schemas.microsoft.com/office/powerpoint/2010/main" val="3955376546"/>
      </p:ext>
    </p:extLst>
  </p:cSld>
  <p:clrMap bg1="lt1" tx1="dk1" bg2="lt2" tx2="dk2" accent1="accent1" accent2="accent2" accent3="accent3" accent4="accent4" accent5="accent5" accent6="accent6" hlink="hlink" folHlink="folHlink"/>
  <p:sldLayoutIdLst>
    <p:sldLayoutId id="2147484343" r:id="rId1"/>
    <p:sldLayoutId id="2147484344" r:id="rId2"/>
    <p:sldLayoutId id="2147484345" r:id="rId3"/>
    <p:sldLayoutId id="2147484346" r:id="rId4"/>
    <p:sldLayoutId id="2147484347" r:id="rId5"/>
    <p:sldLayoutId id="2147484348" r:id="rId6"/>
    <p:sldLayoutId id="2147484349" r:id="rId7"/>
    <p:sldLayoutId id="2147484350" r:id="rId8"/>
    <p:sldLayoutId id="2147484351" r:id="rId9"/>
    <p:sldLayoutId id="2147484352" r:id="rId10"/>
    <p:sldLayoutId id="2147484353" r:id="rId11"/>
    <p:sldLayoutId id="2147484355" r:id="rId12"/>
    <p:sldLayoutId id="2147484356" r:id="rId13"/>
    <p:sldLayoutId id="2147484338" r:id="rId14"/>
    <p:sldLayoutId id="2147484339" r:id="rId15"/>
    <p:sldLayoutId id="2147484340"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Excel_Chart1.xls"/><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382838" y="950913"/>
            <a:ext cx="6172200" cy="990600"/>
          </a:xfrm>
        </p:spPr>
        <p:txBody>
          <a:bodyPr anchor="ctr"/>
          <a:lstStyle/>
          <a:p>
            <a:pPr algn="ctr" eaLnBrk="1" fontAlgn="auto" hangingPunct="1">
              <a:spcAft>
                <a:spcPts val="0"/>
              </a:spcAft>
              <a:defRPr/>
            </a:pPr>
            <a:r>
              <a:rPr lang="en-US" dirty="0" smtClean="0"/>
              <a:t>Time Management</a:t>
            </a:r>
            <a:endParaRPr lang="en-US" dirty="0"/>
          </a:p>
        </p:txBody>
      </p:sp>
      <p:sp>
        <p:nvSpPr>
          <p:cNvPr id="16387" name="Rectangle 3"/>
          <p:cNvSpPr>
            <a:spLocks noChangeArrowheads="1"/>
          </p:cNvSpPr>
          <p:nvPr/>
        </p:nvSpPr>
        <p:spPr bwMode="auto">
          <a:xfrm>
            <a:off x="2286000" y="4010025"/>
            <a:ext cx="6477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buClrTx/>
              <a:buSzTx/>
              <a:buFontTx/>
              <a:buNone/>
            </a:pPr>
            <a:r>
              <a:rPr lang="en-US" altLang="en-US" sz="1000">
                <a:latin typeface="Calibri" panose="020F0502020204030204" pitchFamily="34" charset="0"/>
              </a:rPr>
              <a:t>This project is sponsored by a $15.9 million grant from the U.S. Department of Labor, Employment and Training Administration.  The AMMQC program is an Equal Opportunity program. Adaptive equipment is available upon request for individuals with disabilities. This workforce product was funded by a grant awarded by the U.S. Department of Labor’s Employment and Training Administration. The product was created by the grantee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a:t>
            </a:r>
          </a:p>
          <a:p>
            <a:pPr eaLnBrk="1" hangingPunct="1">
              <a:spcBef>
                <a:spcPct val="0"/>
              </a:spcBef>
              <a:buClrTx/>
              <a:buSzTx/>
              <a:buFontTx/>
              <a:buNone/>
            </a:pPr>
            <a:endParaRPr lang="en-US" altLang="en-US" sz="1000">
              <a:latin typeface="Calibri" panose="020F0502020204030204" pitchFamily="34" charset="0"/>
            </a:endParaRPr>
          </a:p>
        </p:txBody>
      </p:sp>
      <p:pic>
        <p:nvPicPr>
          <p:cNvPr id="16388" name="Picture 7" descr="AMMQC logo" title="AMMQ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6275" y="5513388"/>
            <a:ext cx="11779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7"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2975" y="5535613"/>
            <a:ext cx="211455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S</a:t>
            </a:r>
            <a:r>
              <a:rPr lang="en-US" dirty="0" smtClean="0"/>
              <a:t>cheduling</a:t>
            </a:r>
            <a:endParaRPr lang="en-US" dirty="0"/>
          </a:p>
        </p:txBody>
      </p:sp>
      <p:sp>
        <p:nvSpPr>
          <p:cNvPr id="3" name="Content Placeholder 2"/>
          <p:cNvSpPr>
            <a:spLocks noGrp="1"/>
          </p:cNvSpPr>
          <p:nvPr>
            <p:ph idx="1"/>
          </p:nvPr>
        </p:nvSpPr>
        <p:spPr>
          <a:xfrm>
            <a:off x="457200" y="1752600"/>
            <a:ext cx="8229600" cy="4648200"/>
          </a:xfrm>
        </p:spPr>
        <p:txBody>
          <a:bodyPr/>
          <a:lstStyle/>
          <a:p>
            <a:pPr eaLnBrk="1" hangingPunct="1"/>
            <a:r>
              <a:rPr lang="en-US" altLang="en-US" smtClean="0"/>
              <a:t>Keeps you on track and minimizes stress. </a:t>
            </a:r>
          </a:p>
          <a:p>
            <a:pPr eaLnBrk="1" hangingPunct="1"/>
            <a:r>
              <a:rPr lang="en-US" altLang="en-US" smtClean="0"/>
              <a:t>Consider the factors that affect your time. </a:t>
            </a:r>
          </a:p>
          <a:p>
            <a:pPr eaLnBrk="1" hangingPunct="1"/>
            <a:r>
              <a:rPr lang="en-US" altLang="en-US" smtClean="0"/>
              <a:t>Leave room for interruptions and unexpected events.</a:t>
            </a:r>
          </a:p>
          <a:p>
            <a:pPr eaLnBrk="1" hangingPunct="1"/>
            <a:r>
              <a:rPr lang="en-US" altLang="en-US" smtClean="0"/>
              <a:t>Controls time and maintains balance.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
            </a:r>
            <a:br>
              <a:rPr lang="en-US" dirty="0" smtClean="0"/>
            </a:br>
            <a:r>
              <a:rPr lang="en-US" dirty="0" smtClean="0"/>
              <a:t>Case Study</a:t>
            </a:r>
            <a:r>
              <a:rPr lang="en-US" dirty="0" smtClean="0"/>
              <a:t>:</a:t>
            </a:r>
            <a:r>
              <a:rPr lang="en-US" dirty="0"/>
              <a:t/>
            </a:r>
            <a:br>
              <a:rPr lang="en-US" dirty="0"/>
            </a:br>
            <a:r>
              <a:rPr lang="en-US" dirty="0" smtClean="0"/>
              <a:t>Another </a:t>
            </a:r>
            <a:r>
              <a:rPr lang="en-US" dirty="0" smtClean="0"/>
              <a:t>Day </a:t>
            </a:r>
            <a:r>
              <a:rPr lang="en-US" dirty="0" smtClean="0"/>
              <a:t>at the </a:t>
            </a:r>
            <a:r>
              <a:rPr lang="en-US" dirty="0" smtClean="0"/>
              <a:t>Office </a:t>
            </a:r>
            <a:r>
              <a:rPr lang="en-US" dirty="0" smtClean="0"/>
              <a:t/>
            </a:r>
            <a:br>
              <a:rPr lang="en-US" dirty="0" smtClean="0"/>
            </a:br>
            <a:endParaRPr lang="en-US" dirty="0"/>
          </a:p>
        </p:txBody>
      </p:sp>
      <p:sp>
        <p:nvSpPr>
          <p:cNvPr id="3" name="Content Placeholder 2"/>
          <p:cNvSpPr>
            <a:spLocks noGrp="1"/>
          </p:cNvSpPr>
          <p:nvPr>
            <p:ph idx="1"/>
          </p:nvPr>
        </p:nvSpPr>
        <p:spPr>
          <a:xfrm>
            <a:off x="152400" y="1766888"/>
            <a:ext cx="8839200" cy="5105400"/>
          </a:xfrm>
        </p:spPr>
        <p:txBody>
          <a:bodyPr>
            <a:normAutofit fontScale="62500" lnSpcReduction="20000"/>
          </a:bodyPr>
          <a:lstStyle/>
          <a:p>
            <a:pPr marL="114300" indent="0" eaLnBrk="1" fontAlgn="auto" hangingPunct="1">
              <a:spcAft>
                <a:spcPts val="0"/>
              </a:spcAft>
              <a:buFont typeface="Arial" pitchFamily="34" charset="0"/>
              <a:buNone/>
              <a:defRPr/>
            </a:pPr>
            <a:r>
              <a:rPr lang="en-US" sz="2500" dirty="0"/>
              <a:t>It was 7:20 a.m. when Myron arrived at the office. He was early because he wanted to clear the backlog of work that had been piling up on his desk. He turned on the lights and started to go through yesterday's mail. As he read the first piece, he realized he couldn't deal with it until a colleague arrived. He set it aside and went to the next. This item had potential application to a project he was working on, so he walked down the hall and made a copy for his personal use.</a:t>
            </a:r>
          </a:p>
          <a:p>
            <a:pPr marL="114300" indent="0" eaLnBrk="1" fontAlgn="auto" hangingPunct="1">
              <a:spcAft>
                <a:spcPts val="0"/>
              </a:spcAft>
              <a:buFont typeface="Arial" pitchFamily="34" charset="0"/>
              <a:buNone/>
              <a:defRPr/>
            </a:pPr>
            <a:r>
              <a:rPr lang="en-US" sz="2500" dirty="0"/>
              <a:t> </a:t>
            </a:r>
          </a:p>
          <a:p>
            <a:pPr marL="114300" indent="0" eaLnBrk="1" fontAlgn="auto" hangingPunct="1">
              <a:spcAft>
                <a:spcPts val="0"/>
              </a:spcAft>
              <a:buFont typeface="Arial" pitchFamily="34" charset="0"/>
              <a:buNone/>
              <a:defRPr/>
            </a:pPr>
            <a:r>
              <a:rPr lang="en-US" sz="2500" dirty="0"/>
              <a:t>As he continued reading his </a:t>
            </a:r>
            <a:r>
              <a:rPr lang="en-US" sz="2500" dirty="0" smtClean="0"/>
              <a:t>mail, </a:t>
            </a:r>
            <a:r>
              <a:rPr lang="en-US" sz="2500" dirty="0"/>
              <a:t>he came across a journal article of particular interest and become engrossed in it. As he looked up, he was startled to find that others were arriving and it was nearly 9:00.</a:t>
            </a:r>
          </a:p>
          <a:p>
            <a:pPr marL="114300" indent="0" eaLnBrk="1" fontAlgn="auto" hangingPunct="1">
              <a:spcAft>
                <a:spcPts val="0"/>
              </a:spcAft>
              <a:buFont typeface="Arial" pitchFamily="34" charset="0"/>
              <a:buNone/>
              <a:defRPr/>
            </a:pPr>
            <a:r>
              <a:rPr lang="en-US" sz="2500" dirty="0"/>
              <a:t> </a:t>
            </a:r>
          </a:p>
          <a:p>
            <a:pPr marL="114300" indent="0" eaLnBrk="1" fontAlgn="auto" hangingPunct="1">
              <a:spcAft>
                <a:spcPts val="0"/>
              </a:spcAft>
              <a:buFont typeface="Arial" pitchFamily="34" charset="0"/>
              <a:buNone/>
              <a:defRPr/>
            </a:pPr>
            <a:r>
              <a:rPr lang="en-US" sz="2500" dirty="0"/>
              <a:t>He quickly pushed the remaining mail to a corner of his desk and reached for a project file due tomorrow with at least two days of work yet to be completed. As he opened the file, Bill and Claire stopped by and invited him to join them for coffee. Myron decided he could spare ten minutes. Bill and Claire were both anxious to share the details of a play they attended last night. Before Myron realized it, thirty minutes had passed and he hurried back to his office.</a:t>
            </a:r>
          </a:p>
          <a:p>
            <a:pPr marL="114300" indent="0" eaLnBrk="1" fontAlgn="auto" hangingPunct="1">
              <a:spcAft>
                <a:spcPts val="0"/>
              </a:spcAft>
              <a:buFont typeface="Arial" pitchFamily="34" charset="0"/>
              <a:buNone/>
              <a:defRPr/>
            </a:pPr>
            <a:r>
              <a:rPr lang="en-US" sz="2500" dirty="0"/>
              <a:t> </a:t>
            </a:r>
          </a:p>
          <a:p>
            <a:pPr marL="114300" indent="0" eaLnBrk="1" fontAlgn="auto" hangingPunct="1">
              <a:spcAft>
                <a:spcPts val="0"/>
              </a:spcAft>
              <a:buFont typeface="Arial" pitchFamily="34" charset="0"/>
              <a:buNone/>
              <a:defRPr/>
            </a:pPr>
            <a:r>
              <a:rPr lang="en-US" sz="2500" dirty="0"/>
              <a:t>As Myron entered his office, the phone rang. It was Mr. Wilson, his manager. There was a meeting scheduled at 10:00. Could Myron sit in for him? There was something to be discussed that the department should know about. Myron looked at his watch. There wasn't enough time to get started on the project so he pushed the file aside and vowed to start it immediately after lunch.</a:t>
            </a:r>
          </a:p>
          <a:p>
            <a:pPr marL="114300" indent="0" eaLnBrk="1" fontAlgn="auto" hangingPunct="1">
              <a:spcAft>
                <a:spcPts val="0"/>
              </a:spcAft>
              <a:buFont typeface="Arial" pitchFamily="34" charset="0"/>
              <a:buNone/>
              <a:defRPr/>
            </a:pPr>
            <a:r>
              <a:rPr lang="en-US" sz="2500" dirty="0"/>
              <a:t> </a:t>
            </a:r>
          </a:p>
          <a:p>
            <a:pPr marL="114300" indent="0" eaLnBrk="1" fontAlgn="auto" hangingPunct="1">
              <a:spcAft>
                <a:spcPts val="0"/>
              </a:spcAft>
              <a:buFont typeface="Arial" pitchFamily="34" charset="0"/>
              <a:buNone/>
              <a:defRPr/>
            </a:pPr>
            <a:r>
              <a:rPr lang="en-US" sz="2500" dirty="0"/>
              <a:t>The afternoon wasn't any better. A few visitors, a few phone calls, a couple of letters, and the day was over. Nothing had been accomplished on the project that was due tomorrow. As he stuffed papers into his briefcase, he wondered how Bill and Claire were able to attend plays during the evening.</a:t>
            </a:r>
          </a:p>
          <a:p>
            <a:pPr marL="274320" indent="-27432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eaLnBrk="1" fontAlgn="auto" hangingPunct="1">
              <a:spcAft>
                <a:spcPts val="0"/>
              </a:spcAft>
              <a:defRPr/>
            </a:pPr>
            <a:r>
              <a:rPr lang="en-US" dirty="0" smtClean="0"/>
              <a:t>Another </a:t>
            </a:r>
            <a:r>
              <a:rPr lang="en-US" dirty="0" smtClean="0"/>
              <a:t>Day </a:t>
            </a:r>
            <a:r>
              <a:rPr lang="en-US" dirty="0" smtClean="0"/>
              <a:t>at the </a:t>
            </a:r>
            <a:r>
              <a:rPr lang="en-US" dirty="0" smtClean="0"/>
              <a:t>Office</a:t>
            </a:r>
            <a:endParaRPr lang="en-US" dirty="0"/>
          </a:p>
        </p:txBody>
      </p:sp>
      <p:sp>
        <p:nvSpPr>
          <p:cNvPr id="27651" name="Content Placeholder 8"/>
          <p:cNvSpPr>
            <a:spLocks noGrp="1"/>
          </p:cNvSpPr>
          <p:nvPr>
            <p:ph idx="1"/>
          </p:nvPr>
        </p:nvSpPr>
        <p:spPr>
          <a:xfrm>
            <a:off x="457200" y="1981200"/>
            <a:ext cx="8229600" cy="3886200"/>
          </a:xfrm>
        </p:spPr>
        <p:txBody>
          <a:bodyPr/>
          <a:lstStyle/>
          <a:p>
            <a:pPr eaLnBrk="1" hangingPunct="1"/>
            <a:r>
              <a:rPr lang="en-US" altLang="en-US" smtClean="0"/>
              <a:t>Did Myron make good use of his best time of day?</a:t>
            </a:r>
          </a:p>
          <a:p>
            <a:pPr eaLnBrk="1" hangingPunct="1"/>
            <a:r>
              <a:rPr lang="en-US" altLang="en-US" smtClean="0"/>
              <a:t>Did he work on his high priority items?</a:t>
            </a:r>
          </a:p>
          <a:p>
            <a:pPr eaLnBrk="1" hangingPunct="1"/>
            <a:r>
              <a:rPr lang="en-US" altLang="en-US" smtClean="0"/>
              <a:t>Did he have a problem saying no?</a:t>
            </a:r>
          </a:p>
          <a:p>
            <a:pPr eaLnBrk="1" hangingPunct="1"/>
            <a:r>
              <a:rPr lang="en-US" altLang="en-US" smtClean="0"/>
              <a:t>Did he complete the tasks he started?</a:t>
            </a:r>
          </a:p>
          <a:p>
            <a:pPr eaLnBrk="1" hangingPunct="1"/>
            <a:r>
              <a:rPr lang="en-US" altLang="en-US" smtClean="0"/>
              <a:t>Did he understand his problems?</a:t>
            </a:r>
          </a:p>
          <a:p>
            <a:pPr eaLnBrk="1" hangingPunct="1"/>
            <a:r>
              <a:rPr lang="en-US" altLang="en-US" smtClean="0"/>
              <a:t>What would you recommend for Myron?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How </a:t>
            </a:r>
            <a:r>
              <a:rPr lang="en-US" dirty="0" smtClean="0"/>
              <a:t>Do </a:t>
            </a:r>
            <a:r>
              <a:rPr lang="en-US" dirty="0"/>
              <a:t>Y</a:t>
            </a:r>
            <a:r>
              <a:rPr lang="en-US" dirty="0" smtClean="0"/>
              <a:t>ou </a:t>
            </a:r>
            <a:r>
              <a:rPr lang="en-US" dirty="0"/>
              <a:t>S</a:t>
            </a:r>
            <a:r>
              <a:rPr lang="en-US" dirty="0" smtClean="0"/>
              <a:t>pend Your </a:t>
            </a:r>
            <a:r>
              <a:rPr lang="en-US" dirty="0"/>
              <a:t>T</a:t>
            </a:r>
            <a:r>
              <a:rPr lang="en-US" dirty="0" smtClean="0"/>
              <a:t>ime</a:t>
            </a:r>
            <a:r>
              <a:rPr lang="en-US" dirty="0" smtClean="0"/>
              <a:t>?</a:t>
            </a:r>
            <a:endParaRPr lang="en-US" dirty="0"/>
          </a:p>
        </p:txBody>
      </p:sp>
      <p:sp>
        <p:nvSpPr>
          <p:cNvPr id="40963" name="Content Placeholder 2"/>
          <p:cNvSpPr>
            <a:spLocks noGrp="1"/>
          </p:cNvSpPr>
          <p:nvPr>
            <p:ph idx="1"/>
          </p:nvPr>
        </p:nvSpPr>
        <p:spPr>
          <a:xfrm>
            <a:off x="457200" y="1905000"/>
            <a:ext cx="8229600" cy="4572000"/>
          </a:xfrm>
        </p:spPr>
        <p:txBody>
          <a:bodyPr/>
          <a:lstStyle/>
          <a:p>
            <a:pPr marL="274320" indent="-274320" eaLnBrk="1" fontAlgn="auto" hangingPunct="1">
              <a:spcAft>
                <a:spcPts val="0"/>
              </a:spcAft>
              <a:buFont typeface="Wingdings"/>
              <a:buChar char=""/>
              <a:defRPr/>
            </a:pPr>
            <a:r>
              <a:rPr lang="en-US" altLang="en-US" dirty="0" smtClean="0"/>
              <a:t>What are the things you have to do every day? </a:t>
            </a:r>
          </a:p>
          <a:p>
            <a:pPr marL="274320" indent="-274320" eaLnBrk="1" fontAlgn="auto" hangingPunct="1">
              <a:spcAft>
                <a:spcPts val="0"/>
              </a:spcAft>
              <a:buFont typeface="Wingdings"/>
              <a:buChar char=""/>
              <a:defRPr/>
            </a:pPr>
            <a:r>
              <a:rPr lang="en-US" altLang="en-US" dirty="0" smtClean="0"/>
              <a:t>How much time must you allot to each thing? </a:t>
            </a:r>
          </a:p>
          <a:p>
            <a:pPr marL="274320" indent="-274320" eaLnBrk="1" fontAlgn="auto" hangingPunct="1">
              <a:spcAft>
                <a:spcPts val="0"/>
              </a:spcAft>
              <a:buFont typeface="Wingdings"/>
              <a:buChar char=""/>
              <a:defRPr/>
            </a:pPr>
            <a:r>
              <a:rPr lang="en-US" altLang="en-US" dirty="0" smtClean="0"/>
              <a:t>Knowing approximately how much time tasks take can help us to plan for them.</a:t>
            </a:r>
          </a:p>
          <a:p>
            <a:pPr marL="274320" indent="-274320" eaLnBrk="1" fontAlgn="auto" hangingPunct="1">
              <a:spcAft>
                <a:spcPts val="0"/>
              </a:spcAft>
              <a:buFont typeface="Wingdings"/>
              <a:buChar char=""/>
              <a:defRPr/>
            </a:pPr>
            <a:r>
              <a:rPr lang="en-US" altLang="en-US" dirty="0" smtClean="0"/>
              <a:t>What about the things you have to do each week or month? </a:t>
            </a:r>
          </a:p>
          <a:p>
            <a:pPr marL="114300" indent="0" eaLnBrk="1" fontAlgn="auto" hangingPunct="1">
              <a:spcAft>
                <a:spcPts val="0"/>
              </a:spcAft>
              <a:buFont typeface="Arial" pitchFamily="34" charset="0"/>
              <a:buNone/>
              <a:defRPr/>
            </a:pPr>
            <a:endParaRPr lang="en-US"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How </a:t>
            </a:r>
            <a:r>
              <a:rPr lang="en-US" dirty="0" smtClean="0"/>
              <a:t>Do You Spend </a:t>
            </a:r>
            <a:r>
              <a:rPr lang="en-US" dirty="0" smtClean="0"/>
              <a:t>Your </a:t>
            </a:r>
            <a:r>
              <a:rPr lang="en-US" dirty="0" smtClean="0"/>
              <a:t>Day</a:t>
            </a:r>
            <a:r>
              <a:rPr lang="en-US" dirty="0" smtClean="0"/>
              <a:t>?</a:t>
            </a:r>
            <a:endParaRPr lang="en-US" dirty="0"/>
          </a:p>
        </p:txBody>
      </p:sp>
      <p:grpSp>
        <p:nvGrpSpPr>
          <p:cNvPr id="29699" name="Group 3" descr="time wheel" title="time wheel"/>
          <p:cNvGrpSpPr>
            <a:grpSpLocks/>
          </p:cNvGrpSpPr>
          <p:nvPr/>
        </p:nvGrpSpPr>
        <p:grpSpPr bwMode="auto">
          <a:xfrm>
            <a:off x="330200" y="1549400"/>
            <a:ext cx="8712200" cy="5207000"/>
            <a:chOff x="330232" y="1549432"/>
            <a:chExt cx="8712136" cy="5206936"/>
          </a:xfrm>
        </p:grpSpPr>
        <p:graphicFrame>
          <p:nvGraphicFramePr>
            <p:cNvPr id="29700" name="Chart 2"/>
            <p:cNvGraphicFramePr>
              <a:graphicFrameLocks/>
            </p:cNvGraphicFramePr>
            <p:nvPr/>
          </p:nvGraphicFramePr>
          <p:xfrm>
            <a:off x="279432" y="1498632"/>
            <a:ext cx="8813736" cy="5308536"/>
          </p:xfrm>
          <a:graphic>
            <a:graphicData uri="http://schemas.openxmlformats.org/presentationml/2006/ole">
              <mc:AlternateContent xmlns:mc="http://schemas.openxmlformats.org/markup-compatibility/2006">
                <mc:Choice xmlns:v="urn:schemas-microsoft-com:vml" Requires="v">
                  <p:oleObj spid="_x0000_s29707" r:id="rId3" imgW="8815580" imgH="5310076" progId="Excel.Chart.8">
                    <p:embed/>
                  </p:oleObj>
                </mc:Choice>
                <mc:Fallback>
                  <p:oleObj r:id="rId3" imgW="8815580" imgH="5310076" progId="Excel.Chart.8">
                    <p:embed/>
                    <p:pic>
                      <p:nvPicPr>
                        <p:cNvPr id="0" name="Char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32" y="1498632"/>
                          <a:ext cx="8813736" cy="5308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ounded Rectangle 8"/>
            <p:cNvSpPr/>
            <p:nvPr/>
          </p:nvSpPr>
          <p:spPr>
            <a:xfrm>
              <a:off x="685829" y="3619507"/>
              <a:ext cx="304798" cy="22859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Rounded Rectangle 10"/>
            <p:cNvSpPr/>
            <p:nvPr/>
          </p:nvSpPr>
          <p:spPr>
            <a:xfrm>
              <a:off x="685829" y="3048014"/>
              <a:ext cx="304798" cy="22859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 name="Rounded Rectangle 11"/>
            <p:cNvSpPr/>
            <p:nvPr/>
          </p:nvSpPr>
          <p:spPr>
            <a:xfrm>
              <a:off x="685829" y="2514620"/>
              <a:ext cx="304798" cy="22859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Rounded Rectangle 12"/>
            <p:cNvSpPr/>
            <p:nvPr/>
          </p:nvSpPr>
          <p:spPr>
            <a:xfrm>
              <a:off x="685829" y="1981227"/>
              <a:ext cx="304798" cy="22859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E</a:t>
            </a:r>
            <a:r>
              <a:rPr lang="en-US" dirty="0" smtClean="0"/>
              <a:t>valuating </a:t>
            </a:r>
            <a:r>
              <a:rPr lang="en-US" dirty="0"/>
              <a:t>Your </a:t>
            </a:r>
            <a:r>
              <a:rPr lang="en-US" dirty="0"/>
              <a:t>D</a:t>
            </a:r>
            <a:r>
              <a:rPr lang="en-US" dirty="0" smtClean="0"/>
              <a:t>ay</a:t>
            </a:r>
            <a:endParaRPr lang="en-US" dirty="0"/>
          </a:p>
        </p:txBody>
      </p:sp>
      <p:sp>
        <p:nvSpPr>
          <p:cNvPr id="31747" name="Content Placeholder 2"/>
          <p:cNvSpPr>
            <a:spLocks noGrp="1"/>
          </p:cNvSpPr>
          <p:nvPr>
            <p:ph idx="1"/>
          </p:nvPr>
        </p:nvSpPr>
        <p:spPr>
          <a:xfrm>
            <a:off x="457200" y="1905000"/>
            <a:ext cx="8229600" cy="4648200"/>
          </a:xfrm>
        </p:spPr>
        <p:txBody>
          <a:bodyPr/>
          <a:lstStyle/>
          <a:p>
            <a:pPr eaLnBrk="1" hangingPunct="1"/>
            <a:r>
              <a:rPr lang="en-US" altLang="en-US" sz="3000" smtClean="0"/>
              <a:t>What did you spend the most time doing?</a:t>
            </a:r>
          </a:p>
          <a:p>
            <a:pPr eaLnBrk="1" hangingPunct="1"/>
            <a:r>
              <a:rPr lang="en-US" altLang="en-US" sz="3000" smtClean="0"/>
              <a:t>Were there any surprises in how you spent the day or how much time you spent on a particular task/activity?</a:t>
            </a:r>
          </a:p>
          <a:p>
            <a:pPr eaLnBrk="1" hangingPunct="1"/>
            <a:r>
              <a:rPr lang="en-US" altLang="en-US" sz="3000" smtClean="0"/>
              <a:t>Did you take any time out just for you?</a:t>
            </a:r>
          </a:p>
          <a:p>
            <a:pPr eaLnBrk="1" hangingPunct="1"/>
            <a:r>
              <a:rPr lang="en-US" altLang="en-US" sz="3000" smtClean="0"/>
              <a:t>Did your day align with your goals and priorities?</a:t>
            </a:r>
          </a:p>
          <a:p>
            <a:pPr eaLnBrk="1" hangingPunct="1"/>
            <a:r>
              <a:rPr lang="en-US" altLang="en-US" sz="3000" smtClean="0"/>
              <a:t>Tomorrow is another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Time </a:t>
            </a:r>
            <a:r>
              <a:rPr lang="en-US" dirty="0" smtClean="0"/>
              <a:t>Management Tips</a:t>
            </a:r>
            <a:endParaRPr lang="en-US" dirty="0"/>
          </a:p>
        </p:txBody>
      </p:sp>
      <p:sp>
        <p:nvSpPr>
          <p:cNvPr id="3" name="Content Placeholder 2"/>
          <p:cNvSpPr>
            <a:spLocks noGrp="1"/>
          </p:cNvSpPr>
          <p:nvPr>
            <p:ph idx="1"/>
          </p:nvPr>
        </p:nvSpPr>
        <p:spPr>
          <a:xfrm>
            <a:off x="457200" y="1676400"/>
            <a:ext cx="8229600" cy="4800600"/>
          </a:xfrm>
        </p:spPr>
        <p:txBody>
          <a:bodyPr/>
          <a:lstStyle/>
          <a:p>
            <a:pPr eaLnBrk="1" hangingPunct="1"/>
            <a:r>
              <a:rPr lang="en-US" altLang="en-US" smtClean="0"/>
              <a:t>Focus on one task at a time.</a:t>
            </a:r>
          </a:p>
          <a:p>
            <a:pPr eaLnBrk="1" hangingPunct="1"/>
            <a:r>
              <a:rPr lang="en-US" altLang="en-US" smtClean="0"/>
              <a:t>Take breaks.</a:t>
            </a:r>
          </a:p>
          <a:p>
            <a:pPr eaLnBrk="1" hangingPunct="1"/>
            <a:r>
              <a:rPr lang="en-US" altLang="en-US" smtClean="0"/>
              <a:t>Use your best times.</a:t>
            </a:r>
          </a:p>
          <a:p>
            <a:pPr eaLnBrk="1" hangingPunct="1"/>
            <a:r>
              <a:rPr lang="en-US" altLang="en-US" smtClean="0"/>
              <a:t>Use to do lists, calendars, and planners and keep them up to date.</a:t>
            </a:r>
          </a:p>
          <a:p>
            <a:pPr eaLnBrk="1" hangingPunct="1"/>
            <a:r>
              <a:rPr lang="en-US" altLang="en-US" smtClean="0"/>
              <a:t>Work on projects a little at a time. </a:t>
            </a:r>
          </a:p>
          <a:p>
            <a:pPr eaLnBrk="1" hangingPunct="1"/>
            <a:r>
              <a:rPr lang="en-US" altLang="en-US" smtClean="0"/>
              <a:t>Simplify your life.</a:t>
            </a:r>
          </a:p>
          <a:p>
            <a:pPr eaLnBrk="1" hangingPunct="1"/>
            <a:r>
              <a:rPr lang="en-US" altLang="en-US" smtClean="0"/>
              <a:t>Use the “dump, sort, and group” method.</a:t>
            </a:r>
          </a:p>
          <a:p>
            <a:pPr eaLnBrk="1" hangingPunct="1"/>
            <a:r>
              <a:rPr lang="en-US" altLang="en-US" smtClean="0"/>
              <a:t>Turn piles into files.</a:t>
            </a:r>
          </a:p>
          <a:p>
            <a:pPr eaLnBrk="1" hangingPunct="1"/>
            <a:r>
              <a:rPr lang="en-US" altLang="en-US" smtClean="0"/>
              <a:t>Do I use it? Do I love it? </a:t>
            </a:r>
          </a:p>
          <a:p>
            <a:pPr eaLnBrk="1" hangingPunct="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Setting </a:t>
            </a:r>
            <a:r>
              <a:rPr lang="en-US" dirty="0"/>
              <a:t>Up </a:t>
            </a:r>
            <a:r>
              <a:rPr lang="en-US" dirty="0" smtClean="0"/>
              <a:t>Routines</a:t>
            </a:r>
            <a:endParaRPr lang="en-US" dirty="0"/>
          </a:p>
        </p:txBody>
      </p:sp>
      <p:sp>
        <p:nvSpPr>
          <p:cNvPr id="28675" name="Content Placeholder 2"/>
          <p:cNvSpPr>
            <a:spLocks noGrp="1"/>
          </p:cNvSpPr>
          <p:nvPr>
            <p:ph idx="1"/>
          </p:nvPr>
        </p:nvSpPr>
        <p:spPr>
          <a:xfrm>
            <a:off x="457200" y="1752600"/>
            <a:ext cx="8229600" cy="4648200"/>
          </a:xfrm>
        </p:spPr>
        <p:txBody>
          <a:bodyPr/>
          <a:lstStyle/>
          <a:p>
            <a:pPr eaLnBrk="1" hangingPunct="1"/>
            <a:r>
              <a:rPr lang="en-US" altLang="en-US" smtClean="0"/>
              <a:t>Simplify, clarify, and create order.</a:t>
            </a:r>
          </a:p>
          <a:p>
            <a:pPr eaLnBrk="1" hangingPunct="1"/>
            <a:r>
              <a:rPr lang="en-US" altLang="en-US" smtClean="0"/>
              <a:t>Appropriate for any activity. </a:t>
            </a:r>
          </a:p>
          <a:p>
            <a:pPr eaLnBrk="1" hangingPunct="1"/>
            <a:r>
              <a:rPr lang="en-US" altLang="en-US" smtClean="0"/>
              <a:t>Ritualize sleep.  </a:t>
            </a:r>
          </a:p>
          <a:p>
            <a:pPr eaLnBrk="1" hangingPunct="1"/>
            <a:r>
              <a:rPr lang="en-US" altLang="en-US" smtClean="0"/>
              <a:t>Fix mealtimes and plan in advance.</a:t>
            </a:r>
          </a:p>
          <a:p>
            <a:pPr eaLnBrk="1" hangingPunct="1"/>
            <a:r>
              <a:rPr lang="en-US" altLang="en-US" smtClean="0"/>
              <a:t>Exercise is easier to do when you make it a habit.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Creating </a:t>
            </a:r>
            <a:r>
              <a:rPr lang="en-US" dirty="0" smtClean="0"/>
              <a:t>Habits</a:t>
            </a:r>
            <a:endParaRPr lang="en-US" dirty="0"/>
          </a:p>
        </p:txBody>
      </p:sp>
      <p:sp>
        <p:nvSpPr>
          <p:cNvPr id="34819" name="Content Placeholder 2"/>
          <p:cNvSpPr>
            <a:spLocks noGrp="1"/>
          </p:cNvSpPr>
          <p:nvPr>
            <p:ph idx="1"/>
          </p:nvPr>
        </p:nvSpPr>
        <p:spPr/>
        <p:txBody>
          <a:bodyPr/>
          <a:lstStyle/>
          <a:p>
            <a:pPr eaLnBrk="1" hangingPunct="1"/>
            <a:endParaRPr lang="en-US" altLang="en-US" smtClean="0"/>
          </a:p>
        </p:txBody>
      </p:sp>
      <p:pic>
        <p:nvPicPr>
          <p:cNvPr id="34820" name="Picture 2" descr="hanit formation" title="habit formation"/>
          <p:cNvPicPr>
            <a:picLocks noChangeAspect="1" noChangeArrowheads="1"/>
          </p:cNvPicPr>
          <p:nvPr/>
        </p:nvPicPr>
        <p:blipFill>
          <a:blip r:embed="rId2">
            <a:extLst>
              <a:ext uri="{28A0092B-C50C-407E-A947-70E740481C1C}">
                <a14:useLocalDpi xmlns:a14="http://schemas.microsoft.com/office/drawing/2010/main" val="0"/>
              </a:ext>
            </a:extLst>
          </a:blip>
          <a:srcRect l="3935" t="3053" r="4887" b="25903"/>
          <a:stretch>
            <a:fillRect/>
          </a:stretch>
        </p:blipFill>
        <p:spPr bwMode="auto">
          <a:xfrm>
            <a:off x="228600" y="1752600"/>
            <a:ext cx="8740775"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a:t>
            </a:r>
            <a:r>
              <a:rPr lang="en-US" dirty="0" smtClean="0"/>
              <a:t>ime </a:t>
            </a:r>
            <a:r>
              <a:rPr lang="en-US" dirty="0"/>
              <a:t>M</a:t>
            </a:r>
            <a:r>
              <a:rPr lang="en-US" dirty="0" smtClean="0"/>
              <a:t>anagement </a:t>
            </a:r>
            <a:r>
              <a:rPr lang="en-US" dirty="0" smtClean="0"/>
              <a:t>Quadrant</a:t>
            </a:r>
            <a:endParaRPr lang="en-US" dirty="0"/>
          </a:p>
        </p:txBody>
      </p:sp>
      <p:pic>
        <p:nvPicPr>
          <p:cNvPr id="35843" name="Content Placeholder 4" descr="time management quadrant" title="time management quadrant"/>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1755775"/>
            <a:ext cx="4648200" cy="456723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Writing </a:t>
            </a:r>
            <a:r>
              <a:rPr lang="en-US" dirty="0" smtClean="0"/>
              <a:t>about Time</a:t>
            </a:r>
            <a:endParaRPr lang="en-US" dirty="0"/>
          </a:p>
        </p:txBody>
      </p:sp>
      <p:sp>
        <p:nvSpPr>
          <p:cNvPr id="14339" name="Content Placeholder 2"/>
          <p:cNvSpPr>
            <a:spLocks noGrp="1"/>
          </p:cNvSpPr>
          <p:nvPr>
            <p:ph idx="1"/>
          </p:nvPr>
        </p:nvSpPr>
        <p:spPr>
          <a:xfrm>
            <a:off x="457200" y="1752600"/>
            <a:ext cx="8229600" cy="4343400"/>
          </a:xfrm>
        </p:spPr>
        <p:txBody>
          <a:bodyPr/>
          <a:lstStyle/>
          <a:p>
            <a:pPr eaLnBrk="1" hangingPunct="1"/>
            <a:r>
              <a:rPr lang="en-US" altLang="en-US" sz="2700" smtClean="0"/>
              <a:t>What are your top three priorities?</a:t>
            </a:r>
          </a:p>
          <a:p>
            <a:pPr eaLnBrk="1" hangingPunct="1"/>
            <a:r>
              <a:rPr lang="en-US" altLang="en-US" sz="2700" smtClean="0"/>
              <a:t>What are the top three obstacles to working on your priorities or meeting your objectives?</a:t>
            </a:r>
          </a:p>
          <a:p>
            <a:pPr eaLnBrk="1" hangingPunct="1"/>
            <a:r>
              <a:rPr lang="en-US" altLang="en-US" sz="2700" smtClean="0"/>
              <a:t>On a scale of one to ten, how would you rate your organizational skills right now?  Why?</a:t>
            </a:r>
          </a:p>
          <a:p>
            <a:pPr eaLnBrk="1" hangingPunct="1"/>
            <a:r>
              <a:rPr lang="en-US" altLang="en-US" sz="2700" smtClean="0"/>
              <a:t>How would you spend any additional time if you found a way to give it to yourself?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Time </a:t>
            </a:r>
            <a:r>
              <a:rPr lang="en-US" dirty="0"/>
              <a:t>M</a:t>
            </a:r>
            <a:r>
              <a:rPr lang="en-US" dirty="0" smtClean="0"/>
              <a:t>anagement Self-Assessment</a:t>
            </a:r>
            <a:endParaRPr lang="en-US" dirty="0"/>
          </a:p>
        </p:txBody>
      </p:sp>
      <p:pic>
        <p:nvPicPr>
          <p:cNvPr id="18435" name="Picture 6" descr="https://encrypted-tbn0.gstatic.com/images?q=tbn:ANd9GcRB1-gC7Ou6u1MrPOGPYmJkqA5N6t53pAwUC4am1EE6oueRnRi7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819400"/>
            <a:ext cx="4646613"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It’s about </a:t>
            </a:r>
            <a:r>
              <a:rPr lang="en-US" dirty="0" smtClean="0"/>
              <a:t>Time</a:t>
            </a:r>
            <a:r>
              <a:rPr lang="en-US" dirty="0" smtClean="0"/>
              <a:t>!</a:t>
            </a:r>
            <a:endParaRPr lang="en-US" dirty="0"/>
          </a:p>
        </p:txBody>
      </p:sp>
      <p:sp>
        <p:nvSpPr>
          <p:cNvPr id="16387" name="Content Placeholder 2"/>
          <p:cNvSpPr>
            <a:spLocks noGrp="1"/>
          </p:cNvSpPr>
          <p:nvPr>
            <p:ph idx="1"/>
          </p:nvPr>
        </p:nvSpPr>
        <p:spPr>
          <a:xfrm>
            <a:off x="457200" y="1752600"/>
            <a:ext cx="8229600" cy="4953000"/>
          </a:xfrm>
        </p:spPr>
        <p:txBody>
          <a:bodyPr/>
          <a:lstStyle/>
          <a:p>
            <a:pPr eaLnBrk="1" hangingPunct="1"/>
            <a:r>
              <a:rPr lang="en-US" altLang="en-US" smtClean="0"/>
              <a:t>Essential skill. </a:t>
            </a:r>
          </a:p>
          <a:p>
            <a:pPr eaLnBrk="1" hangingPunct="1"/>
            <a:r>
              <a:rPr lang="en-US" altLang="en-US" smtClean="0"/>
              <a:t>Helps keep your work under control and stress to a minimum.</a:t>
            </a:r>
          </a:p>
          <a:p>
            <a:pPr eaLnBrk="1" hangingPunct="1"/>
            <a:r>
              <a:rPr lang="en-US" altLang="en-US" smtClean="0"/>
              <a:t>Prioritization.</a:t>
            </a:r>
          </a:p>
          <a:p>
            <a:pPr eaLnBrk="1" hangingPunct="1"/>
            <a:r>
              <a:rPr lang="en-US" altLang="en-US" smtClean="0"/>
              <a:t>Work smarter, not harder. </a:t>
            </a:r>
          </a:p>
          <a:p>
            <a:pPr eaLnBrk="1" hangingPunct="1"/>
            <a:r>
              <a:rPr lang="en-US" altLang="en-US" smtClean="0"/>
              <a:t>Scheduling.</a:t>
            </a:r>
          </a:p>
          <a:p>
            <a:pPr eaLnBrk="1" hangingPunct="1"/>
            <a:r>
              <a:rPr lang="en-US" altLang="en-US" smtClean="0"/>
              <a:t>Concentrate on results, not on being busy. </a:t>
            </a:r>
          </a:p>
          <a:p>
            <a:pPr eaLnBrk="1" hangingPunct="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Aspects of </a:t>
            </a:r>
            <a:r>
              <a:rPr lang="en-US" dirty="0" smtClean="0"/>
              <a:t>Time Management</a:t>
            </a:r>
            <a:endParaRPr lang="en-US" dirty="0"/>
          </a:p>
        </p:txBody>
      </p:sp>
      <p:sp>
        <p:nvSpPr>
          <p:cNvPr id="20483" name="Content Placeholder 2"/>
          <p:cNvSpPr>
            <a:spLocks noGrp="1"/>
          </p:cNvSpPr>
          <p:nvPr>
            <p:ph idx="1"/>
          </p:nvPr>
        </p:nvSpPr>
        <p:spPr>
          <a:xfrm>
            <a:off x="457200" y="1981200"/>
            <a:ext cx="8229600" cy="3200400"/>
          </a:xfrm>
        </p:spPr>
        <p:txBody>
          <a:bodyPr/>
          <a:lstStyle/>
          <a:p>
            <a:pPr eaLnBrk="1" hangingPunct="1"/>
            <a:r>
              <a:rPr lang="en-US" altLang="en-US" smtClean="0"/>
              <a:t>Goal setting</a:t>
            </a:r>
          </a:p>
          <a:p>
            <a:pPr eaLnBrk="1" hangingPunct="1"/>
            <a:r>
              <a:rPr lang="en-US" altLang="en-US" smtClean="0"/>
              <a:t>Prioritization</a:t>
            </a:r>
          </a:p>
          <a:p>
            <a:pPr eaLnBrk="1" hangingPunct="1"/>
            <a:r>
              <a:rPr lang="en-US" altLang="en-US" smtClean="0"/>
              <a:t>Managing interruptions</a:t>
            </a:r>
          </a:p>
          <a:p>
            <a:pPr eaLnBrk="1" hangingPunct="1"/>
            <a:r>
              <a:rPr lang="en-US" altLang="en-US" smtClean="0"/>
              <a:t>Procrastination</a:t>
            </a:r>
          </a:p>
          <a:p>
            <a:pPr eaLnBrk="1" hangingPunct="1"/>
            <a:r>
              <a:rPr lang="en-US" altLang="en-US" smtClean="0"/>
              <a:t>Scheduling</a:t>
            </a:r>
          </a:p>
          <a:p>
            <a:pPr eaLnBrk="1" hangingPunct="1"/>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Goal Setting</a:t>
            </a:r>
            <a:endParaRPr lang="en-US" dirty="0"/>
          </a:p>
        </p:txBody>
      </p:sp>
      <p:sp>
        <p:nvSpPr>
          <p:cNvPr id="18435" name="Content Placeholder 2"/>
          <p:cNvSpPr>
            <a:spLocks noGrp="1"/>
          </p:cNvSpPr>
          <p:nvPr>
            <p:ph idx="1"/>
          </p:nvPr>
        </p:nvSpPr>
        <p:spPr>
          <a:xfrm>
            <a:off x="457200" y="1981200"/>
            <a:ext cx="8229600" cy="4419600"/>
          </a:xfrm>
        </p:spPr>
        <p:txBody>
          <a:bodyPr/>
          <a:lstStyle/>
          <a:p>
            <a:pPr eaLnBrk="1" hangingPunct="1"/>
            <a:r>
              <a:rPr lang="en-US" altLang="en-US" smtClean="0"/>
              <a:t>Know where you're going.</a:t>
            </a:r>
          </a:p>
          <a:p>
            <a:pPr eaLnBrk="1" hangingPunct="1"/>
            <a:r>
              <a:rPr lang="en-US" altLang="en-US" smtClean="0"/>
              <a:t>Start with the end in mind. </a:t>
            </a:r>
          </a:p>
          <a:p>
            <a:pPr eaLnBrk="1" hangingPunct="1"/>
            <a:r>
              <a:rPr lang="en-US" altLang="en-US" smtClean="0"/>
              <a:t>Conflicting priorities.</a:t>
            </a:r>
          </a:p>
          <a:p>
            <a:pPr eaLnBrk="1" hangingPunct="1"/>
            <a:r>
              <a:rPr lang="en-US" altLang="en-US" smtClean="0"/>
              <a:t>Saves time, effort, and frustration in the future. </a:t>
            </a:r>
          </a:p>
          <a:p>
            <a:pPr eaLnBrk="1" hangingPunct="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P</a:t>
            </a:r>
            <a:r>
              <a:rPr lang="en-US" dirty="0" smtClean="0"/>
              <a:t>rioritization</a:t>
            </a:r>
            <a:endParaRPr lang="en-US" dirty="0"/>
          </a:p>
        </p:txBody>
      </p:sp>
      <p:sp>
        <p:nvSpPr>
          <p:cNvPr id="3" name="Content Placeholder 2"/>
          <p:cNvSpPr>
            <a:spLocks noGrp="1"/>
          </p:cNvSpPr>
          <p:nvPr>
            <p:ph idx="1"/>
          </p:nvPr>
        </p:nvSpPr>
        <p:spPr>
          <a:xfrm>
            <a:off x="457200" y="1828800"/>
            <a:ext cx="8229600" cy="4648200"/>
          </a:xfrm>
        </p:spPr>
        <p:txBody>
          <a:bodyPr/>
          <a:lstStyle/>
          <a:p>
            <a:pPr eaLnBrk="1" hangingPunct="1"/>
            <a:r>
              <a:rPr lang="en-US" altLang="en-US" smtClean="0"/>
              <a:t>Focus on import tasks.</a:t>
            </a:r>
          </a:p>
          <a:p>
            <a:pPr eaLnBrk="1" hangingPunct="1"/>
            <a:r>
              <a:rPr lang="en-US" altLang="en-US" smtClean="0"/>
              <a:t>“To do” lists. </a:t>
            </a:r>
          </a:p>
          <a:p>
            <a:pPr eaLnBrk="1" hangingPunct="1"/>
            <a:r>
              <a:rPr lang="en-US" altLang="en-US" smtClean="0"/>
              <a:t>Be specific.</a:t>
            </a:r>
          </a:p>
          <a:p>
            <a:pPr eaLnBrk="1" hangingPunct="1"/>
            <a:r>
              <a:rPr lang="en-US" altLang="en-US" smtClean="0"/>
              <a:t>“Ta-da!” list.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Managing </a:t>
            </a:r>
            <a:r>
              <a:rPr lang="en-US" dirty="0" smtClean="0"/>
              <a:t>Interruptions</a:t>
            </a:r>
            <a:endParaRPr lang="en-US" dirty="0"/>
          </a:p>
        </p:txBody>
      </p:sp>
      <p:sp>
        <p:nvSpPr>
          <p:cNvPr id="3" name="Content Placeholder 2"/>
          <p:cNvSpPr>
            <a:spLocks noGrp="1"/>
          </p:cNvSpPr>
          <p:nvPr>
            <p:ph idx="1"/>
          </p:nvPr>
        </p:nvSpPr>
        <p:spPr>
          <a:xfrm>
            <a:off x="457200" y="1828800"/>
            <a:ext cx="8229600" cy="4648200"/>
          </a:xfrm>
        </p:spPr>
        <p:txBody>
          <a:bodyPr/>
          <a:lstStyle/>
          <a:p>
            <a:pPr marL="274320" indent="-274320" eaLnBrk="1" fontAlgn="auto" hangingPunct="1">
              <a:spcAft>
                <a:spcPts val="0"/>
              </a:spcAft>
              <a:buFont typeface="Wingdings"/>
              <a:buChar char=""/>
              <a:defRPr/>
            </a:pPr>
            <a:r>
              <a:rPr lang="en-US" dirty="0"/>
              <a:t>M</a:t>
            </a:r>
            <a:r>
              <a:rPr lang="en-US" dirty="0" smtClean="0"/>
              <a:t>inimize interruptions. </a:t>
            </a:r>
          </a:p>
          <a:p>
            <a:pPr marL="274320" indent="-274320" eaLnBrk="1" fontAlgn="auto" hangingPunct="1">
              <a:spcAft>
                <a:spcPts val="0"/>
              </a:spcAft>
              <a:buFont typeface="Wingdings"/>
              <a:buChar char=""/>
              <a:defRPr/>
            </a:pPr>
            <a:r>
              <a:rPr lang="en-US" dirty="0" smtClean="0"/>
              <a:t>Not all interruptions need to be dealt with immediately. </a:t>
            </a:r>
          </a:p>
          <a:p>
            <a:pPr marL="274320" indent="-274320" eaLnBrk="1" fontAlgn="auto" hangingPunct="1">
              <a:spcAft>
                <a:spcPts val="0"/>
              </a:spcAft>
              <a:buFont typeface="Wingdings"/>
              <a:buChar char=""/>
              <a:defRPr/>
            </a:pPr>
            <a:r>
              <a:rPr lang="en-US" dirty="0"/>
              <a:t>C</a:t>
            </a:r>
            <a:r>
              <a:rPr lang="en-US" dirty="0" smtClean="0"/>
              <a:t>onsider each one in light of your priorities.</a:t>
            </a:r>
          </a:p>
          <a:p>
            <a:pPr marL="114300" indent="0"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P</a:t>
            </a:r>
            <a:r>
              <a:rPr lang="en-US" dirty="0" smtClean="0"/>
              <a:t>rocrastination</a:t>
            </a:r>
            <a:endParaRPr lang="en-US" dirty="0"/>
          </a:p>
        </p:txBody>
      </p:sp>
      <p:sp>
        <p:nvSpPr>
          <p:cNvPr id="3" name="Content Placeholder 2"/>
          <p:cNvSpPr>
            <a:spLocks noGrp="1"/>
          </p:cNvSpPr>
          <p:nvPr>
            <p:ph idx="1"/>
          </p:nvPr>
        </p:nvSpPr>
        <p:spPr>
          <a:xfrm>
            <a:off x="457200" y="1752600"/>
            <a:ext cx="8229600" cy="4572000"/>
          </a:xfrm>
        </p:spPr>
        <p:txBody>
          <a:bodyPr/>
          <a:lstStyle/>
          <a:p>
            <a:pPr eaLnBrk="1" hangingPunct="1"/>
            <a:r>
              <a:rPr lang="en-US" altLang="en-US" smtClean="0"/>
              <a:t>Putting off tasks that you should be focusing on right now.</a:t>
            </a:r>
          </a:p>
          <a:p>
            <a:pPr eaLnBrk="1" hangingPunct="1"/>
            <a:r>
              <a:rPr lang="en-US" altLang="en-US" smtClean="0"/>
              <a:t>Ask yourself why.</a:t>
            </a:r>
          </a:p>
          <a:p>
            <a:pPr eaLnBrk="1" hangingPunct="1"/>
            <a:r>
              <a:rPr lang="en-US" altLang="en-US" smtClean="0"/>
              <a:t>Make a plan. </a:t>
            </a:r>
          </a:p>
          <a:p>
            <a:pPr eaLnBrk="1" hangingPunct="1"/>
            <a:r>
              <a:rPr lang="en-US" altLang="en-US" smtClean="0"/>
              <a:t>Small chunks.</a:t>
            </a:r>
          </a:p>
          <a:p>
            <a:pPr eaLnBrk="1" hangingPunct="1"/>
            <a:r>
              <a:rPr lang="en-US" altLang="en-US" smtClean="0"/>
              <a:t>Create habits and systems.</a:t>
            </a:r>
          </a:p>
          <a:p>
            <a:pPr eaLnBrk="1" hangingPunct="1"/>
            <a:r>
              <a:rPr lang="en-US" altLang="en-US" smtClean="0"/>
              <a:t>Reward yourself.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2330</TotalTime>
  <Words>800</Words>
  <Application>Microsoft Office PowerPoint</Application>
  <PresentationFormat>On-screen Show (4:3)</PresentationFormat>
  <Paragraphs>95</Paragraphs>
  <Slides>19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Calibri</vt:lpstr>
      <vt:lpstr>Arial</vt:lpstr>
      <vt:lpstr>Century Schoolbook</vt:lpstr>
      <vt:lpstr>Wingdings</vt:lpstr>
      <vt:lpstr>Wingdings 2</vt:lpstr>
      <vt:lpstr>MicrogrammaDMedExt</vt:lpstr>
      <vt:lpstr>Office Theme</vt:lpstr>
      <vt:lpstr>Microsoft Excel Chart</vt:lpstr>
      <vt:lpstr>Time Management</vt:lpstr>
      <vt:lpstr>Writing about Time</vt:lpstr>
      <vt:lpstr>Time Management Self-Assessment</vt:lpstr>
      <vt:lpstr>It’s about Time!</vt:lpstr>
      <vt:lpstr>Aspects of Time Management</vt:lpstr>
      <vt:lpstr>Goal Setting</vt:lpstr>
      <vt:lpstr>Prioritization</vt:lpstr>
      <vt:lpstr>Managing Interruptions</vt:lpstr>
      <vt:lpstr>Procrastination</vt:lpstr>
      <vt:lpstr>Scheduling</vt:lpstr>
      <vt:lpstr> Case Study: Another Day at the Office  </vt:lpstr>
      <vt:lpstr>Another Day at the Office</vt:lpstr>
      <vt:lpstr>How Do You Spend Your Time?</vt:lpstr>
      <vt:lpstr>How Do You Spend Your Day?</vt:lpstr>
      <vt:lpstr>Evaluating Your Day</vt:lpstr>
      <vt:lpstr>Time Management Tips</vt:lpstr>
      <vt:lpstr>Setting Up Routines</vt:lpstr>
      <vt:lpstr>Creating Habits</vt:lpstr>
      <vt:lpstr>Time Management Quadrant</vt:lpstr>
    </vt:vector>
  </TitlesOfParts>
  <Company>Velsoft Training Materials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Management: Get Organized for Peak Performance</dc:title>
  <dc:creator>Velsoft SoftSkills</dc:creator>
  <dc:description>PowerPoint Slides</dc:description>
  <cp:lastModifiedBy>RISD</cp:lastModifiedBy>
  <cp:revision>74</cp:revision>
  <cp:lastPrinted>2014-08-05T18:43:55Z</cp:lastPrinted>
  <dcterms:created xsi:type="dcterms:W3CDTF">2011-04-19T12:33:11Z</dcterms:created>
  <dcterms:modified xsi:type="dcterms:W3CDTF">2017-03-26T20:49:33Z</dcterms:modified>
</cp:coreProperties>
</file>