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2"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08032" y="510858"/>
            <a:ext cx="7727934" cy="6705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3908" y="510858"/>
            <a:ext cx="3676182" cy="670560"/>
          </a:xfrm>
          <a:prstGeom prst="rect">
            <a:avLst/>
          </a:prstGeom>
        </p:spPr>
        <p:txBody>
          <a:bodyPr wrap="square" lIns="0" tIns="0" rIns="0" bIns="0">
            <a:spAutoFit/>
          </a:bodyPr>
          <a:lstStyle>
            <a:lvl1pPr>
              <a:defRPr sz="44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4/1/2017</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98536" y="2530157"/>
            <a:ext cx="4278630" cy="721995"/>
          </a:xfrm>
          <a:prstGeom prst="rect">
            <a:avLst/>
          </a:prstGeom>
        </p:spPr>
        <p:txBody>
          <a:bodyPr vert="horz" wrap="square" lIns="0" tIns="0" rIns="0" bIns="0" rtlCol="0">
            <a:spAutoFit/>
          </a:bodyPr>
          <a:lstStyle/>
          <a:p>
            <a:pPr marL="12700">
              <a:lnSpc>
                <a:spcPct val="100000"/>
              </a:lnSpc>
            </a:pPr>
            <a:r>
              <a:rPr dirty="0"/>
              <a:t>Using the</a:t>
            </a:r>
            <a:r>
              <a:rPr spc="-65" dirty="0"/>
              <a:t> </a:t>
            </a:r>
            <a:r>
              <a:rPr spc="-5" dirty="0"/>
              <a:t>Internet </a:t>
            </a:r>
          </a:p>
        </p:txBody>
      </p:sp>
      <p:sp>
        <p:nvSpPr>
          <p:cNvPr id="3" name="object 3"/>
          <p:cNvSpPr txBox="1"/>
          <p:nvPr/>
        </p:nvSpPr>
        <p:spPr>
          <a:xfrm>
            <a:off x="1520342" y="5341703"/>
            <a:ext cx="6267450" cy="1131570"/>
          </a:xfrm>
          <a:prstGeom prst="rect">
            <a:avLst/>
          </a:prstGeom>
        </p:spPr>
        <p:txBody>
          <a:bodyPr vert="horz" wrap="square" lIns="0" tIns="0" rIns="0" bIns="0" rtlCol="0">
            <a:spAutoFit/>
          </a:bodyPr>
          <a:lstStyle/>
          <a:p>
            <a:pPr marL="12700">
              <a:lnSpc>
                <a:spcPts val="925"/>
              </a:lnSpc>
            </a:pPr>
            <a:r>
              <a:rPr sz="800" dirty="0">
                <a:solidFill>
                  <a:srgbClr val="898989"/>
                </a:solidFill>
                <a:latin typeface="Calibri"/>
                <a:cs typeface="Calibri"/>
              </a:rPr>
              <a:t>This project is sponsored by a $15.9 million grant from the U.S. Department of Labor, Employment and Training</a:t>
            </a:r>
            <a:r>
              <a:rPr sz="800" spc="-85" dirty="0">
                <a:solidFill>
                  <a:srgbClr val="898989"/>
                </a:solidFill>
                <a:latin typeface="Calibri"/>
                <a:cs typeface="Calibri"/>
              </a:rPr>
              <a:t> </a:t>
            </a:r>
            <a:r>
              <a:rPr sz="800" dirty="0">
                <a:solidFill>
                  <a:srgbClr val="898989"/>
                </a:solidFill>
                <a:latin typeface="Calibri"/>
                <a:cs typeface="Calibri"/>
              </a:rPr>
              <a:t>AdministraCon. </a:t>
            </a:r>
            <a:endParaRPr sz="800">
              <a:latin typeface="Calibri"/>
              <a:cs typeface="Calibri"/>
            </a:endParaRPr>
          </a:p>
          <a:p>
            <a:pPr marL="12700">
              <a:lnSpc>
                <a:spcPts val="925"/>
              </a:lnSpc>
            </a:pPr>
            <a:r>
              <a:rPr sz="800" dirty="0">
                <a:solidFill>
                  <a:srgbClr val="898989"/>
                </a:solidFill>
                <a:latin typeface="Calibri"/>
                <a:cs typeface="Calibri"/>
              </a:rPr>
              <a:t>  </a:t>
            </a:r>
            <a:endParaRPr sz="800">
              <a:latin typeface="Calibri"/>
              <a:cs typeface="Calibri"/>
            </a:endParaRPr>
          </a:p>
          <a:p>
            <a:pPr marL="12700" marR="5080">
              <a:lnSpc>
                <a:spcPct val="78500"/>
              </a:lnSpc>
              <a:spcBef>
                <a:spcPts val="245"/>
              </a:spcBef>
            </a:pPr>
            <a:r>
              <a:rPr sz="800" dirty="0">
                <a:solidFill>
                  <a:srgbClr val="898989"/>
                </a:solidFill>
                <a:latin typeface="Calibri"/>
                <a:cs typeface="Calibri"/>
              </a:rPr>
              <a:t>The AMMQC program is an Equal Opportunity program. AdapCve equipment is available upon request for individuals with disabiliCes. This workforce  product was funded by a grant awarded by the U.S. Department of Labor’s Employment and Training AdministraCon. The product was created by the  grantee and does not necessarily reﬂect the oﬃcial posiCon of the U.S. Department of Labor. The U.S. Department of Labor makes no</a:t>
            </a:r>
            <a:r>
              <a:rPr sz="800" spc="-85" dirty="0">
                <a:solidFill>
                  <a:srgbClr val="898989"/>
                </a:solidFill>
                <a:latin typeface="Calibri"/>
                <a:cs typeface="Calibri"/>
              </a:rPr>
              <a:t> </a:t>
            </a:r>
            <a:r>
              <a:rPr sz="800" dirty="0">
                <a:solidFill>
                  <a:srgbClr val="898989"/>
                </a:solidFill>
                <a:latin typeface="Calibri"/>
                <a:cs typeface="Calibri"/>
              </a:rPr>
              <a:t>guarantees, </a:t>
            </a:r>
            <a:endParaRPr sz="800">
              <a:latin typeface="Calibri"/>
              <a:cs typeface="Calibri"/>
            </a:endParaRPr>
          </a:p>
          <a:p>
            <a:pPr marL="12700" marR="5080">
              <a:lnSpc>
                <a:spcPct val="72900"/>
              </a:lnSpc>
              <a:spcBef>
                <a:spcPts val="95"/>
              </a:spcBef>
            </a:pPr>
            <a:r>
              <a:rPr sz="800" dirty="0">
                <a:solidFill>
                  <a:srgbClr val="898989"/>
                </a:solidFill>
                <a:latin typeface="Calibri"/>
                <a:cs typeface="Calibri"/>
              </a:rPr>
              <a:t>warranCes, or assurances of any kind, express or implied, with respect to such informaCon, including any informaCon on linked sites and including, but  not limited to, accuracy of the informaCon or its completeness, Cmeliness, usefulness, adequacy, conCnued availability, or</a:t>
            </a:r>
            <a:r>
              <a:rPr sz="800" spc="-45" dirty="0">
                <a:solidFill>
                  <a:srgbClr val="898989"/>
                </a:solidFill>
                <a:latin typeface="Calibri"/>
                <a:cs typeface="Calibri"/>
              </a:rPr>
              <a:t> </a:t>
            </a:r>
            <a:r>
              <a:rPr sz="800" dirty="0">
                <a:solidFill>
                  <a:srgbClr val="898989"/>
                </a:solidFill>
                <a:latin typeface="Calibri"/>
                <a:cs typeface="Calibri"/>
              </a:rPr>
              <a:t>ownership. </a:t>
            </a:r>
            <a:endParaRPr sz="800">
              <a:latin typeface="Calibri"/>
              <a:cs typeface="Calibri"/>
            </a:endParaRPr>
          </a:p>
          <a:p>
            <a:pPr marL="12700">
              <a:lnSpc>
                <a:spcPct val="100000"/>
              </a:lnSpc>
              <a:spcBef>
                <a:spcPts val="25"/>
              </a:spcBef>
            </a:pPr>
            <a:r>
              <a:rPr sz="800" dirty="0">
                <a:solidFill>
                  <a:srgbClr val="898989"/>
                </a:solidFill>
                <a:latin typeface="Calibri"/>
                <a:cs typeface="Calibri"/>
              </a:rPr>
              <a:t>  </a:t>
            </a:r>
            <a:endParaRPr sz="800">
              <a:latin typeface="Calibri"/>
              <a:cs typeface="Calibri"/>
            </a:endParaRPr>
          </a:p>
          <a:p>
            <a:pPr marL="12700">
              <a:lnSpc>
                <a:spcPts val="930"/>
              </a:lnSpc>
              <a:spcBef>
                <a:spcPts val="35"/>
              </a:spcBef>
            </a:pPr>
            <a:r>
              <a:rPr sz="800" dirty="0">
                <a:solidFill>
                  <a:srgbClr val="898989"/>
                </a:solidFill>
                <a:latin typeface="Calibri"/>
                <a:cs typeface="Calibri"/>
              </a:rPr>
              <a:t>This work is licensed under a CreaCve Commons </a:t>
            </a:r>
            <a:r>
              <a:rPr sz="800" spc="-5" dirty="0">
                <a:solidFill>
                  <a:srgbClr val="898989"/>
                </a:solidFill>
                <a:latin typeface="Calibri"/>
                <a:cs typeface="Calibri"/>
              </a:rPr>
              <a:t>AQribuCon </a:t>
            </a:r>
            <a:r>
              <a:rPr sz="800" dirty="0">
                <a:solidFill>
                  <a:srgbClr val="898989"/>
                </a:solidFill>
                <a:latin typeface="Calibri"/>
                <a:cs typeface="Calibri"/>
              </a:rPr>
              <a:t>3.0 Unported </a:t>
            </a:r>
            <a:r>
              <a:rPr sz="800" spc="-5" dirty="0">
                <a:solidFill>
                  <a:srgbClr val="898989"/>
                </a:solidFill>
                <a:latin typeface="Calibri"/>
                <a:cs typeface="Calibri"/>
              </a:rPr>
              <a:t>License</a:t>
            </a:r>
            <a:r>
              <a:rPr sz="800" spc="170" dirty="0">
                <a:solidFill>
                  <a:srgbClr val="898989"/>
                </a:solidFill>
                <a:latin typeface="Calibri"/>
                <a:cs typeface="Calibri"/>
              </a:rPr>
              <a:t> </a:t>
            </a:r>
            <a:r>
              <a:rPr sz="800" spc="-5" dirty="0">
                <a:solidFill>
                  <a:srgbClr val="898989"/>
                </a:solidFill>
                <a:latin typeface="Calibri"/>
                <a:cs typeface="Calibri"/>
              </a:rPr>
              <a:t>[</a:t>
            </a:r>
            <a:r>
              <a:rPr sz="800" u="sng" spc="-5" dirty="0">
                <a:solidFill>
                  <a:srgbClr val="0000FF"/>
                </a:solidFill>
                <a:latin typeface="Calibri"/>
                <a:cs typeface="Calibri"/>
              </a:rPr>
              <a:t>hQp://creaCvecommons.org/licenses/by/3.0</a:t>
            </a:r>
            <a:r>
              <a:rPr sz="800" spc="-5" dirty="0">
                <a:solidFill>
                  <a:srgbClr val="898989"/>
                </a:solidFill>
                <a:latin typeface="Calibri"/>
                <a:cs typeface="Calibri"/>
              </a:rPr>
              <a:t>] </a:t>
            </a:r>
            <a:endParaRPr sz="800">
              <a:latin typeface="Calibri"/>
              <a:cs typeface="Calibri"/>
            </a:endParaRPr>
          </a:p>
          <a:p>
            <a:pPr marL="12700">
              <a:lnSpc>
                <a:spcPts val="930"/>
              </a:lnSpc>
            </a:pPr>
            <a:r>
              <a:rPr sz="800" dirty="0">
                <a:solidFill>
                  <a:srgbClr val="898989"/>
                </a:solidFill>
                <a:latin typeface="Calibri"/>
                <a:cs typeface="Calibri"/>
              </a:rPr>
              <a:t> </a:t>
            </a:r>
            <a:endParaRPr sz="800">
              <a:latin typeface="Calibri"/>
              <a:cs typeface="Calibri"/>
            </a:endParaRPr>
          </a:p>
        </p:txBody>
      </p:sp>
      <p:sp>
        <p:nvSpPr>
          <p:cNvPr id="4" name="object 4" descr="Creative Comons icon" title="Creative Comons icon"/>
          <p:cNvSpPr/>
          <p:nvPr/>
        </p:nvSpPr>
        <p:spPr>
          <a:xfrm>
            <a:off x="223096" y="5395958"/>
            <a:ext cx="1117599" cy="39369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20091" y="510858"/>
            <a:ext cx="3435350" cy="670560"/>
          </a:xfrm>
          <a:prstGeom prst="rect">
            <a:avLst/>
          </a:prstGeom>
        </p:spPr>
        <p:txBody>
          <a:bodyPr vert="horz" wrap="square" lIns="0" tIns="0" rIns="0" bIns="0" rtlCol="0">
            <a:spAutoFit/>
          </a:bodyPr>
          <a:lstStyle/>
          <a:p>
            <a:pPr marL="12700">
              <a:lnSpc>
                <a:spcPct val="100000"/>
              </a:lnSpc>
            </a:pPr>
            <a:r>
              <a:rPr spc="320" dirty="0"/>
              <a:t>GeYng</a:t>
            </a:r>
            <a:r>
              <a:rPr spc="-80" dirty="0"/>
              <a:t> </a:t>
            </a:r>
            <a:r>
              <a:rPr dirty="0"/>
              <a:t>Online </a:t>
            </a:r>
          </a:p>
        </p:txBody>
      </p:sp>
      <p:sp>
        <p:nvSpPr>
          <p:cNvPr id="3" name="object 3"/>
          <p:cNvSpPr txBox="1"/>
          <p:nvPr/>
        </p:nvSpPr>
        <p:spPr>
          <a:xfrm>
            <a:off x="305933" y="1635122"/>
            <a:ext cx="3503295" cy="1978025"/>
          </a:xfrm>
          <a:prstGeom prst="rect">
            <a:avLst/>
          </a:prstGeom>
        </p:spPr>
        <p:txBody>
          <a:bodyPr vert="horz" wrap="square" lIns="0" tIns="0" rIns="0" bIns="0" rtlCol="0">
            <a:spAutoFit/>
          </a:bodyPr>
          <a:lstStyle/>
          <a:p>
            <a:pPr marL="355600" marR="5080" indent="-342900">
              <a:lnSpc>
                <a:spcPts val="3800"/>
              </a:lnSpc>
            </a:pPr>
            <a:r>
              <a:rPr sz="3200" dirty="0">
                <a:latin typeface="Arial"/>
                <a:cs typeface="Arial"/>
              </a:rPr>
              <a:t>•</a:t>
            </a:r>
            <a:r>
              <a:rPr sz="3200" dirty="0">
                <a:latin typeface="Helvetica"/>
                <a:cs typeface="Helvetica"/>
              </a:rPr>
              <a:t>  </a:t>
            </a:r>
            <a:r>
              <a:rPr sz="3200" spc="-5" dirty="0">
                <a:latin typeface="Calibri"/>
                <a:cs typeface="Calibri"/>
              </a:rPr>
              <a:t>Look for </a:t>
            </a:r>
            <a:r>
              <a:rPr sz="3200" dirty="0">
                <a:latin typeface="Calibri"/>
                <a:cs typeface="Calibri"/>
              </a:rPr>
              <a:t>the </a:t>
            </a:r>
            <a:r>
              <a:rPr sz="3200" spc="-5" dirty="0">
                <a:latin typeface="Calibri"/>
                <a:cs typeface="Calibri"/>
              </a:rPr>
              <a:t>green  </a:t>
            </a:r>
            <a:r>
              <a:rPr sz="3200" dirty="0">
                <a:latin typeface="Calibri"/>
                <a:cs typeface="Calibri"/>
              </a:rPr>
              <a:t>lights </a:t>
            </a:r>
            <a:endParaRPr sz="3200">
              <a:latin typeface="Calibri"/>
              <a:cs typeface="Calibri"/>
            </a:endParaRPr>
          </a:p>
          <a:p>
            <a:pPr marL="469265">
              <a:lnSpc>
                <a:spcPct val="100000"/>
              </a:lnSpc>
              <a:spcBef>
                <a:spcPts val="509"/>
              </a:spcBef>
            </a:pPr>
            <a:r>
              <a:rPr sz="2800" spc="75" dirty="0">
                <a:latin typeface="Arial"/>
                <a:cs typeface="Arial"/>
              </a:rPr>
              <a:t>–</a:t>
            </a:r>
            <a:r>
              <a:rPr sz="2800" spc="75" dirty="0">
                <a:latin typeface="Helvetica"/>
                <a:cs typeface="Helvetica"/>
              </a:rPr>
              <a:t> </a:t>
            </a:r>
            <a:r>
              <a:rPr sz="2800" spc="75" dirty="0">
                <a:latin typeface="Calibri"/>
                <a:cs typeface="Calibri"/>
              </a:rPr>
              <a:t>On </a:t>
            </a:r>
            <a:r>
              <a:rPr sz="2800" dirty="0">
                <a:latin typeface="Calibri"/>
                <a:cs typeface="Calibri"/>
              </a:rPr>
              <a:t>the</a:t>
            </a:r>
            <a:r>
              <a:rPr sz="2800" spc="-140" dirty="0">
                <a:latin typeface="Calibri"/>
                <a:cs typeface="Calibri"/>
              </a:rPr>
              <a:t> </a:t>
            </a:r>
            <a:r>
              <a:rPr sz="2800" spc="-5" dirty="0">
                <a:latin typeface="Calibri"/>
                <a:cs typeface="Calibri"/>
              </a:rPr>
              <a:t>computer </a:t>
            </a:r>
            <a:endParaRPr sz="2800">
              <a:latin typeface="Calibri"/>
              <a:cs typeface="Calibri"/>
            </a:endParaRPr>
          </a:p>
          <a:p>
            <a:pPr marL="469265">
              <a:lnSpc>
                <a:spcPct val="100000"/>
              </a:lnSpc>
              <a:spcBef>
                <a:spcPts val="735"/>
              </a:spcBef>
            </a:pPr>
            <a:r>
              <a:rPr sz="2800" spc="75" dirty="0">
                <a:latin typeface="Arial"/>
                <a:cs typeface="Arial"/>
              </a:rPr>
              <a:t>–</a:t>
            </a:r>
            <a:r>
              <a:rPr sz="2800" spc="75" dirty="0">
                <a:latin typeface="Helvetica"/>
                <a:cs typeface="Helvetica"/>
              </a:rPr>
              <a:t> </a:t>
            </a:r>
            <a:r>
              <a:rPr sz="2800" spc="75" dirty="0">
                <a:latin typeface="Calibri"/>
                <a:cs typeface="Calibri"/>
              </a:rPr>
              <a:t>On </a:t>
            </a:r>
            <a:r>
              <a:rPr sz="2800" dirty="0">
                <a:latin typeface="Calibri"/>
                <a:cs typeface="Calibri"/>
              </a:rPr>
              <a:t>the</a:t>
            </a:r>
            <a:r>
              <a:rPr sz="2800" spc="-155" dirty="0">
                <a:latin typeface="Calibri"/>
                <a:cs typeface="Calibri"/>
              </a:rPr>
              <a:t> </a:t>
            </a:r>
            <a:r>
              <a:rPr sz="2800" spc="-5" dirty="0">
                <a:latin typeface="Calibri"/>
                <a:cs typeface="Calibri"/>
              </a:rPr>
              <a:t>modem </a:t>
            </a:r>
            <a:endParaRPr sz="2800">
              <a:latin typeface="Calibri"/>
              <a:cs typeface="Calibri"/>
            </a:endParaRPr>
          </a:p>
        </p:txBody>
      </p:sp>
      <p:sp>
        <p:nvSpPr>
          <p:cNvPr id="4" name="object 4" descr="Ethernet port in a PC" title="Ethernet port in a PC"/>
          <p:cNvSpPr/>
          <p:nvPr/>
        </p:nvSpPr>
        <p:spPr>
          <a:xfrm>
            <a:off x="4290118" y="1651999"/>
            <a:ext cx="4139603" cy="2348711"/>
          </a:xfrm>
          <a:prstGeom prst="rect">
            <a:avLst/>
          </a:prstGeom>
          <a:blipFill>
            <a:blip r:embed="rId2" cstate="print"/>
            <a:stretch>
              <a:fillRect/>
            </a:stretch>
          </a:blipFill>
        </p:spPr>
        <p:txBody>
          <a:bodyPr wrap="square" lIns="0" tIns="0" rIns="0" bIns="0" rtlCol="0"/>
          <a:lstStyle/>
          <a:p>
            <a:endParaRPr/>
          </a:p>
        </p:txBody>
      </p:sp>
      <p:sp>
        <p:nvSpPr>
          <p:cNvPr id="5" name="object 5" descr="activity dislay on wireless router" title="activity dislay on wireless router"/>
          <p:cNvSpPr/>
          <p:nvPr/>
        </p:nvSpPr>
        <p:spPr>
          <a:xfrm>
            <a:off x="667103" y="4380324"/>
            <a:ext cx="7246026" cy="20259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305933" y="1614802"/>
            <a:ext cx="5903595" cy="487680"/>
          </a:xfrm>
          <a:prstGeom prst="rect">
            <a:avLst/>
          </a:prstGeom>
        </p:spPr>
        <p:txBody>
          <a:bodyPr vert="horz" wrap="square" lIns="0" tIns="0" rIns="0" bIns="0" rtlCol="0">
            <a:spAutoFit/>
          </a:bodyPr>
          <a:lstStyle/>
          <a:p>
            <a:pPr marL="12700">
              <a:lnSpc>
                <a:spcPct val="100000"/>
              </a:lnSpc>
            </a:pPr>
            <a:r>
              <a:rPr sz="3200" dirty="0">
                <a:latin typeface="Arial"/>
                <a:cs typeface="Arial"/>
              </a:rPr>
              <a:t>•</a:t>
            </a:r>
            <a:r>
              <a:rPr sz="3200" dirty="0">
                <a:latin typeface="Helvetica"/>
                <a:cs typeface="Helvetica"/>
              </a:rPr>
              <a:t>  </a:t>
            </a:r>
            <a:r>
              <a:rPr sz="3200" spc="-5" dirty="0">
                <a:latin typeface="Calibri"/>
                <a:cs typeface="Calibri"/>
              </a:rPr>
              <a:t>Programs </a:t>
            </a:r>
            <a:r>
              <a:rPr sz="3200" dirty="0">
                <a:latin typeface="Calibri"/>
                <a:cs typeface="Calibri"/>
              </a:rPr>
              <a:t>that </a:t>
            </a:r>
            <a:r>
              <a:rPr sz="3200" spc="-5" dirty="0">
                <a:latin typeface="Calibri"/>
                <a:cs typeface="Calibri"/>
              </a:rPr>
              <a:t>display web</a:t>
            </a:r>
            <a:r>
              <a:rPr sz="3200" spc="220" dirty="0">
                <a:latin typeface="Calibri"/>
                <a:cs typeface="Calibri"/>
              </a:rPr>
              <a:t> </a:t>
            </a:r>
            <a:r>
              <a:rPr sz="3200" dirty="0">
                <a:latin typeface="Calibri"/>
                <a:cs typeface="Calibri"/>
              </a:rPr>
              <a:t>pages </a:t>
            </a:r>
            <a:endParaRPr sz="3200">
              <a:latin typeface="Calibri"/>
              <a:cs typeface="Calibri"/>
            </a:endParaRPr>
          </a:p>
        </p:txBody>
      </p:sp>
      <p:sp>
        <p:nvSpPr>
          <p:cNvPr id="4" name="object 4" descr="web browser icons" title="web browser icons"/>
          <p:cNvSpPr/>
          <p:nvPr/>
        </p:nvSpPr>
        <p:spPr>
          <a:xfrm>
            <a:off x="0" y="3024910"/>
            <a:ext cx="9143998" cy="1828799"/>
          </a:xfrm>
          <a:prstGeom prst="rect">
            <a:avLst/>
          </a:prstGeom>
          <a:blipFill>
            <a:blip r:embed="rId2" cstate="print"/>
            <a:stretch>
              <a:fillRect/>
            </a:stretch>
          </a:blipFill>
        </p:spPr>
        <p:txBody>
          <a:bodyPr wrap="square" lIns="0" tIns="0" rIns="0" bIns="0" rtlCol="0"/>
          <a:lstStyle/>
          <a:p>
            <a:endParaRPr/>
          </a:p>
        </p:txBody>
      </p:sp>
      <p:sp>
        <p:nvSpPr>
          <p:cNvPr id="5" name="Title 4"/>
          <p:cNvSpPr>
            <a:spLocks noGrp="1"/>
          </p:cNvSpPr>
          <p:nvPr>
            <p:ph type="title"/>
          </p:nvPr>
        </p:nvSpPr>
        <p:spPr>
          <a:xfrm>
            <a:off x="2733908" y="510858"/>
            <a:ext cx="3676182" cy="1354217"/>
          </a:xfrm>
        </p:spPr>
        <p:txBody>
          <a:bodyPr/>
          <a:lstStyle/>
          <a:p>
            <a:r>
              <a:rPr lang="en-US" spc="-5" dirty="0"/>
              <a:t>Browsers </a:t>
            </a:r>
            <a:r>
              <a:rPr lang="en-US" dirty="0"/>
              <a:t/>
            </a:r>
            <a:br>
              <a:rPr lang="en-US" dirty="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spAutoFit/>
          </a:bodyPr>
          <a:lstStyle/>
          <a:p>
            <a:pPr marL="143510">
              <a:lnSpc>
                <a:spcPct val="100000"/>
              </a:lnSpc>
            </a:pPr>
            <a:r>
              <a:rPr dirty="0"/>
              <a:t>If </a:t>
            </a:r>
            <a:r>
              <a:rPr spc="-5" dirty="0"/>
              <a:t>You Know Were You Are</a:t>
            </a:r>
            <a:r>
              <a:rPr spc="-15" dirty="0"/>
              <a:t> </a:t>
            </a:r>
            <a:r>
              <a:rPr spc="-5" dirty="0"/>
              <a:t>Going </a:t>
            </a:r>
          </a:p>
        </p:txBody>
      </p:sp>
      <p:sp>
        <p:nvSpPr>
          <p:cNvPr id="3" name="object 3"/>
          <p:cNvSpPr txBox="1"/>
          <p:nvPr/>
        </p:nvSpPr>
        <p:spPr>
          <a:xfrm>
            <a:off x="305933" y="1614802"/>
            <a:ext cx="8075295" cy="487680"/>
          </a:xfrm>
          <a:prstGeom prst="rect">
            <a:avLst/>
          </a:prstGeom>
        </p:spPr>
        <p:txBody>
          <a:bodyPr vert="horz" wrap="square" lIns="0" tIns="0" rIns="0" bIns="0" rtlCol="0">
            <a:spAutoFit/>
          </a:bodyPr>
          <a:lstStyle/>
          <a:p>
            <a:pPr marL="12700">
              <a:lnSpc>
                <a:spcPct val="100000"/>
              </a:lnSpc>
            </a:pPr>
            <a:r>
              <a:rPr sz="3200" dirty="0">
                <a:latin typeface="Arial"/>
                <a:cs typeface="Arial"/>
              </a:rPr>
              <a:t>•</a:t>
            </a:r>
            <a:r>
              <a:rPr sz="3200" dirty="0">
                <a:latin typeface="Helvetica"/>
                <a:cs typeface="Helvetica"/>
              </a:rPr>
              <a:t>  </a:t>
            </a:r>
            <a:r>
              <a:rPr sz="3200" spc="-5" dirty="0">
                <a:latin typeface="Calibri"/>
                <a:cs typeface="Calibri"/>
              </a:rPr>
              <a:t>Type into </a:t>
            </a:r>
            <a:r>
              <a:rPr sz="3200" dirty="0">
                <a:latin typeface="Calibri"/>
                <a:cs typeface="Calibri"/>
              </a:rPr>
              <a:t>the </a:t>
            </a:r>
            <a:r>
              <a:rPr sz="3200" spc="-5" dirty="0">
                <a:latin typeface="Calibri"/>
                <a:cs typeface="Calibri"/>
              </a:rPr>
              <a:t>address bar, or </a:t>
            </a:r>
            <a:r>
              <a:rPr sz="3200" dirty="0">
                <a:latin typeface="Calibri"/>
                <a:cs typeface="Calibri"/>
              </a:rPr>
              <a:t>click a</a:t>
            </a:r>
            <a:r>
              <a:rPr sz="3200" spc="270" dirty="0">
                <a:latin typeface="Calibri"/>
                <a:cs typeface="Calibri"/>
              </a:rPr>
              <a:t> </a:t>
            </a:r>
            <a:r>
              <a:rPr sz="3200" spc="-5" dirty="0">
                <a:latin typeface="Calibri"/>
                <a:cs typeface="Calibri"/>
              </a:rPr>
              <a:t>bookmark </a:t>
            </a:r>
            <a:endParaRPr sz="3200">
              <a:latin typeface="Calibri"/>
              <a:cs typeface="Calibri"/>
            </a:endParaRPr>
          </a:p>
        </p:txBody>
      </p:sp>
      <p:sp>
        <p:nvSpPr>
          <p:cNvPr id="4" name="object 4" descr="browser window highlighting address bar" title="browser window highlighting address bar"/>
          <p:cNvSpPr/>
          <p:nvPr/>
        </p:nvSpPr>
        <p:spPr>
          <a:xfrm>
            <a:off x="1016953" y="2149165"/>
            <a:ext cx="7033844" cy="459826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19001" y="510858"/>
            <a:ext cx="2637790" cy="670560"/>
          </a:xfrm>
          <a:prstGeom prst="rect">
            <a:avLst/>
          </a:prstGeom>
        </p:spPr>
        <p:txBody>
          <a:bodyPr vert="horz" wrap="square" lIns="0" tIns="0" rIns="0" bIns="0" rtlCol="0">
            <a:spAutoFit/>
          </a:bodyPr>
          <a:lstStyle/>
          <a:p>
            <a:pPr marL="12700">
              <a:lnSpc>
                <a:spcPct val="100000"/>
              </a:lnSpc>
            </a:pPr>
            <a:r>
              <a:rPr spc="-5" dirty="0"/>
              <a:t>“Googling” </a:t>
            </a:r>
          </a:p>
        </p:txBody>
      </p:sp>
      <p:sp>
        <p:nvSpPr>
          <p:cNvPr id="3" name="object 3"/>
          <p:cNvSpPr txBox="1"/>
          <p:nvPr/>
        </p:nvSpPr>
        <p:spPr>
          <a:xfrm>
            <a:off x="305933" y="1614802"/>
            <a:ext cx="6461125" cy="487680"/>
          </a:xfrm>
          <a:prstGeom prst="rect">
            <a:avLst/>
          </a:prstGeom>
        </p:spPr>
        <p:txBody>
          <a:bodyPr vert="horz" wrap="square" lIns="0" tIns="0" rIns="0" bIns="0" rtlCol="0">
            <a:spAutoFit/>
          </a:bodyPr>
          <a:lstStyle/>
          <a:p>
            <a:pPr marL="12700">
              <a:lnSpc>
                <a:spcPct val="100000"/>
              </a:lnSpc>
            </a:pPr>
            <a:r>
              <a:rPr sz="3200" dirty="0">
                <a:latin typeface="Arial"/>
                <a:cs typeface="Arial"/>
              </a:rPr>
              <a:t>•</a:t>
            </a:r>
            <a:r>
              <a:rPr sz="3200" dirty="0">
                <a:latin typeface="Helvetica"/>
                <a:cs typeface="Helvetica"/>
              </a:rPr>
              <a:t>  </a:t>
            </a:r>
            <a:r>
              <a:rPr sz="3200" spc="-5" dirty="0">
                <a:latin typeface="Calibri"/>
                <a:cs typeface="Calibri"/>
              </a:rPr>
              <a:t>Everyone </a:t>
            </a:r>
            <a:r>
              <a:rPr sz="3200" dirty="0">
                <a:latin typeface="Calibri"/>
                <a:cs typeface="Calibri"/>
              </a:rPr>
              <a:t>uses </a:t>
            </a:r>
            <a:r>
              <a:rPr sz="3200" spc="-5" dirty="0">
                <a:latin typeface="Calibri"/>
                <a:cs typeface="Calibri"/>
              </a:rPr>
              <a:t>Google search</a:t>
            </a:r>
            <a:r>
              <a:rPr sz="3200" spc="254" dirty="0">
                <a:latin typeface="Calibri"/>
                <a:cs typeface="Calibri"/>
              </a:rPr>
              <a:t> </a:t>
            </a:r>
            <a:r>
              <a:rPr sz="3200" spc="-5" dirty="0">
                <a:latin typeface="Calibri"/>
                <a:cs typeface="Calibri"/>
              </a:rPr>
              <a:t>results </a:t>
            </a:r>
            <a:endParaRPr sz="3200">
              <a:latin typeface="Calibri"/>
              <a:cs typeface="Calibri"/>
            </a:endParaRPr>
          </a:p>
        </p:txBody>
      </p:sp>
      <p:sp>
        <p:nvSpPr>
          <p:cNvPr id="4" name="object 4" descr="sample Google results" title="sample Google results"/>
          <p:cNvSpPr/>
          <p:nvPr/>
        </p:nvSpPr>
        <p:spPr>
          <a:xfrm>
            <a:off x="2256588" y="2283105"/>
            <a:ext cx="4612342" cy="4359428"/>
          </a:xfrm>
          <a:prstGeom prst="rect">
            <a:avLst/>
          </a:prstGeom>
          <a:blipFill>
            <a:blip r:embed="rId2" cstate="print"/>
            <a:stretch>
              <a:fillRect/>
            </a:stretch>
          </a:blipFill>
        </p:spPr>
        <p:txBody>
          <a:bodyPr wrap="square" lIns="0" tIns="0" rIns="0" bIns="0" rtlCol="0"/>
          <a:lstStyle/>
          <a:p>
            <a:endParaRPr/>
          </a:p>
        </p:txBody>
      </p:sp>
      <p:sp>
        <p:nvSpPr>
          <p:cNvPr id="5" name="object 5" descr="sample Google results" title="sample Google results"/>
          <p:cNvSpPr/>
          <p:nvPr/>
        </p:nvSpPr>
        <p:spPr>
          <a:xfrm>
            <a:off x="2251825" y="2278343"/>
            <a:ext cx="4622165" cy="4368800"/>
          </a:xfrm>
          <a:custGeom>
            <a:avLst/>
            <a:gdLst/>
            <a:ahLst/>
            <a:cxnLst/>
            <a:rect l="l" t="t" r="r" b="b"/>
            <a:pathLst>
              <a:path w="4622165" h="4368800">
                <a:moveTo>
                  <a:pt x="0" y="0"/>
                </a:moveTo>
                <a:lnTo>
                  <a:pt x="4622005" y="0"/>
                </a:lnTo>
                <a:lnTo>
                  <a:pt x="4622005" y="4368799"/>
                </a:lnTo>
                <a:lnTo>
                  <a:pt x="0" y="4368799"/>
                </a:lnTo>
                <a:lnTo>
                  <a:pt x="0" y="0"/>
                </a:lnTo>
                <a:close/>
              </a:path>
            </a:pathLst>
          </a:custGeom>
          <a:ln w="9524">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44145">
              <a:lnSpc>
                <a:spcPct val="100000"/>
              </a:lnSpc>
            </a:pPr>
            <a:r>
              <a:rPr spc="-5" dirty="0"/>
              <a:t>Internet</a:t>
            </a:r>
            <a:r>
              <a:rPr spc="-40" dirty="0"/>
              <a:t> </a:t>
            </a:r>
            <a:r>
              <a:rPr spc="-5" dirty="0"/>
              <a:t>Safety</a:t>
            </a:r>
            <a:r>
              <a:rPr dirty="0"/>
              <a:t> </a:t>
            </a:r>
          </a:p>
        </p:txBody>
      </p:sp>
      <p:sp>
        <p:nvSpPr>
          <p:cNvPr id="3" name="object 3"/>
          <p:cNvSpPr txBox="1"/>
          <p:nvPr/>
        </p:nvSpPr>
        <p:spPr>
          <a:xfrm>
            <a:off x="305935" y="1614802"/>
            <a:ext cx="3340100" cy="2138680"/>
          </a:xfrm>
          <a:prstGeom prst="rect">
            <a:avLst/>
          </a:prstGeom>
        </p:spPr>
        <p:txBody>
          <a:bodyPr vert="horz" wrap="square" lIns="0" tIns="0" rIns="0" bIns="0" rtlCol="0">
            <a:spAutoFit/>
          </a:bodyPr>
          <a:lstStyle/>
          <a:p>
            <a:pPr marL="12700">
              <a:lnSpc>
                <a:spcPct val="100000"/>
              </a:lnSpc>
            </a:pPr>
            <a:r>
              <a:rPr sz="3200" dirty="0">
                <a:latin typeface="Arial"/>
                <a:cs typeface="Arial"/>
              </a:rPr>
              <a:t>•</a:t>
            </a:r>
            <a:r>
              <a:rPr sz="3200" dirty="0">
                <a:latin typeface="Helvetica"/>
                <a:cs typeface="Helvetica"/>
              </a:rPr>
              <a:t>  </a:t>
            </a:r>
            <a:r>
              <a:rPr sz="3200" dirty="0">
                <a:latin typeface="Calibri"/>
                <a:cs typeface="Calibri"/>
              </a:rPr>
              <a:t>Financial</a:t>
            </a:r>
            <a:r>
              <a:rPr sz="3200" spc="145" dirty="0">
                <a:latin typeface="Calibri"/>
                <a:cs typeface="Calibri"/>
              </a:rPr>
              <a:t> </a:t>
            </a:r>
            <a:r>
              <a:rPr sz="3200" dirty="0">
                <a:latin typeface="Calibri"/>
                <a:cs typeface="Calibri"/>
              </a:rPr>
              <a:t>data </a:t>
            </a:r>
            <a:endParaRPr sz="3200">
              <a:latin typeface="Calibri"/>
              <a:cs typeface="Calibri"/>
            </a:endParaRPr>
          </a:p>
          <a:p>
            <a:pPr marL="12700">
              <a:lnSpc>
                <a:spcPct val="100000"/>
              </a:lnSpc>
              <a:spcBef>
                <a:spcPts val="725"/>
              </a:spcBef>
            </a:pPr>
            <a:r>
              <a:rPr sz="3200" dirty="0">
                <a:latin typeface="Arial"/>
                <a:cs typeface="Arial"/>
              </a:rPr>
              <a:t>•</a:t>
            </a:r>
            <a:r>
              <a:rPr sz="3200" dirty="0">
                <a:latin typeface="Helvetica"/>
                <a:cs typeface="Helvetica"/>
              </a:rPr>
              <a:t>  </a:t>
            </a:r>
            <a:r>
              <a:rPr sz="3200" spc="-5" dirty="0">
                <a:latin typeface="Calibri"/>
                <a:cs typeface="Calibri"/>
              </a:rPr>
              <a:t>Look for</a:t>
            </a:r>
            <a:r>
              <a:rPr sz="3200" spc="190" dirty="0">
                <a:latin typeface="Calibri"/>
                <a:cs typeface="Calibri"/>
              </a:rPr>
              <a:t> </a:t>
            </a:r>
            <a:r>
              <a:rPr sz="3200" spc="-5" dirty="0">
                <a:latin typeface="Calibri"/>
                <a:cs typeface="Calibri"/>
              </a:rPr>
              <a:t>locks </a:t>
            </a:r>
            <a:endParaRPr sz="3200">
              <a:latin typeface="Calibri"/>
              <a:cs typeface="Calibri"/>
            </a:endParaRPr>
          </a:p>
          <a:p>
            <a:pPr marL="355600" marR="5080" indent="-342900">
              <a:lnSpc>
                <a:spcPct val="100000"/>
              </a:lnSpc>
              <a:spcBef>
                <a:spcPts val="755"/>
              </a:spcBef>
            </a:pPr>
            <a:r>
              <a:rPr sz="3200" dirty="0">
                <a:latin typeface="Arial"/>
                <a:cs typeface="Arial"/>
              </a:rPr>
              <a:t>•</a:t>
            </a:r>
            <a:r>
              <a:rPr sz="3200" dirty="0">
                <a:latin typeface="Helvetica"/>
                <a:cs typeface="Helvetica"/>
              </a:rPr>
              <a:t>  </a:t>
            </a:r>
            <a:r>
              <a:rPr sz="3200" spc="-5" dirty="0">
                <a:latin typeface="Calibri"/>
                <a:cs typeface="Calibri"/>
              </a:rPr>
              <a:t>Everything online  </a:t>
            </a:r>
            <a:r>
              <a:rPr sz="3200" dirty="0">
                <a:latin typeface="Calibri"/>
                <a:cs typeface="Calibri"/>
              </a:rPr>
              <a:t>is</a:t>
            </a:r>
            <a:r>
              <a:rPr sz="3200" spc="-100" dirty="0">
                <a:latin typeface="Calibri"/>
                <a:cs typeface="Calibri"/>
              </a:rPr>
              <a:t> </a:t>
            </a:r>
            <a:r>
              <a:rPr sz="3200" dirty="0">
                <a:latin typeface="Calibri"/>
                <a:cs typeface="Calibri"/>
              </a:rPr>
              <a:t>public </a:t>
            </a:r>
            <a:endParaRPr sz="3200">
              <a:latin typeface="Calibri"/>
              <a:cs typeface="Calibri"/>
            </a:endParaRPr>
          </a:p>
        </p:txBody>
      </p:sp>
      <p:sp>
        <p:nvSpPr>
          <p:cNvPr id="4" name="object 4" descr="decorative security image" title="decorative security image"/>
          <p:cNvSpPr/>
          <p:nvPr/>
        </p:nvSpPr>
        <p:spPr>
          <a:xfrm>
            <a:off x="3808768" y="1569082"/>
            <a:ext cx="5127503" cy="1626149"/>
          </a:xfrm>
          <a:prstGeom prst="rect">
            <a:avLst/>
          </a:prstGeom>
          <a:blipFill>
            <a:blip r:embed="rId2" cstate="print"/>
            <a:stretch>
              <a:fillRect/>
            </a:stretch>
          </a:blipFill>
        </p:spPr>
        <p:txBody>
          <a:bodyPr wrap="square" lIns="0" tIns="0" rIns="0" bIns="0" rtlCol="0"/>
          <a:lstStyle/>
          <a:p>
            <a:endParaRPr/>
          </a:p>
        </p:txBody>
      </p:sp>
      <p:sp>
        <p:nvSpPr>
          <p:cNvPr id="5" name="object 5" descr="FaceBook icon" title="FaceBook icon"/>
          <p:cNvSpPr/>
          <p:nvPr/>
        </p:nvSpPr>
        <p:spPr>
          <a:xfrm>
            <a:off x="4436003" y="4022202"/>
            <a:ext cx="2447155" cy="2447156"/>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192</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Helvetica</vt:lpstr>
      <vt:lpstr>Office Theme</vt:lpstr>
      <vt:lpstr>Using the Internet </vt:lpstr>
      <vt:lpstr>GeYng Online </vt:lpstr>
      <vt:lpstr>Browsers  </vt:lpstr>
      <vt:lpstr>If You Know Were You Are Going </vt:lpstr>
      <vt:lpstr>“Googling” </vt:lpstr>
      <vt:lpstr>Internet Safety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Internet </dc:title>
  <cp:lastModifiedBy>RISD</cp:lastModifiedBy>
  <cp:revision>2</cp:revision>
  <dcterms:created xsi:type="dcterms:W3CDTF">2017-04-01T10:41:47Z</dcterms:created>
  <dcterms:modified xsi:type="dcterms:W3CDTF">2017-04-01T16:11:13Z</dcterms:modified>
</cp:coreProperties>
</file>