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74" r:id="rId1"/>
  </p:sldMasterIdLst>
  <p:notesMasterIdLst>
    <p:notesMasterId r:id="rId37"/>
  </p:notesMasterIdLst>
  <p:sldIdLst>
    <p:sldId id="279" r:id="rId2"/>
    <p:sldId id="301" r:id="rId3"/>
    <p:sldId id="257" r:id="rId4"/>
    <p:sldId id="298" r:id="rId5"/>
    <p:sldId id="300" r:id="rId6"/>
    <p:sldId id="259" r:id="rId7"/>
    <p:sldId id="289" r:id="rId8"/>
    <p:sldId id="288" r:id="rId9"/>
    <p:sldId id="286" r:id="rId10"/>
    <p:sldId id="287" r:id="rId11"/>
    <p:sldId id="285" r:id="rId12"/>
    <p:sldId id="291" r:id="rId13"/>
    <p:sldId id="260" r:id="rId14"/>
    <p:sldId id="261" r:id="rId15"/>
    <p:sldId id="262" r:id="rId16"/>
    <p:sldId id="263" r:id="rId17"/>
    <p:sldId id="295" r:id="rId18"/>
    <p:sldId id="264" r:id="rId19"/>
    <p:sldId id="265" r:id="rId20"/>
    <p:sldId id="267" r:id="rId21"/>
    <p:sldId id="268" r:id="rId22"/>
    <p:sldId id="266" r:id="rId23"/>
    <p:sldId id="269" r:id="rId24"/>
    <p:sldId id="270" r:id="rId25"/>
    <p:sldId id="271" r:id="rId26"/>
    <p:sldId id="272" r:id="rId27"/>
    <p:sldId id="275" r:id="rId28"/>
    <p:sldId id="296" r:id="rId29"/>
    <p:sldId id="273" r:id="rId30"/>
    <p:sldId id="276" r:id="rId31"/>
    <p:sldId id="277" r:id="rId32"/>
    <p:sldId id="274" r:id="rId33"/>
    <p:sldId id="297" r:id="rId34"/>
    <p:sldId id="278" r:id="rId35"/>
    <p:sldId id="280" r:id="rId3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74487" autoAdjust="0"/>
  </p:normalViewPr>
  <p:slideViewPr>
    <p:cSldViewPr>
      <p:cViewPr varScale="1">
        <p:scale>
          <a:sx n="55" d="100"/>
          <a:sy n="55" d="100"/>
        </p:scale>
        <p:origin x="46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6" d="100"/>
          <a:sy n="56" d="100"/>
        </p:scale>
        <p:origin x="-258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66ABA6-18A7-4109-9E20-EF430A971FE1}" type="datetimeFigureOut">
              <a:rPr lang="en-US" smtClean="0"/>
              <a:pPr/>
              <a:t>6/25/2017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9AEEC8-FB8C-498E-871A-115A7A554218}" type="slidenum">
              <a:rPr lang="en-US" smtClean="0"/>
              <a:pPr/>
              <a:t>‹#›</a:t>
            </a:fld>
            <a:endParaRPr lang="en-US"/>
          </a:p>
        </p:txBody>
      </p:sp>
    </p:spTree>
    <p:extLst>
      <p:ext uri="{BB962C8B-B14F-4D97-AF65-F5344CB8AC3E}">
        <p14:creationId xmlns:p14="http://schemas.microsoft.com/office/powerpoint/2010/main" val="1241413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en.wikipedia.org/wiki/Burj_Khalifa"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B9AEEC8-FB8C-498E-871A-115A7A554218}" type="slidenum">
              <a:rPr lang="en-US" smtClean="0"/>
              <a:pPr/>
              <a:t>1</a:t>
            </a:fld>
            <a:endParaRPr lang="en-US"/>
          </a:p>
        </p:txBody>
      </p:sp>
    </p:spTree>
    <p:extLst>
      <p:ext uri="{BB962C8B-B14F-4D97-AF65-F5344CB8AC3E}">
        <p14:creationId xmlns:p14="http://schemas.microsoft.com/office/powerpoint/2010/main" val="1867076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the types of drawings you are likely to encounter:</a:t>
            </a:r>
          </a:p>
          <a:p>
            <a:r>
              <a:rPr lang="en-US" dirty="0" smtClean="0"/>
              <a:t>Part drawing (Picture 5)</a:t>
            </a:r>
          </a:p>
          <a:p>
            <a:r>
              <a:rPr lang="en-US" dirty="0" smtClean="0"/>
              <a:t>Assembly drawing (Picture 7)</a:t>
            </a:r>
          </a:p>
          <a:p>
            <a:r>
              <a:rPr lang="en-US" dirty="0" smtClean="0"/>
              <a:t>Isometric drawing (Picture 8)</a:t>
            </a:r>
          </a:p>
          <a:p>
            <a:r>
              <a:rPr lang="en-US" dirty="0" smtClean="0"/>
              <a:t>Illustration – </a:t>
            </a:r>
            <a:r>
              <a:rPr lang="en-US" dirty="0" err="1" smtClean="0"/>
              <a:t>Drumset</a:t>
            </a:r>
            <a:r>
              <a:rPr lang="en-US" dirty="0" smtClean="0"/>
              <a:t> (Picture 9)</a:t>
            </a:r>
          </a:p>
          <a:p>
            <a:r>
              <a:rPr lang="en-US" dirty="0" smtClean="0"/>
              <a:t>3D Model – Pistons and Crankshaft (Picture 10)</a:t>
            </a:r>
          </a:p>
          <a:p>
            <a:r>
              <a:rPr lang="en-US" dirty="0" smtClean="0"/>
              <a:t>Cutaway view – It’s a Nash (Picture 11)</a:t>
            </a:r>
          </a:p>
          <a:p>
            <a:r>
              <a:rPr lang="en-US" dirty="0" smtClean="0"/>
              <a:t>Exploded View (Picture 12)</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11</a:t>
            </a:fld>
            <a:endParaRPr lang="en-US"/>
          </a:p>
        </p:txBody>
      </p:sp>
    </p:spTree>
    <p:extLst>
      <p:ext uri="{BB962C8B-B14F-4D97-AF65-F5344CB8AC3E}">
        <p14:creationId xmlns:p14="http://schemas.microsoft.com/office/powerpoint/2010/main" val="2176947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the types of drawings you are likely to encounter:</a:t>
            </a:r>
          </a:p>
          <a:p>
            <a:r>
              <a:rPr lang="en-US" dirty="0" smtClean="0"/>
              <a:t>Part drawing (Picture 5)</a:t>
            </a:r>
          </a:p>
          <a:p>
            <a:r>
              <a:rPr lang="en-US" dirty="0" smtClean="0"/>
              <a:t>Assembly drawing (Picture 7)</a:t>
            </a:r>
          </a:p>
          <a:p>
            <a:r>
              <a:rPr lang="en-US" dirty="0" smtClean="0"/>
              <a:t>Isometric drawing (Picture 8)</a:t>
            </a:r>
          </a:p>
          <a:p>
            <a:r>
              <a:rPr lang="en-US" dirty="0" smtClean="0"/>
              <a:t>Illustration – </a:t>
            </a:r>
            <a:r>
              <a:rPr lang="en-US" dirty="0" err="1" smtClean="0"/>
              <a:t>Drumset</a:t>
            </a:r>
            <a:r>
              <a:rPr lang="en-US" dirty="0" smtClean="0"/>
              <a:t> (Picture 9)</a:t>
            </a:r>
          </a:p>
          <a:p>
            <a:r>
              <a:rPr lang="en-US" dirty="0" smtClean="0"/>
              <a:t>3D Model – Pistons and Crankshaft (Picture 10)</a:t>
            </a:r>
          </a:p>
          <a:p>
            <a:r>
              <a:rPr lang="en-US" dirty="0" smtClean="0"/>
              <a:t>Cutaway view – It’s a Nash (Picture 11)</a:t>
            </a:r>
          </a:p>
          <a:p>
            <a:r>
              <a:rPr lang="en-US" dirty="0" smtClean="0"/>
              <a:t>Exploded View (Picture 12)</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12</a:t>
            </a:fld>
            <a:endParaRPr lang="en-US"/>
          </a:p>
        </p:txBody>
      </p:sp>
    </p:spTree>
    <p:extLst>
      <p:ext uri="{BB962C8B-B14F-4D97-AF65-F5344CB8AC3E}">
        <p14:creationId xmlns:p14="http://schemas.microsoft.com/office/powerpoint/2010/main" val="3244708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Shows a doorbell circuit</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13</a:t>
            </a:fld>
            <a:endParaRPr lang="en-US"/>
          </a:p>
        </p:txBody>
      </p:sp>
    </p:spTree>
    <p:extLst>
      <p:ext uri="{BB962C8B-B14F-4D97-AF65-F5344CB8AC3E}">
        <p14:creationId xmlns:p14="http://schemas.microsoft.com/office/powerpoint/2010/main" val="2644082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B9AEEC8-FB8C-498E-871A-115A7A554218}" type="slidenum">
              <a:rPr lang="en-US" smtClean="0"/>
              <a:pPr/>
              <a:t>14</a:t>
            </a:fld>
            <a:endParaRPr lang="en-US"/>
          </a:p>
        </p:txBody>
      </p:sp>
    </p:spTree>
    <p:extLst>
      <p:ext uri="{BB962C8B-B14F-4D97-AF65-F5344CB8AC3E}">
        <p14:creationId xmlns:p14="http://schemas.microsoft.com/office/powerpoint/2010/main" val="20079138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B9AEEC8-FB8C-498E-871A-115A7A554218}" type="slidenum">
              <a:rPr lang="en-US" smtClean="0"/>
              <a:pPr/>
              <a:t>15</a:t>
            </a:fld>
            <a:endParaRPr lang="en-US"/>
          </a:p>
        </p:txBody>
      </p:sp>
    </p:spTree>
    <p:extLst>
      <p:ext uri="{BB962C8B-B14F-4D97-AF65-F5344CB8AC3E}">
        <p14:creationId xmlns:p14="http://schemas.microsoft.com/office/powerpoint/2010/main" val="41566570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B9AEEC8-FB8C-498E-871A-115A7A554218}" type="slidenum">
              <a:rPr lang="en-US" smtClean="0"/>
              <a:pPr/>
              <a:t>16</a:t>
            </a:fld>
            <a:endParaRPr lang="en-US"/>
          </a:p>
        </p:txBody>
      </p:sp>
    </p:spTree>
    <p:extLst>
      <p:ext uri="{BB962C8B-B14F-4D97-AF65-F5344CB8AC3E}">
        <p14:creationId xmlns:p14="http://schemas.microsoft.com/office/powerpoint/2010/main" val="3047270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B9AEEC8-FB8C-498E-871A-115A7A554218}" type="slidenum">
              <a:rPr lang="en-US" smtClean="0"/>
              <a:pPr/>
              <a:t>17</a:t>
            </a:fld>
            <a:endParaRPr lang="en-US"/>
          </a:p>
        </p:txBody>
      </p:sp>
    </p:spTree>
    <p:extLst>
      <p:ext uri="{BB962C8B-B14F-4D97-AF65-F5344CB8AC3E}">
        <p14:creationId xmlns:p14="http://schemas.microsoft.com/office/powerpoint/2010/main" val="18627949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Stands for Piping &amp; Instrument Diagram or Drawing</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18</a:t>
            </a:fld>
            <a:endParaRPr lang="en-US"/>
          </a:p>
        </p:txBody>
      </p:sp>
    </p:spTree>
    <p:extLst>
      <p:ext uri="{BB962C8B-B14F-4D97-AF65-F5344CB8AC3E}">
        <p14:creationId xmlns:p14="http://schemas.microsoft.com/office/powerpoint/2010/main" val="18867439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B9AEEC8-FB8C-498E-871A-115A7A554218}" type="slidenum">
              <a:rPr lang="en-US" smtClean="0"/>
              <a:pPr/>
              <a:t>19</a:t>
            </a:fld>
            <a:endParaRPr lang="en-US"/>
          </a:p>
        </p:txBody>
      </p:sp>
    </p:spTree>
    <p:extLst>
      <p:ext uri="{BB962C8B-B14F-4D97-AF65-F5344CB8AC3E}">
        <p14:creationId xmlns:p14="http://schemas.microsoft.com/office/powerpoint/2010/main" val="27084679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B9AEEC8-FB8C-498E-871A-115A7A554218}" type="slidenum">
              <a:rPr lang="en-US" smtClean="0"/>
              <a:pPr/>
              <a:t>20</a:t>
            </a:fld>
            <a:endParaRPr lang="en-US"/>
          </a:p>
        </p:txBody>
      </p:sp>
    </p:spTree>
    <p:extLst>
      <p:ext uri="{BB962C8B-B14F-4D97-AF65-F5344CB8AC3E}">
        <p14:creationId xmlns:p14="http://schemas.microsoft.com/office/powerpoint/2010/main" val="1199744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All </a:t>
            </a:r>
            <a:r>
              <a:rPr lang="en-US" i="1" dirty="0" err="1" smtClean="0"/>
              <a:t>Gizah</a:t>
            </a:r>
            <a:r>
              <a:rPr lang="en-US" i="1" dirty="0" smtClean="0"/>
              <a:t> Pyramids</a:t>
            </a:r>
            <a:r>
              <a:rPr lang="en-US" dirty="0" smtClean="0"/>
              <a:t>. Digital image. </a:t>
            </a:r>
            <a:r>
              <a:rPr lang="en-US" i="1" dirty="0" smtClean="0"/>
              <a:t>Wikipedia</a:t>
            </a:r>
            <a:r>
              <a:rPr lang="en-US" dirty="0" smtClean="0"/>
              <a:t>. </a:t>
            </a:r>
            <a:r>
              <a:rPr lang="en-US" dirty="0" err="1" smtClean="0"/>
              <a:t>N.p</a:t>
            </a:r>
            <a:r>
              <a:rPr lang="en-US" dirty="0" smtClean="0"/>
              <a:t>., </a:t>
            </a:r>
            <a:r>
              <a:rPr lang="en-US" dirty="0" err="1" smtClean="0"/>
              <a:t>n.d</a:t>
            </a:r>
            <a:r>
              <a:rPr lang="en-US" dirty="0" smtClean="0"/>
              <a:t>. Web. 9 Aug. 2013. &lt;http://en.wikipedia.org/wiki/File:All_Gizah_Pyramids.jpg&gt;.</a:t>
            </a:r>
          </a:p>
          <a:p>
            <a:endParaRPr lang="en-US" dirty="0" smtClean="0"/>
          </a:p>
          <a:p>
            <a:r>
              <a:rPr lang="en-US" i="1" dirty="0" err="1" smtClean="0"/>
              <a:t>Burj</a:t>
            </a:r>
            <a:r>
              <a:rPr lang="en-US" i="1" dirty="0" smtClean="0"/>
              <a:t> </a:t>
            </a:r>
            <a:r>
              <a:rPr lang="en-US" i="1" dirty="0" err="1" smtClean="0"/>
              <a:t>Khalifa</a:t>
            </a:r>
            <a:r>
              <a:rPr lang="en-US" i="1" dirty="0" smtClean="0"/>
              <a:t> Building</a:t>
            </a:r>
            <a:r>
              <a:rPr lang="en-US" dirty="0" smtClean="0"/>
              <a:t>. Digital image. </a:t>
            </a:r>
            <a:r>
              <a:rPr lang="en-US" i="1" dirty="0" smtClean="0"/>
              <a:t>Wikipedia</a:t>
            </a:r>
            <a:r>
              <a:rPr lang="en-US" dirty="0" smtClean="0"/>
              <a:t>. </a:t>
            </a:r>
            <a:r>
              <a:rPr lang="en-US" dirty="0" err="1" smtClean="0"/>
              <a:t>N.p</a:t>
            </a:r>
            <a:r>
              <a:rPr lang="en-US" dirty="0" smtClean="0"/>
              <a:t>., </a:t>
            </a:r>
            <a:r>
              <a:rPr lang="en-US" dirty="0" err="1" smtClean="0"/>
              <a:t>n.d</a:t>
            </a:r>
            <a:r>
              <a:rPr lang="en-US" dirty="0" smtClean="0"/>
              <a:t>. Web. 9 Aug. 2013. &lt;http://en.wikipedia.org/wiki/File:Burj_Khalifa_building.jpg&gt;.</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Eiffel Tower Sketch </a:t>
            </a:r>
            <a:r>
              <a:rPr lang="en-US" i="1" dirty="0" smtClean="0"/>
              <a:t>Maurice </a:t>
            </a:r>
            <a:r>
              <a:rPr lang="en-US" i="1" dirty="0" err="1" smtClean="0"/>
              <a:t>Koechlin</a:t>
            </a:r>
            <a:r>
              <a:rPr lang="en-US" i="1" dirty="0" smtClean="0"/>
              <a:t> Pylone.jpg</a:t>
            </a:r>
            <a:r>
              <a:rPr lang="en-US" dirty="0" smtClean="0"/>
              <a:t>. Digital image. </a:t>
            </a:r>
            <a:r>
              <a:rPr lang="en-US" i="1" dirty="0" smtClean="0"/>
              <a:t>Wikipedia</a:t>
            </a:r>
            <a:r>
              <a:rPr lang="en-US" dirty="0" smtClean="0"/>
              <a:t>. </a:t>
            </a:r>
            <a:r>
              <a:rPr lang="en-US" dirty="0" err="1" smtClean="0"/>
              <a:t>N.p</a:t>
            </a:r>
            <a:r>
              <a:rPr lang="en-US" dirty="0" smtClean="0"/>
              <a:t>., </a:t>
            </a:r>
            <a:r>
              <a:rPr lang="en-US" dirty="0" err="1" smtClean="0"/>
              <a:t>n.d</a:t>
            </a:r>
            <a:r>
              <a:rPr lang="en-US" dirty="0" smtClean="0"/>
              <a:t>. Web. 9 Aug. 2013. &lt;http://en.wikipedia.org/wiki/File:Maurice_koechlin_pylone.jpg&gt;.</a:t>
            </a:r>
          </a:p>
          <a:p>
            <a:endParaRPr lang="en-US" i="1" dirty="0" smtClean="0"/>
          </a:p>
          <a:p>
            <a:r>
              <a:rPr lang="en-US" i="1" dirty="0" smtClean="0"/>
              <a:t>Leaning Tower of Pisa</a:t>
            </a:r>
            <a:r>
              <a:rPr lang="en-US" dirty="0" smtClean="0"/>
              <a:t>. Digital image. </a:t>
            </a:r>
            <a:r>
              <a:rPr lang="en-US" i="1" dirty="0" smtClean="0"/>
              <a:t>Wikipedia</a:t>
            </a:r>
            <a:r>
              <a:rPr lang="en-US" dirty="0" smtClean="0"/>
              <a:t>. </a:t>
            </a:r>
            <a:r>
              <a:rPr lang="en-US" dirty="0" err="1" smtClean="0"/>
              <a:t>N.p</a:t>
            </a:r>
            <a:r>
              <a:rPr lang="en-US" dirty="0" smtClean="0"/>
              <a:t>., </a:t>
            </a:r>
            <a:r>
              <a:rPr lang="en-US" dirty="0" err="1" smtClean="0"/>
              <a:t>n.d</a:t>
            </a:r>
            <a:r>
              <a:rPr lang="en-US" dirty="0" smtClean="0"/>
              <a:t>. Web. 9 Aug. 2013. &lt;http://en.wikipedia.org/wiki/File:Leaning_Tower_of_Pisa_(April_2012).jpg&gt;.</a:t>
            </a:r>
          </a:p>
          <a:p>
            <a:endParaRPr lang="en-US" dirty="0" smtClean="0"/>
          </a:p>
          <a:p>
            <a:endParaRPr lang="en-US" dirty="0" smtClean="0"/>
          </a:p>
          <a:p>
            <a:r>
              <a:rPr lang="en-US" dirty="0" smtClean="0"/>
              <a:t>Drawings did not start out as mechanical drawings but architectural drawings</a:t>
            </a:r>
          </a:p>
          <a:p>
            <a:r>
              <a:rPr lang="en-US" dirty="0" smtClean="0"/>
              <a:t>Hand tools and simple mechanisms were crafted and handed down – no drawings needed</a:t>
            </a:r>
          </a:p>
          <a:p>
            <a:r>
              <a:rPr lang="en-US" dirty="0" smtClean="0"/>
              <a:t>Earliest drawings by engineers were probably - the pyramids?</a:t>
            </a:r>
          </a:p>
          <a:p>
            <a:r>
              <a:rPr lang="en-US" dirty="0" smtClean="0"/>
              <a:t>Compared to the latest</a:t>
            </a:r>
            <a:r>
              <a:rPr lang="en-US" baseline="0" dirty="0" smtClean="0"/>
              <a:t> technology - </a:t>
            </a:r>
            <a:r>
              <a:rPr lang="en-US" dirty="0" err="1" smtClean="0">
                <a:hlinkClick r:id="rId3" tooltip="Burj Khalifa"/>
              </a:rPr>
              <a:t>Burj</a:t>
            </a:r>
            <a:r>
              <a:rPr lang="en-US" dirty="0" smtClean="0">
                <a:hlinkClick r:id="rId3" tooltip="Burj Khalifa"/>
              </a:rPr>
              <a:t> </a:t>
            </a:r>
            <a:r>
              <a:rPr lang="en-US" dirty="0" err="1" smtClean="0">
                <a:hlinkClick r:id="rId3" tooltip="Burj Khalifa"/>
              </a:rPr>
              <a:t>Khalifa</a:t>
            </a:r>
            <a:r>
              <a:rPr lang="en-US" dirty="0" smtClean="0"/>
              <a:t> – United Arab </a:t>
            </a:r>
            <a:r>
              <a:rPr lang="en-US" dirty="0" err="1" smtClean="0"/>
              <a:t>Emerites</a:t>
            </a:r>
            <a:r>
              <a:rPr lang="en-US" dirty="0" smtClean="0"/>
              <a:t> –</a:t>
            </a:r>
            <a:r>
              <a:rPr lang="en-US" baseline="0" dirty="0" smtClean="0"/>
              <a:t> Dubai – tallest building in the world</a:t>
            </a:r>
          </a:p>
          <a:p>
            <a:r>
              <a:rPr lang="en-US" baseline="0" dirty="0" smtClean="0"/>
              <a:t>Along the way – </a:t>
            </a:r>
            <a:r>
              <a:rPr lang="en-US" baseline="0" dirty="0" err="1" smtClean="0"/>
              <a:t>Eiffal</a:t>
            </a:r>
            <a:r>
              <a:rPr lang="en-US" baseline="0" dirty="0" smtClean="0"/>
              <a:t> Tower</a:t>
            </a:r>
          </a:p>
          <a:p>
            <a:r>
              <a:rPr lang="en-US" baseline="0" dirty="0" smtClean="0"/>
              <a:t>Sometimes there are mistakes – Leaning Tower of Pisa</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3</a:t>
            </a:fld>
            <a:endParaRPr lang="en-US"/>
          </a:p>
        </p:txBody>
      </p:sp>
    </p:spTree>
    <p:extLst>
      <p:ext uri="{BB962C8B-B14F-4D97-AF65-F5344CB8AC3E}">
        <p14:creationId xmlns:p14="http://schemas.microsoft.com/office/powerpoint/2010/main" val="20629611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B9AEEC8-FB8C-498E-871A-115A7A554218}" type="slidenum">
              <a:rPr lang="en-US" smtClean="0"/>
              <a:pPr/>
              <a:t>21</a:t>
            </a:fld>
            <a:endParaRPr lang="en-US"/>
          </a:p>
        </p:txBody>
      </p:sp>
    </p:spTree>
    <p:extLst>
      <p:ext uri="{BB962C8B-B14F-4D97-AF65-F5344CB8AC3E}">
        <p14:creationId xmlns:p14="http://schemas.microsoft.com/office/powerpoint/2010/main" val="13989128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B9AEEC8-FB8C-498E-871A-115A7A554218}" type="slidenum">
              <a:rPr lang="en-US" smtClean="0"/>
              <a:pPr/>
              <a:t>22</a:t>
            </a:fld>
            <a:endParaRPr lang="en-US"/>
          </a:p>
        </p:txBody>
      </p:sp>
    </p:spTree>
    <p:extLst>
      <p:ext uri="{BB962C8B-B14F-4D97-AF65-F5344CB8AC3E}">
        <p14:creationId xmlns:p14="http://schemas.microsoft.com/office/powerpoint/2010/main" val="22020482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Paper Size Chart For ANSI Series</a:t>
            </a:r>
            <a:r>
              <a:rPr lang="en-US" dirty="0" smtClean="0"/>
              <a:t>. Digital image. </a:t>
            </a:r>
            <a:r>
              <a:rPr lang="en-US" i="1" dirty="0" smtClean="0"/>
              <a:t>Wikipedia</a:t>
            </a:r>
            <a:r>
              <a:rPr lang="en-US" dirty="0" smtClean="0"/>
              <a:t>. </a:t>
            </a:r>
            <a:r>
              <a:rPr lang="en-US" dirty="0" err="1" smtClean="0"/>
              <a:t>N.p</a:t>
            </a:r>
            <a:r>
              <a:rPr lang="en-US" dirty="0" smtClean="0"/>
              <a:t>., </a:t>
            </a:r>
            <a:r>
              <a:rPr lang="en-US" dirty="0" err="1" smtClean="0"/>
              <a:t>n.d</a:t>
            </a:r>
            <a:r>
              <a:rPr lang="en-US" dirty="0" smtClean="0"/>
              <a:t>. Web. 9 Aug. 2013. &lt;http://en.wikipedia.org/wiki/File:ANSI_size_illustration.svg&gt;.</a:t>
            </a:r>
          </a:p>
          <a:p>
            <a:endParaRPr lang="en-US" dirty="0" smtClean="0"/>
          </a:p>
          <a:p>
            <a:r>
              <a:rPr lang="en-US" dirty="0" smtClean="0"/>
              <a:t>Note that each size bigger is  double the previous size.</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23</a:t>
            </a:fld>
            <a:endParaRPr lang="en-US"/>
          </a:p>
        </p:txBody>
      </p:sp>
    </p:spTree>
    <p:extLst>
      <p:ext uri="{BB962C8B-B14F-4D97-AF65-F5344CB8AC3E}">
        <p14:creationId xmlns:p14="http://schemas.microsoft.com/office/powerpoint/2010/main" val="33669341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DIN A-Series Format</a:t>
            </a:r>
            <a:r>
              <a:rPr lang="en-US" dirty="0" smtClean="0"/>
              <a:t>. Digital image. </a:t>
            </a:r>
            <a:r>
              <a:rPr lang="en-US" i="1" dirty="0" smtClean="0"/>
              <a:t>Wikipedia</a:t>
            </a:r>
            <a:r>
              <a:rPr lang="en-US" dirty="0" smtClean="0"/>
              <a:t>. </a:t>
            </a:r>
            <a:r>
              <a:rPr lang="en-US" dirty="0" err="1" smtClean="0"/>
              <a:t>N.p</a:t>
            </a:r>
            <a:r>
              <a:rPr lang="en-US" dirty="0" smtClean="0"/>
              <a:t>., </a:t>
            </a:r>
            <a:r>
              <a:rPr lang="en-US" dirty="0" err="1" smtClean="0"/>
              <a:t>n.d</a:t>
            </a:r>
            <a:r>
              <a:rPr lang="en-US" dirty="0" smtClean="0"/>
              <a:t>. Web. 9 Aug. 2013. &lt;http://en.wikipedia.org/wiki/File:A_size_illustration.svg&gt;.</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24</a:t>
            </a:fld>
            <a:endParaRPr lang="en-US"/>
          </a:p>
        </p:txBody>
      </p:sp>
    </p:spTree>
    <p:extLst>
      <p:ext uri="{BB962C8B-B14F-4D97-AF65-F5344CB8AC3E}">
        <p14:creationId xmlns:p14="http://schemas.microsoft.com/office/powerpoint/2010/main" val="8206115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Standard A-size drawing with border and </a:t>
            </a:r>
            <a:r>
              <a:rPr lang="en-US" dirty="0" err="1" smtClean="0"/>
              <a:t>titleblock</a:t>
            </a:r>
            <a:r>
              <a:rPr lang="en-US" dirty="0" smtClean="0"/>
              <a:t>.</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25</a:t>
            </a:fld>
            <a:endParaRPr lang="en-US"/>
          </a:p>
        </p:txBody>
      </p:sp>
    </p:spTree>
    <p:extLst>
      <p:ext uri="{BB962C8B-B14F-4D97-AF65-F5344CB8AC3E}">
        <p14:creationId xmlns:p14="http://schemas.microsoft.com/office/powerpoint/2010/main" val="41632814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Zoning is used to identify where on the drawing a revision occurs or to be used when communicating about the drawing.  It is typically read like the game battleship, where the letter is first and the number is second.  i.e. Zone A1 indicates it is in row A and column 1.  Not so important on an A-size drawing, but necessary on an E-size drawing.</a:t>
            </a:r>
          </a:p>
          <a:p>
            <a:endParaRPr lang="en-US" dirty="0"/>
          </a:p>
          <a:p>
            <a:r>
              <a:rPr lang="en-US" dirty="0" smtClean="0"/>
              <a:t>The microfilm alignment marks go back a long way and were used when the primary means of archiving a drawing was to take a picture of it on microfilm.  The arrows can also be used to indicate where fold lines should be.</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26</a:t>
            </a:fld>
            <a:endParaRPr lang="en-US"/>
          </a:p>
        </p:txBody>
      </p:sp>
    </p:spTree>
    <p:extLst>
      <p:ext uri="{BB962C8B-B14F-4D97-AF65-F5344CB8AC3E}">
        <p14:creationId xmlns:p14="http://schemas.microsoft.com/office/powerpoint/2010/main" val="31884835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Zoning is used to identify where on the drawing a revision occurs or to be used when communicating about the drawing.  It is typically read like the game battleship, where the letter is first and the number is second.  i.e. Zone A1 indicates it is in row A and column 1.  Not so important on an A-size drawing, but necessary on an E-size drawing.</a:t>
            </a:r>
          </a:p>
          <a:p>
            <a:endParaRPr lang="en-US" dirty="0"/>
          </a:p>
          <a:p>
            <a:r>
              <a:rPr lang="en-US" dirty="0" smtClean="0"/>
              <a:t>The microfilm alignment marks go back a long way and were used when the primary means of archiving a drawing was to take a picture of it on microfilm.  The arrows can also be used to indicate where fold lines should be.</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27</a:t>
            </a:fld>
            <a:endParaRPr lang="en-US"/>
          </a:p>
        </p:txBody>
      </p:sp>
    </p:spTree>
    <p:extLst>
      <p:ext uri="{BB962C8B-B14F-4D97-AF65-F5344CB8AC3E}">
        <p14:creationId xmlns:p14="http://schemas.microsoft.com/office/powerpoint/2010/main" val="13843631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Zoning is used to identify where on the drawing a revision occurs or to be used when communicating about the drawing.  It is typically read like the game battleship, where the letter is first and the number is second.  i.e. Zone A1 indicates it is in row A and column 1.  Not so important on an A-size drawing, but necessary on an E-size drawing.</a:t>
            </a:r>
          </a:p>
          <a:p>
            <a:endParaRPr lang="en-US" dirty="0"/>
          </a:p>
          <a:p>
            <a:r>
              <a:rPr lang="en-US" dirty="0" smtClean="0"/>
              <a:t>The microfilm alignment marks go back a long way and were used when the primary means of archiving a drawing was to take a picture of it on microfilm.  The arrows can also be used to indicate where fold lines should be.</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28</a:t>
            </a:fld>
            <a:endParaRPr lang="en-US"/>
          </a:p>
        </p:txBody>
      </p:sp>
    </p:spTree>
    <p:extLst>
      <p:ext uri="{BB962C8B-B14F-4D97-AF65-F5344CB8AC3E}">
        <p14:creationId xmlns:p14="http://schemas.microsoft.com/office/powerpoint/2010/main" val="25380362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28600" indent="-228600">
              <a:buFont typeface="+mj-lt"/>
              <a:buAutoNum type="arabicPeriod"/>
            </a:pPr>
            <a:r>
              <a:rPr lang="en-US" dirty="0" smtClean="0"/>
              <a:t>LOGO: Normally displays the name address and contact information for a company or a design activity</a:t>
            </a:r>
          </a:p>
          <a:p>
            <a:pPr marL="228600" indent="-228600">
              <a:buFont typeface="+mj-lt"/>
              <a:buAutoNum type="arabicPeriod"/>
            </a:pPr>
            <a:r>
              <a:rPr lang="en-US" dirty="0" smtClean="0"/>
              <a:t>Title:  Typically the product assembly name or specific part or assembly name</a:t>
            </a:r>
          </a:p>
          <a:p>
            <a:pPr marL="228600" indent="-228600">
              <a:buFont typeface="+mj-lt"/>
              <a:buAutoNum type="arabicPeriod"/>
            </a:pPr>
            <a:r>
              <a:rPr lang="en-US" dirty="0" smtClean="0"/>
              <a:t>Sheet</a:t>
            </a:r>
            <a:r>
              <a:rPr lang="en-US" baseline="0" dirty="0" smtClean="0"/>
              <a:t> size:  A, B, C…</a:t>
            </a:r>
          </a:p>
          <a:p>
            <a:pPr marL="228600" indent="-228600">
              <a:buFont typeface="+mj-lt"/>
              <a:buAutoNum type="arabicPeriod"/>
            </a:pPr>
            <a:r>
              <a:rPr lang="en-US" baseline="0" dirty="0" smtClean="0"/>
              <a:t>The CAGE code is a 5 number code assigned by the United States Defense Logistic Service Center (DLSC) used with Department of Defense Contractors.  CAGE stands for Commercial And Government Entity. It used to be known as FSCM or Federal Supply Code for Manufacturers.</a:t>
            </a:r>
          </a:p>
          <a:p>
            <a:pPr marL="228600" indent="-228600">
              <a:buFont typeface="+mj-lt"/>
              <a:buAutoNum type="arabicPeriod"/>
            </a:pPr>
            <a:r>
              <a:rPr lang="en-US" baseline="0" dirty="0" smtClean="0"/>
              <a:t>Drawing Number:  Most companies have their own system but are usually </a:t>
            </a:r>
            <a:r>
              <a:rPr lang="en-US" baseline="0" dirty="0" err="1" smtClean="0"/>
              <a:t>catagorized</a:t>
            </a:r>
            <a:r>
              <a:rPr lang="en-US" baseline="0" dirty="0" smtClean="0"/>
              <a:t> by nature of drawing, materials used, project or even drawing size.</a:t>
            </a:r>
          </a:p>
          <a:p>
            <a:pPr marL="228600" indent="-228600">
              <a:buFont typeface="+mj-lt"/>
              <a:buAutoNum type="arabicPeriod"/>
            </a:pPr>
            <a:r>
              <a:rPr lang="en-US" baseline="0" dirty="0" smtClean="0"/>
              <a:t>Revision:  A new or original drawing is a (-) dash or a (0) zero, the first time it is revised it changes to an (A).  Some companies use numbers for drawings that have not been released to the shop floor (0, 1, 2…) and change it to an (A, B, C…) when it is released for production.  The letters I, O, Q, S, X, and Z are not used so they are not confused with numbers.</a:t>
            </a:r>
          </a:p>
          <a:p>
            <a:pPr marL="228600" indent="-228600">
              <a:buFont typeface="+mj-lt"/>
              <a:buAutoNum type="arabicPeriod"/>
            </a:pPr>
            <a:r>
              <a:rPr lang="en-US" baseline="0" dirty="0" smtClean="0"/>
              <a:t>Scale:  Indicates the drawing scale.  Typically can be FULL (1:1), HALF (1:2), DBL (2:1) or QTR (1:4), or NONE or NTS to indicate “Not To Scale”.</a:t>
            </a:r>
          </a:p>
          <a:p>
            <a:pPr marL="228600" indent="-228600">
              <a:buFont typeface="+mj-lt"/>
              <a:buAutoNum type="arabicPeriod"/>
            </a:pPr>
            <a:r>
              <a:rPr lang="en-US" baseline="0" dirty="0" smtClean="0"/>
              <a:t>Weight:  Actual or Estimated weight of the part or assembly.  Used for design and shipping purposes.</a:t>
            </a:r>
          </a:p>
          <a:p>
            <a:pPr marL="228600" indent="-228600">
              <a:buFont typeface="+mj-lt"/>
              <a:buAutoNum type="arabicPeriod"/>
            </a:pPr>
            <a:r>
              <a:rPr lang="en-US" baseline="0" dirty="0" smtClean="0"/>
              <a:t>Sheet:  Identifies the sheet if the drawing set has more than one sheet to it.  Such as 1 of 12.</a:t>
            </a:r>
          </a:p>
          <a:p>
            <a:pPr marL="228600" indent="-228600">
              <a:buFont typeface="+mj-lt"/>
              <a:buAutoNum type="arabicPeriod"/>
            </a:pPr>
            <a:r>
              <a:rPr lang="en-US" baseline="0" dirty="0" smtClean="0"/>
              <a:t>Approvals 1, 2 &amp; 3:  Usually consists of Drafter/Author/Creator, Checker, Engineer, Quality Control, and Manufacturing.</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29</a:t>
            </a:fld>
            <a:endParaRPr lang="en-US"/>
          </a:p>
        </p:txBody>
      </p:sp>
    </p:spTree>
    <p:extLst>
      <p:ext uri="{BB962C8B-B14F-4D97-AF65-F5344CB8AC3E}">
        <p14:creationId xmlns:p14="http://schemas.microsoft.com/office/powerpoint/2010/main" val="25862937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USA uses Third Angle projection and the rest of the world uses First Angle projection,  more on this later.</a:t>
            </a:r>
          </a:p>
          <a:p>
            <a:endParaRPr lang="en-US" baseline="0" dirty="0" smtClean="0"/>
          </a:p>
          <a:p>
            <a:r>
              <a:rPr lang="en-US" baseline="0" dirty="0" smtClean="0"/>
              <a:t>You may find this symbol in the title block.</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30</a:t>
            </a:fld>
            <a:endParaRPr lang="en-US"/>
          </a:p>
        </p:txBody>
      </p:sp>
    </p:spTree>
    <p:extLst>
      <p:ext uri="{BB962C8B-B14F-4D97-AF65-F5344CB8AC3E}">
        <p14:creationId xmlns:p14="http://schemas.microsoft.com/office/powerpoint/2010/main" val="673212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Wright Brothers Patent</a:t>
            </a:r>
            <a:r>
              <a:rPr lang="en-US" dirty="0" smtClean="0"/>
              <a:t>. Digital image. </a:t>
            </a:r>
            <a:r>
              <a:rPr lang="en-US" i="1" dirty="0" smtClean="0"/>
              <a:t>Glencoe.com</a:t>
            </a:r>
            <a:r>
              <a:rPr lang="en-US" dirty="0" smtClean="0"/>
              <a:t>. </a:t>
            </a:r>
            <a:r>
              <a:rPr lang="en-US" dirty="0" err="1" smtClean="0"/>
              <a:t>N.p</a:t>
            </a:r>
            <a:r>
              <a:rPr lang="en-US" dirty="0" smtClean="0"/>
              <a:t>., </a:t>
            </a:r>
            <a:r>
              <a:rPr lang="en-US" dirty="0" err="1" smtClean="0"/>
              <a:t>n.d.</a:t>
            </a:r>
            <a:r>
              <a:rPr lang="en-US" dirty="0" smtClean="0"/>
              <a:t> Web. 9 Aug. 2013. &lt;http://www.glencoe.com/sec/socialstudies/btt/cent_of_flight/images/wright_plans.jpg&gt;.</a:t>
            </a:r>
          </a:p>
          <a:p>
            <a:endParaRPr lang="en-US" dirty="0" smtClean="0"/>
          </a:p>
          <a:p>
            <a:r>
              <a:rPr lang="en-US" i="1" dirty="0" smtClean="0"/>
              <a:t>Gillette Razor Patent</a:t>
            </a:r>
            <a:r>
              <a:rPr lang="en-US" dirty="0" smtClean="0"/>
              <a:t>. Digital image. </a:t>
            </a:r>
            <a:r>
              <a:rPr lang="en-US" i="1" dirty="0" smtClean="0"/>
              <a:t>Wikipedia</a:t>
            </a:r>
            <a:r>
              <a:rPr lang="en-US" dirty="0" smtClean="0"/>
              <a:t>. </a:t>
            </a:r>
            <a:r>
              <a:rPr lang="en-US" dirty="0" err="1" smtClean="0"/>
              <a:t>N.p</a:t>
            </a:r>
            <a:r>
              <a:rPr lang="en-US" dirty="0" smtClean="0"/>
              <a:t>., </a:t>
            </a:r>
            <a:r>
              <a:rPr lang="en-US" dirty="0" err="1" smtClean="0"/>
              <a:t>n.d.</a:t>
            </a:r>
            <a:r>
              <a:rPr lang="en-US" dirty="0" smtClean="0"/>
              <a:t> Web. 9 Aug. 2013. &lt;http://en.wikipedia.org/wiki/File:US_Patent_775134.PNG&gt;.</a:t>
            </a:r>
          </a:p>
          <a:p>
            <a:endParaRPr lang="en-US" dirty="0" smtClean="0"/>
          </a:p>
          <a:p>
            <a:r>
              <a:rPr lang="en-US" dirty="0" smtClean="0"/>
              <a:t>Patents for devices drove drawings</a:t>
            </a:r>
            <a:r>
              <a:rPr lang="en-US" baseline="0" dirty="0" smtClean="0"/>
              <a:t> to become documents</a:t>
            </a:r>
          </a:p>
          <a:p>
            <a:r>
              <a:rPr lang="en-US" baseline="0" dirty="0" smtClean="0"/>
              <a:t>The Wright brothers made these drawings for one of their beginning planes for a patent</a:t>
            </a:r>
          </a:p>
          <a:p>
            <a:r>
              <a:rPr lang="en-US" baseline="0" dirty="0" smtClean="0"/>
              <a:t>Shown is the patent drawing for a Gillette Razor.</a:t>
            </a:r>
            <a:endParaRPr lang="en-US" dirty="0" smtClean="0"/>
          </a:p>
          <a:p>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4</a:t>
            </a:fld>
            <a:endParaRPr lang="en-US"/>
          </a:p>
        </p:txBody>
      </p:sp>
    </p:spTree>
    <p:extLst>
      <p:ext uri="{BB962C8B-B14F-4D97-AF65-F5344CB8AC3E}">
        <p14:creationId xmlns:p14="http://schemas.microsoft.com/office/powerpoint/2010/main" val="18514451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Typical simple</a:t>
            </a:r>
            <a:r>
              <a:rPr lang="en-US" baseline="0" dirty="0" smtClean="0"/>
              <a:t> dimensioning and tolerance blocks.  Companies will vary in how they show dimensioning and tolerance blocks.  They are “usually” located to the left of the title block and can be as simple or as complex as the company requires.</a:t>
            </a:r>
          </a:p>
          <a:p>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31</a:t>
            </a:fld>
            <a:endParaRPr lang="en-US"/>
          </a:p>
        </p:txBody>
      </p:sp>
    </p:spTree>
    <p:extLst>
      <p:ext uri="{BB962C8B-B14F-4D97-AF65-F5344CB8AC3E}">
        <p14:creationId xmlns:p14="http://schemas.microsoft.com/office/powerpoint/2010/main" val="39086467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Revision Block can be located anywhere on the drawing, typically in the lower right to the left of</a:t>
            </a:r>
            <a:r>
              <a:rPr lang="en-US" baseline="0" dirty="0" smtClean="0"/>
              <a:t> the title block</a:t>
            </a:r>
          </a:p>
          <a:p>
            <a:endParaRPr lang="en-US" baseline="0" dirty="0" smtClean="0"/>
          </a:p>
          <a:p>
            <a:r>
              <a:rPr lang="en-US" baseline="0" dirty="0" smtClean="0"/>
              <a:t>Revisions are indicated in the field of the drawing by a revision flag.  Only the latest revision flags will be shown.  Example:  if the current revision is “C” then the “A” and “B” flags will have been removed.</a:t>
            </a:r>
          </a:p>
          <a:p>
            <a:endParaRPr lang="en-US" baseline="0" dirty="0" smtClean="0"/>
          </a:p>
          <a:p>
            <a:endParaRPr lang="en-US" baseline="0" dirty="0" smtClean="0"/>
          </a:p>
          <a:p>
            <a:endParaRPr lang="en-US" baseline="0" dirty="0" smtClean="0"/>
          </a:p>
          <a:p>
            <a:r>
              <a:rPr lang="en-US" baseline="0" dirty="0" smtClean="0"/>
              <a:t>The drawing above shows a revision block and revision flag for a drawing that has not been released to the shop floor.  Revision “1” indicates it is the first revision of the drawing and because it is not a letter, it has not been released to the shop floor.</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32</a:t>
            </a:fld>
            <a:endParaRPr lang="en-US"/>
          </a:p>
        </p:txBody>
      </p:sp>
    </p:spTree>
    <p:extLst>
      <p:ext uri="{BB962C8B-B14F-4D97-AF65-F5344CB8AC3E}">
        <p14:creationId xmlns:p14="http://schemas.microsoft.com/office/powerpoint/2010/main" val="25454588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Commonly found on multi-sheet drawings or projects to indicate the status of each sheet in the package</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33</a:t>
            </a:fld>
            <a:endParaRPr lang="en-US"/>
          </a:p>
        </p:txBody>
      </p:sp>
    </p:spTree>
    <p:extLst>
      <p:ext uri="{BB962C8B-B14F-4D97-AF65-F5344CB8AC3E}">
        <p14:creationId xmlns:p14="http://schemas.microsoft.com/office/powerpoint/2010/main" val="41992914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Commonly found on multi-sheet drawings or projects to indicate the status of each sheet in the package</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34</a:t>
            </a:fld>
            <a:endParaRPr lang="en-US"/>
          </a:p>
        </p:txBody>
      </p:sp>
    </p:spTree>
    <p:extLst>
      <p:ext uri="{BB962C8B-B14F-4D97-AF65-F5344CB8AC3E}">
        <p14:creationId xmlns:p14="http://schemas.microsoft.com/office/powerpoint/2010/main" val="1089608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Gillette Razor Patent</a:t>
            </a:r>
            <a:r>
              <a:rPr lang="en-US" dirty="0" smtClean="0"/>
              <a:t>. Digital image. </a:t>
            </a:r>
            <a:r>
              <a:rPr lang="en-US" i="1" dirty="0" smtClean="0"/>
              <a:t>Wikipedia</a:t>
            </a:r>
            <a:r>
              <a:rPr lang="en-US" dirty="0" smtClean="0"/>
              <a:t>. </a:t>
            </a:r>
            <a:r>
              <a:rPr lang="en-US" dirty="0" err="1" smtClean="0"/>
              <a:t>N.p</a:t>
            </a:r>
            <a:r>
              <a:rPr lang="en-US" dirty="0" smtClean="0"/>
              <a:t>., </a:t>
            </a:r>
            <a:r>
              <a:rPr lang="en-US" dirty="0" err="1" smtClean="0"/>
              <a:t>n.d.</a:t>
            </a:r>
            <a:r>
              <a:rPr lang="en-US" dirty="0" smtClean="0"/>
              <a:t> Web. 9 Aug. 2013. &lt;http://en.wikipedia.org/wiki/File:US_Patent_775134.PNG&gt;.</a:t>
            </a:r>
          </a:p>
          <a:p>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5</a:t>
            </a:fld>
            <a:endParaRPr lang="en-US"/>
          </a:p>
        </p:txBody>
      </p:sp>
    </p:spTree>
    <p:extLst>
      <p:ext uri="{BB962C8B-B14F-4D97-AF65-F5344CB8AC3E}">
        <p14:creationId xmlns:p14="http://schemas.microsoft.com/office/powerpoint/2010/main" val="39917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the types of drawings you are likely to encounter:</a:t>
            </a:r>
          </a:p>
          <a:p>
            <a:r>
              <a:rPr lang="en-US" dirty="0" smtClean="0"/>
              <a:t>Part drawing (Picture 5)</a:t>
            </a:r>
          </a:p>
          <a:p>
            <a:r>
              <a:rPr lang="en-US" dirty="0" smtClean="0"/>
              <a:t>Assembly drawing (Picture 7)</a:t>
            </a:r>
          </a:p>
          <a:p>
            <a:r>
              <a:rPr lang="en-US" dirty="0" smtClean="0"/>
              <a:t>Isometric drawing (Picture 8)</a:t>
            </a:r>
          </a:p>
          <a:p>
            <a:r>
              <a:rPr lang="en-US" dirty="0" smtClean="0"/>
              <a:t>Illustration – </a:t>
            </a:r>
            <a:r>
              <a:rPr lang="en-US" dirty="0" err="1" smtClean="0"/>
              <a:t>Drumset</a:t>
            </a:r>
            <a:r>
              <a:rPr lang="en-US" dirty="0" smtClean="0"/>
              <a:t> (Picture 9)</a:t>
            </a:r>
          </a:p>
          <a:p>
            <a:r>
              <a:rPr lang="en-US" dirty="0" smtClean="0"/>
              <a:t>3D Model – Pistons and Crankshaft (Picture 10)</a:t>
            </a:r>
          </a:p>
          <a:p>
            <a:r>
              <a:rPr lang="en-US" dirty="0" smtClean="0"/>
              <a:t>Cutaway view – It’s a Nash (Picture 11)</a:t>
            </a:r>
          </a:p>
          <a:p>
            <a:r>
              <a:rPr lang="en-US" dirty="0" smtClean="0"/>
              <a:t>Exploded View (Picture 12)</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6</a:t>
            </a:fld>
            <a:endParaRPr lang="en-US"/>
          </a:p>
        </p:txBody>
      </p:sp>
    </p:spTree>
    <p:extLst>
      <p:ext uri="{BB962C8B-B14F-4D97-AF65-F5344CB8AC3E}">
        <p14:creationId xmlns:p14="http://schemas.microsoft.com/office/powerpoint/2010/main" val="71706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the types of drawings you are likely to encounter:</a:t>
            </a:r>
          </a:p>
          <a:p>
            <a:r>
              <a:rPr lang="en-US" dirty="0" smtClean="0"/>
              <a:t>Part drawing (Picture 5)</a:t>
            </a:r>
          </a:p>
          <a:p>
            <a:r>
              <a:rPr lang="en-US" dirty="0" smtClean="0"/>
              <a:t>Assembly drawing (Picture 7)</a:t>
            </a:r>
          </a:p>
          <a:p>
            <a:r>
              <a:rPr lang="en-US" dirty="0" smtClean="0"/>
              <a:t>Isometric drawing (Picture 8)</a:t>
            </a:r>
          </a:p>
          <a:p>
            <a:r>
              <a:rPr lang="en-US" dirty="0" smtClean="0"/>
              <a:t>Illustration – </a:t>
            </a:r>
            <a:r>
              <a:rPr lang="en-US" dirty="0" err="1" smtClean="0"/>
              <a:t>Drumset</a:t>
            </a:r>
            <a:r>
              <a:rPr lang="en-US" dirty="0" smtClean="0"/>
              <a:t> (Picture 9)</a:t>
            </a:r>
          </a:p>
          <a:p>
            <a:r>
              <a:rPr lang="en-US" dirty="0" smtClean="0"/>
              <a:t>3D Model – Pistons and Crankshaft (Picture 10)</a:t>
            </a:r>
          </a:p>
          <a:p>
            <a:r>
              <a:rPr lang="en-US" dirty="0" smtClean="0"/>
              <a:t>Cutaway view – It’s a Nash (Picture 11)</a:t>
            </a:r>
          </a:p>
          <a:p>
            <a:r>
              <a:rPr lang="en-US" dirty="0" smtClean="0"/>
              <a:t>Exploded View (Picture 12)</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7</a:t>
            </a:fld>
            <a:endParaRPr lang="en-US"/>
          </a:p>
        </p:txBody>
      </p:sp>
    </p:spTree>
    <p:extLst>
      <p:ext uri="{BB962C8B-B14F-4D97-AF65-F5344CB8AC3E}">
        <p14:creationId xmlns:p14="http://schemas.microsoft.com/office/powerpoint/2010/main" val="2496240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the types of drawings you are likely to encounter:</a:t>
            </a:r>
          </a:p>
          <a:p>
            <a:r>
              <a:rPr lang="en-US" dirty="0" smtClean="0"/>
              <a:t>Part drawing (Picture 5)</a:t>
            </a:r>
          </a:p>
          <a:p>
            <a:r>
              <a:rPr lang="en-US" dirty="0" smtClean="0"/>
              <a:t>Assembly drawing (Picture 7)</a:t>
            </a:r>
          </a:p>
          <a:p>
            <a:r>
              <a:rPr lang="en-US" dirty="0" smtClean="0"/>
              <a:t>Isometric drawing (Picture 8)</a:t>
            </a:r>
          </a:p>
          <a:p>
            <a:r>
              <a:rPr lang="en-US" dirty="0" smtClean="0"/>
              <a:t>Illustration – </a:t>
            </a:r>
            <a:r>
              <a:rPr lang="en-US" dirty="0" err="1" smtClean="0"/>
              <a:t>Drumset</a:t>
            </a:r>
            <a:r>
              <a:rPr lang="en-US" dirty="0" smtClean="0"/>
              <a:t> (Picture 9)</a:t>
            </a:r>
          </a:p>
          <a:p>
            <a:r>
              <a:rPr lang="en-US" dirty="0" smtClean="0"/>
              <a:t>3D Model – Pistons and Crankshaft (Picture 10)</a:t>
            </a:r>
          </a:p>
          <a:p>
            <a:r>
              <a:rPr lang="en-US" dirty="0" smtClean="0"/>
              <a:t>Cutaway view – It’s a Nash (Picture 11)</a:t>
            </a:r>
          </a:p>
          <a:p>
            <a:r>
              <a:rPr lang="en-US" dirty="0" smtClean="0"/>
              <a:t>Exploded View (Picture 12)</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8</a:t>
            </a:fld>
            <a:endParaRPr lang="en-US"/>
          </a:p>
        </p:txBody>
      </p:sp>
    </p:spTree>
    <p:extLst>
      <p:ext uri="{BB962C8B-B14F-4D97-AF65-F5344CB8AC3E}">
        <p14:creationId xmlns:p14="http://schemas.microsoft.com/office/powerpoint/2010/main" val="3398548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the types of drawings you are likely to encounter:</a:t>
            </a:r>
          </a:p>
          <a:p>
            <a:r>
              <a:rPr lang="en-US" dirty="0" smtClean="0"/>
              <a:t>Part drawing (Picture 5)</a:t>
            </a:r>
          </a:p>
          <a:p>
            <a:r>
              <a:rPr lang="en-US" dirty="0" smtClean="0"/>
              <a:t>Assembly drawing (Picture 7)</a:t>
            </a:r>
          </a:p>
          <a:p>
            <a:r>
              <a:rPr lang="en-US" dirty="0" smtClean="0"/>
              <a:t>Isometric drawing (Picture 8)</a:t>
            </a:r>
          </a:p>
          <a:p>
            <a:r>
              <a:rPr lang="en-US" dirty="0" smtClean="0"/>
              <a:t>Illustration – </a:t>
            </a:r>
            <a:r>
              <a:rPr lang="en-US" dirty="0" err="1" smtClean="0"/>
              <a:t>Drumset</a:t>
            </a:r>
            <a:r>
              <a:rPr lang="en-US" dirty="0" smtClean="0"/>
              <a:t> (Picture 9)</a:t>
            </a:r>
          </a:p>
          <a:p>
            <a:r>
              <a:rPr lang="en-US" dirty="0" smtClean="0"/>
              <a:t>3D Model – Pistons and Crankshaft (Picture 10)</a:t>
            </a:r>
          </a:p>
          <a:p>
            <a:r>
              <a:rPr lang="en-US" dirty="0" smtClean="0"/>
              <a:t>Cutaway view – It’s a Nash (Picture 11)</a:t>
            </a:r>
          </a:p>
          <a:p>
            <a:r>
              <a:rPr lang="en-US" dirty="0" smtClean="0"/>
              <a:t>Exploded View (Picture 12)</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9</a:t>
            </a:fld>
            <a:endParaRPr lang="en-US"/>
          </a:p>
        </p:txBody>
      </p:sp>
    </p:spTree>
    <p:extLst>
      <p:ext uri="{BB962C8B-B14F-4D97-AF65-F5344CB8AC3E}">
        <p14:creationId xmlns:p14="http://schemas.microsoft.com/office/powerpoint/2010/main" val="3846724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the types of drawings you are likely to encounter:</a:t>
            </a:r>
          </a:p>
          <a:p>
            <a:r>
              <a:rPr lang="en-US" dirty="0" smtClean="0"/>
              <a:t>Part drawing (Picture 5)</a:t>
            </a:r>
          </a:p>
          <a:p>
            <a:r>
              <a:rPr lang="en-US" dirty="0" smtClean="0"/>
              <a:t>Assembly drawing (Picture 7)</a:t>
            </a:r>
          </a:p>
          <a:p>
            <a:r>
              <a:rPr lang="en-US" dirty="0" smtClean="0"/>
              <a:t>Isometric drawing (Picture 8)</a:t>
            </a:r>
          </a:p>
          <a:p>
            <a:r>
              <a:rPr lang="en-US" dirty="0" smtClean="0"/>
              <a:t>Illustration – </a:t>
            </a:r>
            <a:r>
              <a:rPr lang="en-US" dirty="0" err="1" smtClean="0"/>
              <a:t>Drumset</a:t>
            </a:r>
            <a:r>
              <a:rPr lang="en-US" dirty="0" smtClean="0"/>
              <a:t> (Picture 9)</a:t>
            </a:r>
          </a:p>
          <a:p>
            <a:r>
              <a:rPr lang="en-US" dirty="0" smtClean="0"/>
              <a:t>3D Model – Pistons and Crankshaft (Picture 10)</a:t>
            </a:r>
          </a:p>
          <a:p>
            <a:r>
              <a:rPr lang="en-US" dirty="0" smtClean="0"/>
              <a:t>Cutaway view – It’s a Nash (Picture 11)</a:t>
            </a:r>
          </a:p>
          <a:p>
            <a:r>
              <a:rPr lang="en-US" dirty="0" smtClean="0"/>
              <a:t>Exploded View (Picture 12)</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10</a:t>
            </a:fld>
            <a:endParaRPr lang="en-US"/>
          </a:p>
        </p:txBody>
      </p:sp>
    </p:spTree>
    <p:extLst>
      <p:ext uri="{BB962C8B-B14F-4D97-AF65-F5344CB8AC3E}">
        <p14:creationId xmlns:p14="http://schemas.microsoft.com/office/powerpoint/2010/main" val="3566624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BD4288-9094-4148-A725-332AC89DB8E3}" type="datetime1">
              <a:rPr lang="en-US" smtClean="0"/>
              <a:pPr/>
              <a:t>6/25/2017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smtClean="0"/>
              <a:t>Page </a:t>
            </a:r>
            <a:fld id="{C0DFC94A-2695-4785-AD85-51683F08A4CB}" type="slidenum">
              <a:rPr lang="en-US" smtClean="0"/>
              <a:pPr/>
              <a:t>‹#›</a:t>
            </a:fld>
            <a:endParaRPr lang="en-US"/>
          </a:p>
        </p:txBody>
      </p:sp>
    </p:spTree>
    <p:extLst>
      <p:ext uri="{BB962C8B-B14F-4D97-AF65-F5344CB8AC3E}">
        <p14:creationId xmlns:p14="http://schemas.microsoft.com/office/powerpoint/2010/main" val="2048918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522108-6424-4A97-B4F8-A6E12CDEB4A9}" type="datetime1">
              <a:rPr lang="en-US" smtClean="0"/>
              <a:pPr/>
              <a:t>6/25/2017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smtClean="0"/>
              <a:t>Page </a:t>
            </a:r>
            <a:fld id="{76B91A0E-EE8D-4626-83DD-D50997B7C46E}" type="slidenum">
              <a:rPr lang="en-US" smtClean="0"/>
              <a:pPr/>
              <a:t>‹#›</a:t>
            </a:fld>
            <a:endParaRPr lang="en-US"/>
          </a:p>
        </p:txBody>
      </p:sp>
    </p:spTree>
    <p:extLst>
      <p:ext uri="{BB962C8B-B14F-4D97-AF65-F5344CB8AC3E}">
        <p14:creationId xmlns:p14="http://schemas.microsoft.com/office/powerpoint/2010/main" val="2363516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6C9EB9-D4F1-44BF-9CCB-D06C2B305D81}" type="datetime1">
              <a:rPr lang="en-US" smtClean="0"/>
              <a:pPr/>
              <a:t>6/25/2017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smtClean="0"/>
              <a:t>Page </a:t>
            </a:r>
            <a:fld id="{26B5CD7E-97CB-4652-BB40-19213CC26DBA}" type="slidenum">
              <a:rPr lang="en-US" smtClean="0"/>
              <a:pPr/>
              <a:t>‹#›</a:t>
            </a:fld>
            <a:endParaRPr lang="en-US"/>
          </a:p>
        </p:txBody>
      </p:sp>
    </p:spTree>
    <p:extLst>
      <p:ext uri="{BB962C8B-B14F-4D97-AF65-F5344CB8AC3E}">
        <p14:creationId xmlns:p14="http://schemas.microsoft.com/office/powerpoint/2010/main" val="4199367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D944CB-2C98-4D3E-859B-BB7794C0429D}" type="datetime1">
              <a:rPr lang="en-US" smtClean="0"/>
              <a:pPr/>
              <a:t>6/25/2017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smtClean="0"/>
              <a:t>Page </a:t>
            </a:r>
            <a:fld id="{CF164636-6BD1-4BE9-A43C-CB31DBDC6C09}" type="slidenum">
              <a:rPr lang="en-US" smtClean="0"/>
              <a:pPr/>
              <a:t>‹#›</a:t>
            </a:fld>
            <a:endParaRPr lang="en-US"/>
          </a:p>
        </p:txBody>
      </p:sp>
    </p:spTree>
    <p:extLst>
      <p:ext uri="{BB962C8B-B14F-4D97-AF65-F5344CB8AC3E}">
        <p14:creationId xmlns:p14="http://schemas.microsoft.com/office/powerpoint/2010/main" val="1869039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1A6356-C9D5-4817-AEC2-8F51E989B2BE}" type="datetime1">
              <a:rPr lang="en-US" smtClean="0"/>
              <a:pPr/>
              <a:t>6/25/2017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smtClean="0"/>
              <a:t>Page </a:t>
            </a:r>
            <a:fld id="{720165EB-F4D6-4D8B-8D70-CF2B9632605A}" type="slidenum">
              <a:rPr lang="en-US" smtClean="0"/>
              <a:pPr/>
              <a:t>‹#›</a:t>
            </a:fld>
            <a:endParaRPr lang="en-US"/>
          </a:p>
        </p:txBody>
      </p:sp>
    </p:spTree>
    <p:extLst>
      <p:ext uri="{BB962C8B-B14F-4D97-AF65-F5344CB8AC3E}">
        <p14:creationId xmlns:p14="http://schemas.microsoft.com/office/powerpoint/2010/main" val="13122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27B85F-003C-494A-9D16-1D0D0D6AF155}" type="datetime1">
              <a:rPr lang="en-US" smtClean="0"/>
              <a:pPr/>
              <a:t>6/25/2017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smtClean="0"/>
              <a:t>Page </a:t>
            </a:r>
            <a:fld id="{52AA94AB-BA60-47A5-BE3E-E0E257674C72}" type="slidenum">
              <a:rPr lang="en-US" smtClean="0"/>
              <a:pPr/>
              <a:t>‹#›</a:t>
            </a:fld>
            <a:endParaRPr lang="en-US"/>
          </a:p>
        </p:txBody>
      </p:sp>
    </p:spTree>
    <p:extLst>
      <p:ext uri="{BB962C8B-B14F-4D97-AF65-F5344CB8AC3E}">
        <p14:creationId xmlns:p14="http://schemas.microsoft.com/office/powerpoint/2010/main" val="3598597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06DCE3-6F2A-49F8-8EAF-710E0DB64C8C}" type="datetime1">
              <a:rPr lang="en-US" smtClean="0"/>
              <a:pPr/>
              <a:t>6/25/2017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r>
              <a:rPr lang="en-US" smtClean="0"/>
              <a:t>Page </a:t>
            </a:r>
            <a:fld id="{8F1DB610-0EC5-4727-908B-C5ED5580FBCD}" type="slidenum">
              <a:rPr lang="en-US" smtClean="0"/>
              <a:pPr/>
              <a:t>‹#›</a:t>
            </a:fld>
            <a:endParaRPr lang="en-US"/>
          </a:p>
        </p:txBody>
      </p:sp>
    </p:spTree>
    <p:extLst>
      <p:ext uri="{BB962C8B-B14F-4D97-AF65-F5344CB8AC3E}">
        <p14:creationId xmlns:p14="http://schemas.microsoft.com/office/powerpoint/2010/main" val="781377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442C21-3DB6-4215-928F-6392679FEEA4}" type="datetime1">
              <a:rPr lang="en-US" smtClean="0"/>
              <a:pPr/>
              <a:t>6/25/2017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r>
              <a:rPr lang="en-US" smtClean="0"/>
              <a:t>Page </a:t>
            </a:r>
            <a:fld id="{F4C0B98A-3F7E-4B69-AA7E-C74758DC7791}" type="slidenum">
              <a:rPr lang="en-US" smtClean="0"/>
              <a:pPr/>
              <a:t>‹#›</a:t>
            </a:fld>
            <a:endParaRPr lang="en-US"/>
          </a:p>
        </p:txBody>
      </p:sp>
    </p:spTree>
    <p:extLst>
      <p:ext uri="{BB962C8B-B14F-4D97-AF65-F5344CB8AC3E}">
        <p14:creationId xmlns:p14="http://schemas.microsoft.com/office/powerpoint/2010/main" val="3672671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F2F18D-B2BC-4E36-B5EF-2D54D3392087}" type="datetime1">
              <a:rPr lang="en-US" smtClean="0"/>
              <a:pPr/>
              <a:t>6/25/2017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r>
              <a:rPr lang="en-US" smtClean="0"/>
              <a:t>Page </a:t>
            </a:r>
            <a:fld id="{80E22C0E-D826-48AB-A6E0-F65C17D58A73}" type="slidenum">
              <a:rPr lang="en-US" smtClean="0"/>
              <a:pPr/>
              <a:t>‹#›</a:t>
            </a:fld>
            <a:endParaRPr lang="en-US"/>
          </a:p>
        </p:txBody>
      </p:sp>
    </p:spTree>
    <p:extLst>
      <p:ext uri="{BB962C8B-B14F-4D97-AF65-F5344CB8AC3E}">
        <p14:creationId xmlns:p14="http://schemas.microsoft.com/office/powerpoint/2010/main" val="1478535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937A21-C576-454E-849B-20006FD9B227}" type="datetime1">
              <a:rPr lang="en-US" smtClean="0"/>
              <a:pPr/>
              <a:t>6/25/2017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smtClean="0"/>
              <a:t>Page </a:t>
            </a:r>
            <a:fld id="{7AF6FB41-C025-47BA-BC73-7CE21A3C7ED0}" type="slidenum">
              <a:rPr lang="en-US" smtClean="0"/>
              <a:pPr/>
              <a:t>‹#›</a:t>
            </a:fld>
            <a:endParaRPr lang="en-US"/>
          </a:p>
        </p:txBody>
      </p:sp>
    </p:spTree>
    <p:extLst>
      <p:ext uri="{BB962C8B-B14F-4D97-AF65-F5344CB8AC3E}">
        <p14:creationId xmlns:p14="http://schemas.microsoft.com/office/powerpoint/2010/main" val="3326768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CEA7D1-42F7-4336-A476-D404FBE21E63}" type="datetime1">
              <a:rPr lang="en-US" smtClean="0"/>
              <a:pPr/>
              <a:t>6/25/2017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smtClean="0"/>
              <a:t>Page </a:t>
            </a:r>
            <a:fld id="{333A94F4-1FF2-404F-81EA-730CABC29133}" type="slidenum">
              <a:rPr lang="en-US" smtClean="0"/>
              <a:pPr/>
              <a:t>‹#›</a:t>
            </a:fld>
            <a:endParaRPr lang="en-US"/>
          </a:p>
        </p:txBody>
      </p:sp>
    </p:spTree>
    <p:extLst>
      <p:ext uri="{BB962C8B-B14F-4D97-AF65-F5344CB8AC3E}">
        <p14:creationId xmlns:p14="http://schemas.microsoft.com/office/powerpoint/2010/main" val="970668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1094EB3-FF50-400E-A947-994F46E33D60}" type="datetime1">
              <a:rPr lang="en-US" smtClean="0"/>
              <a:pPr/>
              <a:t>6/25/2017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smtClean="0"/>
              <a:t>Page </a:t>
            </a:r>
            <a:fld id="{E965FBC7-AF3E-4691-9600-EE6044DB02CE}" type="slidenum">
              <a:rPr lang="en-US" smtClean="0"/>
              <a:pPr/>
              <a:t>‹#›</a:t>
            </a:fld>
            <a:endParaRPr lang="en-US"/>
          </a:p>
        </p:txBody>
      </p:sp>
      <p:grpSp>
        <p:nvGrpSpPr>
          <p:cNvPr id="7" name="Group 85"/>
          <p:cNvGrpSpPr>
            <a:grpSpLocks/>
          </p:cNvGrpSpPr>
          <p:nvPr userDrawn="1"/>
        </p:nvGrpSpPr>
        <p:grpSpPr bwMode="auto">
          <a:xfrm>
            <a:off x="0" y="0"/>
            <a:ext cx="9144000" cy="6858000"/>
            <a:chOff x="0" y="0"/>
            <a:chExt cx="5760" cy="4320"/>
          </a:xfrm>
        </p:grpSpPr>
        <p:grpSp>
          <p:nvGrpSpPr>
            <p:cNvPr id="8" name="Group 2"/>
            <p:cNvGrpSpPr>
              <a:grpSpLocks/>
            </p:cNvGrpSpPr>
            <p:nvPr/>
          </p:nvGrpSpPr>
          <p:grpSpPr bwMode="auto">
            <a:xfrm>
              <a:off x="0" y="0"/>
              <a:ext cx="5760" cy="4320"/>
              <a:chOff x="0" y="0"/>
              <a:chExt cx="5760" cy="4320"/>
            </a:xfrm>
          </p:grpSpPr>
          <p:grpSp>
            <p:nvGrpSpPr>
              <p:cNvPr id="33" name="Group 3"/>
              <p:cNvGrpSpPr>
                <a:grpSpLocks/>
              </p:cNvGrpSpPr>
              <p:nvPr/>
            </p:nvGrpSpPr>
            <p:grpSpPr bwMode="auto">
              <a:xfrm>
                <a:off x="0" y="192"/>
                <a:ext cx="5760" cy="4032"/>
                <a:chOff x="0" y="192"/>
                <a:chExt cx="5760" cy="4032"/>
              </a:xfrm>
            </p:grpSpPr>
            <p:sp>
              <p:nvSpPr>
                <p:cNvPr id="64" name="Line 4"/>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65" name="Line 5"/>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66" name="Line 6"/>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67" name="Line 7"/>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68" name="Line 8"/>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69" name="Line 9"/>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70" name="Line 10"/>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71" name="Line 11"/>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72" name="Line 12"/>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73" name="Line 13"/>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74" name="Line 14"/>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75" name="Line 15"/>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76" name="Line 16"/>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77" name="Line 17"/>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78" name="Line 18"/>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79" name="Line 19"/>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80" name="Line 20"/>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81" name="Line 21"/>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82" name="Line 22"/>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83" name="Line 23"/>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84" name="Line 24"/>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85" name="Line 25"/>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grpSp>
          <p:grpSp>
            <p:nvGrpSpPr>
              <p:cNvPr id="34" name="Group 26"/>
              <p:cNvGrpSpPr>
                <a:grpSpLocks/>
              </p:cNvGrpSpPr>
              <p:nvPr/>
            </p:nvGrpSpPr>
            <p:grpSpPr bwMode="auto">
              <a:xfrm>
                <a:off x="192" y="0"/>
                <a:ext cx="5376" cy="4320"/>
                <a:chOff x="192" y="0"/>
                <a:chExt cx="5376" cy="4320"/>
              </a:xfrm>
            </p:grpSpPr>
            <p:sp>
              <p:nvSpPr>
                <p:cNvPr id="35" name="Line 27"/>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36" name="Line 28"/>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37" name="Line 29"/>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38" name="Line 30"/>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39" name="Line 31"/>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0" name="Line 32"/>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1" name="Line 33"/>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2" name="Line 34"/>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3" name="Line 35"/>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4" name="Line 36"/>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5" name="Line 37"/>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6" name="Line 38"/>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7" name="Line 39"/>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8" name="Line 40"/>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9" name="Line 41"/>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50" name="Line 42"/>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51" name="Line 43"/>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52" name="Line 44"/>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53" name="Line 45"/>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54" name="Line 46"/>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55" name="Line 47"/>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56" name="Line 48"/>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57" name="Line 49"/>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58" name="Line 50"/>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59" name="Line 51"/>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60" name="Line 52"/>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61" name="Line 53"/>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62" name="Line 54"/>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63" name="Line 55"/>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grpSp>
        </p:grpSp>
        <p:sp>
          <p:nvSpPr>
            <p:cNvPr id="9" name="Rectangle 56" descr="60%"/>
            <p:cNvSpPr>
              <a:spLocks noChangeArrowheads="1"/>
            </p:cNvSpPr>
            <p:nvPr/>
          </p:nvSpPr>
          <p:spPr bwMode="ltGray">
            <a:xfrm>
              <a:off x="2112" y="0"/>
              <a:ext cx="3648" cy="96"/>
            </a:xfrm>
            <a:prstGeom prst="rect">
              <a:avLst/>
            </a:prstGeom>
            <a:pattFill prst="pct60">
              <a:fgClr>
                <a:schemeClr val="folHlink"/>
              </a:fgClr>
              <a:bgClr>
                <a:schemeClr val="bg1"/>
              </a:bgClr>
            </a:pattFill>
            <a:ln w="9525">
              <a:noFill/>
              <a:miter lim="800000"/>
              <a:headEnd/>
              <a:tailEnd/>
            </a:ln>
            <a:effectLst/>
          </p:spPr>
          <p:txBody>
            <a:bodyPr wrap="none" anchor="ctr"/>
            <a:lstStyle/>
            <a:p>
              <a:endParaRPr lang="en-US"/>
            </a:p>
          </p:txBody>
        </p:sp>
        <p:grpSp>
          <p:nvGrpSpPr>
            <p:cNvPr id="10" name="Group 57"/>
            <p:cNvGrpSpPr>
              <a:grpSpLocks/>
            </p:cNvGrpSpPr>
            <p:nvPr/>
          </p:nvGrpSpPr>
          <p:grpSpPr bwMode="auto">
            <a:xfrm>
              <a:off x="2064" y="3984"/>
              <a:ext cx="1920" cy="288"/>
              <a:chOff x="2064" y="3984"/>
              <a:chExt cx="1920" cy="288"/>
            </a:xfrm>
          </p:grpSpPr>
          <p:sp>
            <p:nvSpPr>
              <p:cNvPr id="28" name="Rectangle 58" descr="60%"/>
              <p:cNvSpPr>
                <a:spLocks noChangeArrowheads="1"/>
              </p:cNvSpPr>
              <p:nvPr userDrawn="1"/>
            </p:nvSpPr>
            <p:spPr bwMode="ltGray">
              <a:xfrm>
                <a:off x="2112" y="4032"/>
                <a:ext cx="1824" cy="192"/>
              </a:xfrm>
              <a:prstGeom prst="rect">
                <a:avLst/>
              </a:prstGeom>
              <a:pattFill prst="pct60">
                <a:fgClr>
                  <a:schemeClr val="folHlink"/>
                </a:fgClr>
                <a:bgClr>
                  <a:schemeClr val="bg1"/>
                </a:bgClr>
              </a:pattFill>
              <a:ln w="9525">
                <a:noFill/>
                <a:miter lim="800000"/>
                <a:headEnd/>
                <a:tailEnd/>
              </a:ln>
              <a:effectLst/>
            </p:spPr>
            <p:txBody>
              <a:bodyPr wrap="none" anchor="ctr"/>
              <a:lstStyle/>
              <a:p>
                <a:endParaRPr lang="en-US"/>
              </a:p>
            </p:txBody>
          </p:sp>
          <p:sp>
            <p:nvSpPr>
              <p:cNvPr id="29" name="Line 59"/>
              <p:cNvSpPr>
                <a:spLocks noChangeShapeType="1"/>
              </p:cNvSpPr>
              <p:nvPr userDrawn="1"/>
            </p:nvSpPr>
            <p:spPr bwMode="ltGray">
              <a:xfrm>
                <a:off x="2064" y="4032"/>
                <a:ext cx="1920" cy="0"/>
              </a:xfrm>
              <a:prstGeom prst="line">
                <a:avLst/>
              </a:prstGeom>
              <a:noFill/>
              <a:ln w="9525">
                <a:solidFill>
                  <a:schemeClr val="hlink"/>
                </a:solidFill>
                <a:round/>
                <a:headEnd/>
                <a:tailEnd/>
              </a:ln>
              <a:effectLst/>
            </p:spPr>
            <p:txBody>
              <a:bodyPr wrap="none" anchor="ctr"/>
              <a:lstStyle/>
              <a:p>
                <a:endParaRPr lang="en-US"/>
              </a:p>
            </p:txBody>
          </p:sp>
          <p:sp>
            <p:nvSpPr>
              <p:cNvPr id="30" name="Line 60"/>
              <p:cNvSpPr>
                <a:spLocks noChangeShapeType="1"/>
              </p:cNvSpPr>
              <p:nvPr userDrawn="1"/>
            </p:nvSpPr>
            <p:spPr bwMode="ltGray">
              <a:xfrm>
                <a:off x="2064" y="4224"/>
                <a:ext cx="1920" cy="0"/>
              </a:xfrm>
              <a:prstGeom prst="line">
                <a:avLst/>
              </a:prstGeom>
              <a:noFill/>
              <a:ln w="9525">
                <a:solidFill>
                  <a:schemeClr val="hlink"/>
                </a:solidFill>
                <a:round/>
                <a:headEnd/>
                <a:tailEnd/>
              </a:ln>
              <a:effectLst/>
            </p:spPr>
            <p:txBody>
              <a:bodyPr wrap="none" anchor="ctr"/>
              <a:lstStyle/>
              <a:p>
                <a:endParaRPr lang="en-US"/>
              </a:p>
            </p:txBody>
          </p:sp>
          <p:sp>
            <p:nvSpPr>
              <p:cNvPr id="31" name="Line 61"/>
              <p:cNvSpPr>
                <a:spLocks noChangeShapeType="1"/>
              </p:cNvSpPr>
              <p:nvPr userDrawn="1"/>
            </p:nvSpPr>
            <p:spPr bwMode="ltGray">
              <a:xfrm>
                <a:off x="2112" y="3984"/>
                <a:ext cx="0" cy="288"/>
              </a:xfrm>
              <a:prstGeom prst="line">
                <a:avLst/>
              </a:prstGeom>
              <a:noFill/>
              <a:ln w="9525">
                <a:solidFill>
                  <a:schemeClr val="hlink"/>
                </a:solidFill>
                <a:round/>
                <a:headEnd/>
                <a:tailEnd/>
              </a:ln>
              <a:effectLst/>
            </p:spPr>
            <p:txBody>
              <a:bodyPr wrap="none" anchor="ctr"/>
              <a:lstStyle/>
              <a:p>
                <a:endParaRPr lang="en-US"/>
              </a:p>
            </p:txBody>
          </p:sp>
          <p:sp>
            <p:nvSpPr>
              <p:cNvPr id="32" name="Line 62"/>
              <p:cNvSpPr>
                <a:spLocks noChangeShapeType="1"/>
              </p:cNvSpPr>
              <p:nvPr userDrawn="1"/>
            </p:nvSpPr>
            <p:spPr bwMode="ltGray">
              <a:xfrm>
                <a:off x="3936" y="3984"/>
                <a:ext cx="0" cy="288"/>
              </a:xfrm>
              <a:prstGeom prst="line">
                <a:avLst/>
              </a:prstGeom>
              <a:noFill/>
              <a:ln w="9525">
                <a:solidFill>
                  <a:schemeClr val="hlink"/>
                </a:solidFill>
                <a:round/>
                <a:headEnd/>
                <a:tailEnd/>
              </a:ln>
              <a:effectLst/>
            </p:spPr>
            <p:txBody>
              <a:bodyPr wrap="none" anchor="ctr"/>
              <a:lstStyle/>
              <a:p>
                <a:endParaRPr lang="en-US"/>
              </a:p>
            </p:txBody>
          </p:sp>
        </p:grpSp>
        <p:grpSp>
          <p:nvGrpSpPr>
            <p:cNvPr id="11" name="Group 63"/>
            <p:cNvGrpSpPr>
              <a:grpSpLocks/>
            </p:cNvGrpSpPr>
            <p:nvPr/>
          </p:nvGrpSpPr>
          <p:grpSpPr bwMode="auto">
            <a:xfrm>
              <a:off x="4512" y="3984"/>
              <a:ext cx="912" cy="288"/>
              <a:chOff x="4512" y="3984"/>
              <a:chExt cx="912" cy="288"/>
            </a:xfrm>
          </p:grpSpPr>
          <p:sp>
            <p:nvSpPr>
              <p:cNvPr id="23" name="Rectangle 64" descr="60%"/>
              <p:cNvSpPr>
                <a:spLocks noChangeArrowheads="1"/>
              </p:cNvSpPr>
              <p:nvPr userDrawn="1"/>
            </p:nvSpPr>
            <p:spPr bwMode="ltGray">
              <a:xfrm>
                <a:off x="4560" y="4032"/>
                <a:ext cx="816" cy="192"/>
              </a:xfrm>
              <a:prstGeom prst="rect">
                <a:avLst/>
              </a:prstGeom>
              <a:pattFill prst="pct60">
                <a:fgClr>
                  <a:schemeClr val="folHlink"/>
                </a:fgClr>
                <a:bgClr>
                  <a:schemeClr val="bg1"/>
                </a:bgClr>
              </a:pattFill>
              <a:ln w="9525">
                <a:noFill/>
                <a:miter lim="800000"/>
                <a:headEnd/>
                <a:tailEnd/>
              </a:ln>
              <a:effectLst/>
            </p:spPr>
            <p:txBody>
              <a:bodyPr wrap="none" anchor="ctr"/>
              <a:lstStyle/>
              <a:p>
                <a:endParaRPr lang="en-US"/>
              </a:p>
            </p:txBody>
          </p:sp>
          <p:sp>
            <p:nvSpPr>
              <p:cNvPr id="24" name="Line 65"/>
              <p:cNvSpPr>
                <a:spLocks noChangeShapeType="1"/>
              </p:cNvSpPr>
              <p:nvPr userDrawn="1"/>
            </p:nvSpPr>
            <p:spPr bwMode="ltGray">
              <a:xfrm>
                <a:off x="4512" y="4032"/>
                <a:ext cx="912" cy="0"/>
              </a:xfrm>
              <a:prstGeom prst="line">
                <a:avLst/>
              </a:prstGeom>
              <a:noFill/>
              <a:ln w="9525">
                <a:solidFill>
                  <a:schemeClr val="hlink"/>
                </a:solidFill>
                <a:round/>
                <a:headEnd/>
                <a:tailEnd/>
              </a:ln>
              <a:effectLst/>
            </p:spPr>
            <p:txBody>
              <a:bodyPr wrap="none" anchor="ctr"/>
              <a:lstStyle/>
              <a:p>
                <a:endParaRPr lang="en-US"/>
              </a:p>
            </p:txBody>
          </p:sp>
          <p:sp>
            <p:nvSpPr>
              <p:cNvPr id="25" name="Line 66"/>
              <p:cNvSpPr>
                <a:spLocks noChangeShapeType="1"/>
              </p:cNvSpPr>
              <p:nvPr userDrawn="1"/>
            </p:nvSpPr>
            <p:spPr bwMode="ltGray">
              <a:xfrm>
                <a:off x="4512" y="4224"/>
                <a:ext cx="912" cy="0"/>
              </a:xfrm>
              <a:prstGeom prst="line">
                <a:avLst/>
              </a:prstGeom>
              <a:noFill/>
              <a:ln w="9525">
                <a:solidFill>
                  <a:schemeClr val="hlink"/>
                </a:solidFill>
                <a:round/>
                <a:headEnd/>
                <a:tailEnd/>
              </a:ln>
              <a:effectLst/>
            </p:spPr>
            <p:txBody>
              <a:bodyPr wrap="none" anchor="ctr"/>
              <a:lstStyle/>
              <a:p>
                <a:endParaRPr lang="en-US"/>
              </a:p>
            </p:txBody>
          </p:sp>
          <p:sp>
            <p:nvSpPr>
              <p:cNvPr id="26" name="Line 67"/>
              <p:cNvSpPr>
                <a:spLocks noChangeShapeType="1"/>
              </p:cNvSpPr>
              <p:nvPr userDrawn="1"/>
            </p:nvSpPr>
            <p:spPr bwMode="ltGray">
              <a:xfrm>
                <a:off x="4560" y="3984"/>
                <a:ext cx="0" cy="288"/>
              </a:xfrm>
              <a:prstGeom prst="line">
                <a:avLst/>
              </a:prstGeom>
              <a:noFill/>
              <a:ln w="9525">
                <a:solidFill>
                  <a:schemeClr val="hlink"/>
                </a:solidFill>
                <a:round/>
                <a:headEnd/>
                <a:tailEnd/>
              </a:ln>
              <a:effectLst/>
            </p:spPr>
            <p:txBody>
              <a:bodyPr wrap="none" anchor="ctr"/>
              <a:lstStyle/>
              <a:p>
                <a:endParaRPr lang="en-US"/>
              </a:p>
            </p:txBody>
          </p:sp>
          <p:sp>
            <p:nvSpPr>
              <p:cNvPr id="27" name="Line 68"/>
              <p:cNvSpPr>
                <a:spLocks noChangeShapeType="1"/>
              </p:cNvSpPr>
              <p:nvPr userDrawn="1"/>
            </p:nvSpPr>
            <p:spPr bwMode="ltGray">
              <a:xfrm>
                <a:off x="5376" y="3984"/>
                <a:ext cx="0" cy="288"/>
              </a:xfrm>
              <a:prstGeom prst="line">
                <a:avLst/>
              </a:prstGeom>
              <a:noFill/>
              <a:ln w="9525">
                <a:solidFill>
                  <a:schemeClr val="hlink"/>
                </a:solidFill>
                <a:round/>
                <a:headEnd/>
                <a:tailEnd/>
              </a:ln>
              <a:effectLst/>
            </p:spPr>
            <p:txBody>
              <a:bodyPr wrap="none" anchor="ctr"/>
              <a:lstStyle/>
              <a:p>
                <a:endParaRPr lang="en-US"/>
              </a:p>
            </p:txBody>
          </p:sp>
        </p:grpSp>
        <p:grpSp>
          <p:nvGrpSpPr>
            <p:cNvPr id="12" name="Group 69"/>
            <p:cNvGrpSpPr>
              <a:grpSpLocks/>
            </p:cNvGrpSpPr>
            <p:nvPr/>
          </p:nvGrpSpPr>
          <p:grpSpPr bwMode="auto">
            <a:xfrm>
              <a:off x="624" y="3984"/>
              <a:ext cx="912" cy="288"/>
              <a:chOff x="624" y="3984"/>
              <a:chExt cx="912" cy="288"/>
            </a:xfrm>
          </p:grpSpPr>
          <p:sp>
            <p:nvSpPr>
              <p:cNvPr id="18" name="Rectangle 70" descr="60%"/>
              <p:cNvSpPr>
                <a:spLocks noChangeArrowheads="1"/>
              </p:cNvSpPr>
              <p:nvPr userDrawn="1"/>
            </p:nvSpPr>
            <p:spPr bwMode="ltGray">
              <a:xfrm>
                <a:off x="672" y="4032"/>
                <a:ext cx="816" cy="192"/>
              </a:xfrm>
              <a:prstGeom prst="rect">
                <a:avLst/>
              </a:prstGeom>
              <a:pattFill prst="pct60">
                <a:fgClr>
                  <a:schemeClr val="folHlink"/>
                </a:fgClr>
                <a:bgClr>
                  <a:schemeClr val="bg1"/>
                </a:bgClr>
              </a:pattFill>
              <a:ln w="9525">
                <a:noFill/>
                <a:miter lim="800000"/>
                <a:headEnd/>
                <a:tailEnd/>
              </a:ln>
              <a:effectLst/>
            </p:spPr>
            <p:txBody>
              <a:bodyPr wrap="none" anchor="ctr"/>
              <a:lstStyle/>
              <a:p>
                <a:endParaRPr lang="en-US"/>
              </a:p>
            </p:txBody>
          </p:sp>
          <p:sp>
            <p:nvSpPr>
              <p:cNvPr id="19" name="Line 71"/>
              <p:cNvSpPr>
                <a:spLocks noChangeShapeType="1"/>
              </p:cNvSpPr>
              <p:nvPr userDrawn="1"/>
            </p:nvSpPr>
            <p:spPr bwMode="ltGray">
              <a:xfrm>
                <a:off x="624" y="4032"/>
                <a:ext cx="912" cy="0"/>
              </a:xfrm>
              <a:prstGeom prst="line">
                <a:avLst/>
              </a:prstGeom>
              <a:noFill/>
              <a:ln w="9525">
                <a:solidFill>
                  <a:schemeClr val="hlink"/>
                </a:solidFill>
                <a:round/>
                <a:headEnd/>
                <a:tailEnd/>
              </a:ln>
              <a:effectLst/>
            </p:spPr>
            <p:txBody>
              <a:bodyPr wrap="none" anchor="ctr"/>
              <a:lstStyle/>
              <a:p>
                <a:endParaRPr lang="en-US"/>
              </a:p>
            </p:txBody>
          </p:sp>
          <p:sp>
            <p:nvSpPr>
              <p:cNvPr id="20" name="Line 72"/>
              <p:cNvSpPr>
                <a:spLocks noChangeShapeType="1"/>
              </p:cNvSpPr>
              <p:nvPr userDrawn="1"/>
            </p:nvSpPr>
            <p:spPr bwMode="ltGray">
              <a:xfrm>
                <a:off x="624" y="4224"/>
                <a:ext cx="912" cy="0"/>
              </a:xfrm>
              <a:prstGeom prst="line">
                <a:avLst/>
              </a:prstGeom>
              <a:noFill/>
              <a:ln w="9525">
                <a:solidFill>
                  <a:schemeClr val="hlink"/>
                </a:solidFill>
                <a:round/>
                <a:headEnd/>
                <a:tailEnd/>
              </a:ln>
              <a:effectLst/>
            </p:spPr>
            <p:txBody>
              <a:bodyPr wrap="none" anchor="ctr"/>
              <a:lstStyle/>
              <a:p>
                <a:endParaRPr lang="en-US"/>
              </a:p>
            </p:txBody>
          </p:sp>
          <p:sp>
            <p:nvSpPr>
              <p:cNvPr id="21" name="Line 73"/>
              <p:cNvSpPr>
                <a:spLocks noChangeShapeType="1"/>
              </p:cNvSpPr>
              <p:nvPr userDrawn="1"/>
            </p:nvSpPr>
            <p:spPr bwMode="ltGray">
              <a:xfrm>
                <a:off x="672" y="3984"/>
                <a:ext cx="0" cy="288"/>
              </a:xfrm>
              <a:prstGeom prst="line">
                <a:avLst/>
              </a:prstGeom>
              <a:noFill/>
              <a:ln w="9525">
                <a:solidFill>
                  <a:schemeClr val="hlink"/>
                </a:solidFill>
                <a:round/>
                <a:headEnd/>
                <a:tailEnd/>
              </a:ln>
              <a:effectLst/>
            </p:spPr>
            <p:txBody>
              <a:bodyPr wrap="none" anchor="ctr"/>
              <a:lstStyle/>
              <a:p>
                <a:endParaRPr lang="en-US"/>
              </a:p>
            </p:txBody>
          </p:sp>
          <p:sp>
            <p:nvSpPr>
              <p:cNvPr id="22" name="Line 74"/>
              <p:cNvSpPr>
                <a:spLocks noChangeShapeType="1"/>
              </p:cNvSpPr>
              <p:nvPr userDrawn="1"/>
            </p:nvSpPr>
            <p:spPr bwMode="ltGray">
              <a:xfrm>
                <a:off x="1488" y="3984"/>
                <a:ext cx="0" cy="288"/>
              </a:xfrm>
              <a:prstGeom prst="line">
                <a:avLst/>
              </a:prstGeom>
              <a:noFill/>
              <a:ln w="9525">
                <a:solidFill>
                  <a:schemeClr val="hlink"/>
                </a:solidFill>
                <a:round/>
                <a:headEnd/>
                <a:tailEnd/>
              </a:ln>
              <a:effectLst/>
            </p:spPr>
            <p:txBody>
              <a:bodyPr wrap="none" anchor="ctr"/>
              <a:lstStyle/>
              <a:p>
                <a:endParaRPr lang="en-US"/>
              </a:p>
            </p:txBody>
          </p:sp>
        </p:grpSp>
        <p:sp>
          <p:nvSpPr>
            <p:cNvPr id="13" name="Line 80"/>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endParaRPr lang="en-US"/>
            </a:p>
          </p:txBody>
        </p:sp>
        <p:grpSp>
          <p:nvGrpSpPr>
            <p:cNvPr id="14" name="Group 81"/>
            <p:cNvGrpSpPr>
              <a:grpSpLocks/>
            </p:cNvGrpSpPr>
            <p:nvPr/>
          </p:nvGrpSpPr>
          <p:grpSpPr bwMode="auto">
            <a:xfrm>
              <a:off x="261" y="892"/>
              <a:ext cx="1124" cy="1464"/>
              <a:chOff x="96" y="916"/>
              <a:chExt cx="2208" cy="2876"/>
            </a:xfrm>
          </p:grpSpPr>
          <p:sp>
            <p:nvSpPr>
              <p:cNvPr id="15" name="Line 82"/>
              <p:cNvSpPr>
                <a:spLocks noChangeShapeType="1"/>
              </p:cNvSpPr>
              <p:nvPr/>
            </p:nvSpPr>
            <p:spPr bwMode="ltGray">
              <a:xfrm flipH="1">
                <a:off x="96" y="1037"/>
                <a:ext cx="2208" cy="0"/>
              </a:xfrm>
              <a:prstGeom prst="line">
                <a:avLst/>
              </a:prstGeom>
              <a:noFill/>
              <a:ln w="9525">
                <a:solidFill>
                  <a:schemeClr val="hlink"/>
                </a:solidFill>
                <a:round/>
                <a:headEnd/>
                <a:tailEnd/>
              </a:ln>
              <a:effectLst/>
            </p:spPr>
            <p:txBody>
              <a:bodyPr wrap="none" anchor="ctr"/>
              <a:lstStyle/>
              <a:p>
                <a:endParaRPr lang="en-US"/>
              </a:p>
            </p:txBody>
          </p:sp>
          <p:sp>
            <p:nvSpPr>
              <p:cNvPr id="16" name="Line 83"/>
              <p:cNvSpPr>
                <a:spLocks noChangeShapeType="1"/>
              </p:cNvSpPr>
              <p:nvPr/>
            </p:nvSpPr>
            <p:spPr bwMode="ltGray">
              <a:xfrm>
                <a:off x="336" y="920"/>
                <a:ext cx="0" cy="2872"/>
              </a:xfrm>
              <a:prstGeom prst="line">
                <a:avLst/>
              </a:prstGeom>
              <a:noFill/>
              <a:ln w="9525">
                <a:solidFill>
                  <a:schemeClr val="hlink"/>
                </a:solidFill>
                <a:round/>
                <a:headEnd/>
                <a:tailEnd/>
              </a:ln>
              <a:effectLst/>
            </p:spPr>
            <p:txBody>
              <a:bodyPr wrap="none" anchor="ctr"/>
              <a:lstStyle/>
              <a:p>
                <a:endParaRPr lang="en-US"/>
              </a:p>
            </p:txBody>
          </p:sp>
          <p:sp>
            <p:nvSpPr>
              <p:cNvPr id="17" name="Arc 84"/>
              <p:cNvSpPr>
                <a:spLocks/>
              </p:cNvSpPr>
              <p:nvPr/>
            </p:nvSpPr>
            <p:spPr bwMode="ltGray">
              <a:xfrm flipH="1">
                <a:off x="217" y="916"/>
                <a:ext cx="239" cy="239"/>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endParaRPr lang="en-US"/>
              </a:p>
            </p:txBody>
          </p:sp>
        </p:grpSp>
      </p:grpSp>
    </p:spTree>
    <p:extLst>
      <p:ext uri="{BB962C8B-B14F-4D97-AF65-F5344CB8AC3E}">
        <p14:creationId xmlns:p14="http://schemas.microsoft.com/office/powerpoint/2010/main" val="84693881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creativecommons.org/licenses/by/3.0" TargetMode="External"/><Relationship Id="rId1" Type="http://schemas.openxmlformats.org/officeDocument/2006/relationships/slideLayout" Target="../slideLayouts/slideLayout2.xml"/><Relationship Id="rId6" Type="http://schemas.openxmlformats.org/officeDocument/2006/relationships/image" Target="cid:image004.jpg@01D050FD.CF15BA40" TargetMode="External"/><Relationship Id="rId5" Type="http://schemas.openxmlformats.org/officeDocument/2006/relationships/image" Target="../media/image2.jpeg"/><Relationship Id="rId4" Type="http://schemas.openxmlformats.org/officeDocument/2006/relationships/image" Target="cid:image001.jpg@01D050FD.CEFDEC80"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Blueprint Reading</a:t>
            </a:r>
            <a:endParaRPr lang="en-US" dirty="0"/>
          </a:p>
        </p:txBody>
      </p:sp>
      <p:sp>
        <p:nvSpPr>
          <p:cNvPr id="3" name="Subtitle 2"/>
          <p:cNvSpPr>
            <a:spLocks noGrp="1"/>
          </p:cNvSpPr>
          <p:nvPr>
            <p:ph type="subTitle" idx="1"/>
          </p:nvPr>
        </p:nvSpPr>
        <p:spPr/>
        <p:txBody>
          <a:bodyPr/>
          <a:lstStyle/>
          <a:p>
            <a:r>
              <a:rPr lang="en-US" dirty="0" smtClean="0"/>
              <a:t>Section I - Introduction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a:t>
            </a:r>
            <a:r>
              <a:rPr lang="en-US" dirty="0" smtClean="0"/>
              <a:t>Drawings #5</a:t>
            </a:r>
            <a:endParaRPr lang="en-US" dirty="0"/>
          </a:p>
        </p:txBody>
      </p:sp>
      <p:sp>
        <p:nvSpPr>
          <p:cNvPr id="4" name="Date Placeholder 3"/>
          <p:cNvSpPr>
            <a:spLocks noGrp="1"/>
          </p:cNvSpPr>
          <p:nvPr>
            <p:ph type="dt" sz="half" idx="10"/>
          </p:nvPr>
        </p:nvSpPr>
        <p:spPr/>
        <p:txBody>
          <a:bodyPr/>
          <a:lstStyle/>
          <a:p>
            <a:fld id="{64D944CB-2C98-4D3E-859B-BB7794C0429D}" type="datetime1">
              <a:rPr lang="en-US" smtClean="0"/>
              <a:pPr/>
              <a:t>6/25/2017</a:t>
            </a:fld>
            <a:endParaRPr lang="en-US" dirty="0"/>
          </a:p>
        </p:txBody>
      </p:sp>
      <p:sp>
        <p:nvSpPr>
          <p:cNvPr id="5" name="Slide Number Placeholder 4"/>
          <p:cNvSpPr>
            <a:spLocks noGrp="1"/>
          </p:cNvSpPr>
          <p:nvPr>
            <p:ph type="sldNum" sz="quarter" idx="12"/>
          </p:nvPr>
        </p:nvSpPr>
        <p:spPr/>
        <p:txBody>
          <a:bodyPr/>
          <a:lstStyle/>
          <a:p>
            <a:r>
              <a:rPr lang="en-US" dirty="0" smtClean="0"/>
              <a:t>Page </a:t>
            </a:r>
            <a:fld id="{CF164636-6BD1-4BE9-A43C-CB31DBDC6C09}" type="slidenum">
              <a:rPr lang="en-US" smtClean="0"/>
              <a:pPr/>
              <a:t>10</a:t>
            </a:fld>
            <a:endParaRPr lang="en-US" dirty="0"/>
          </a:p>
        </p:txBody>
      </p:sp>
      <p:pic>
        <p:nvPicPr>
          <p:cNvPr id="11" name="Picture 10" descr="3D model" title="3D model"/>
          <p:cNvPicPr>
            <a:picLocks noChangeAspect="1"/>
          </p:cNvPicPr>
          <p:nvPr/>
        </p:nvPicPr>
        <p:blipFill>
          <a:blip r:embed="rId3"/>
          <a:stretch>
            <a:fillRect/>
          </a:stretch>
        </p:blipFill>
        <p:spPr>
          <a:xfrm>
            <a:off x="1981200" y="1600200"/>
            <a:ext cx="5200650" cy="4522304"/>
          </a:xfrm>
          <a:prstGeom prst="rect">
            <a:avLst/>
          </a:prstGeom>
        </p:spPr>
      </p:pic>
      <p:sp>
        <p:nvSpPr>
          <p:cNvPr id="7" name="TextBox 6"/>
          <p:cNvSpPr txBox="1"/>
          <p:nvPr/>
        </p:nvSpPr>
        <p:spPr>
          <a:xfrm>
            <a:off x="3352800" y="6389106"/>
            <a:ext cx="2895600" cy="369332"/>
          </a:xfrm>
          <a:prstGeom prst="rect">
            <a:avLst/>
          </a:prstGeom>
          <a:noFill/>
        </p:spPr>
        <p:txBody>
          <a:bodyPr wrap="square" rtlCol="0" anchor="ctr" anchorCtr="0">
            <a:spAutoFit/>
          </a:bodyPr>
          <a:lstStyle/>
          <a:p>
            <a:pPr algn="ctr"/>
            <a:r>
              <a:rPr lang="en-US" dirty="0" smtClean="0"/>
              <a:t>3D Model</a:t>
            </a:r>
            <a:endParaRPr lang="en-US" dirty="0"/>
          </a:p>
        </p:txBody>
      </p:sp>
    </p:spTree>
    <p:extLst>
      <p:ext uri="{BB962C8B-B14F-4D97-AF65-F5344CB8AC3E}">
        <p14:creationId xmlns:p14="http://schemas.microsoft.com/office/powerpoint/2010/main" val="422921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a:t>
            </a:r>
            <a:r>
              <a:rPr lang="en-US" dirty="0" smtClean="0"/>
              <a:t>Drawings #6</a:t>
            </a:r>
            <a:endParaRPr lang="en-US" dirty="0"/>
          </a:p>
        </p:txBody>
      </p:sp>
      <p:sp>
        <p:nvSpPr>
          <p:cNvPr id="4" name="Date Placeholder 3"/>
          <p:cNvSpPr>
            <a:spLocks noGrp="1"/>
          </p:cNvSpPr>
          <p:nvPr>
            <p:ph type="dt" sz="half" idx="10"/>
          </p:nvPr>
        </p:nvSpPr>
        <p:spPr/>
        <p:txBody>
          <a:bodyPr/>
          <a:lstStyle/>
          <a:p>
            <a:fld id="{64D944CB-2C98-4D3E-859B-BB7794C0429D}" type="datetime1">
              <a:rPr lang="en-US" smtClean="0"/>
              <a:pPr/>
              <a:t>6/25/2017</a:t>
            </a:fld>
            <a:endParaRPr lang="en-US" dirty="0"/>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11</a:t>
            </a:fld>
            <a:endParaRPr lang="en-US"/>
          </a:p>
        </p:txBody>
      </p:sp>
      <p:pic>
        <p:nvPicPr>
          <p:cNvPr id="12" name="Picture 11" descr="cutaway view" title="cutaway view"/>
          <p:cNvPicPr>
            <a:picLocks noChangeAspect="1"/>
          </p:cNvPicPr>
          <p:nvPr/>
        </p:nvPicPr>
        <p:blipFill>
          <a:blip r:embed="rId3"/>
          <a:stretch>
            <a:fillRect/>
          </a:stretch>
        </p:blipFill>
        <p:spPr>
          <a:xfrm>
            <a:off x="1143000" y="1524000"/>
            <a:ext cx="7162800" cy="4602099"/>
          </a:xfrm>
          <a:prstGeom prst="rect">
            <a:avLst/>
          </a:prstGeom>
        </p:spPr>
      </p:pic>
      <p:sp>
        <p:nvSpPr>
          <p:cNvPr id="14" name="TextBox 13"/>
          <p:cNvSpPr txBox="1"/>
          <p:nvPr/>
        </p:nvSpPr>
        <p:spPr>
          <a:xfrm>
            <a:off x="3352800" y="6389106"/>
            <a:ext cx="2895600" cy="369332"/>
          </a:xfrm>
          <a:prstGeom prst="rect">
            <a:avLst/>
          </a:prstGeom>
          <a:noFill/>
        </p:spPr>
        <p:txBody>
          <a:bodyPr wrap="square" rtlCol="0" anchor="ctr" anchorCtr="0">
            <a:spAutoFit/>
          </a:bodyPr>
          <a:lstStyle/>
          <a:p>
            <a:pPr algn="ctr"/>
            <a:r>
              <a:rPr lang="en-US" dirty="0" smtClean="0"/>
              <a:t>Cutaway View</a:t>
            </a:r>
            <a:endParaRPr lang="en-US" dirty="0"/>
          </a:p>
        </p:txBody>
      </p:sp>
    </p:spTree>
    <p:extLst>
      <p:ext uri="{BB962C8B-B14F-4D97-AF65-F5344CB8AC3E}">
        <p14:creationId xmlns:p14="http://schemas.microsoft.com/office/powerpoint/2010/main" val="422921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12"/>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a:t>
            </a:r>
            <a:r>
              <a:rPr lang="en-US" dirty="0" smtClean="0"/>
              <a:t>Drawings #7</a:t>
            </a:r>
            <a:endParaRPr lang="en-US" dirty="0"/>
          </a:p>
        </p:txBody>
      </p:sp>
      <p:sp>
        <p:nvSpPr>
          <p:cNvPr id="4" name="Date Placeholder 3"/>
          <p:cNvSpPr>
            <a:spLocks noGrp="1"/>
          </p:cNvSpPr>
          <p:nvPr>
            <p:ph type="dt" sz="half" idx="10"/>
          </p:nvPr>
        </p:nvSpPr>
        <p:spPr/>
        <p:txBody>
          <a:bodyPr/>
          <a:lstStyle/>
          <a:p>
            <a:fld id="{64D944CB-2C98-4D3E-859B-BB7794C0429D}" type="datetime1">
              <a:rPr lang="en-US" smtClean="0"/>
              <a:pPr/>
              <a:t>6/25/2017</a:t>
            </a:fld>
            <a:endParaRPr lang="en-US" dirty="0"/>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12</a:t>
            </a:fld>
            <a:endParaRPr lang="en-US"/>
          </a:p>
        </p:txBody>
      </p:sp>
      <p:pic>
        <p:nvPicPr>
          <p:cNvPr id="13" name="Picture 12" descr="exploded view" title="exploded view"/>
          <p:cNvPicPr>
            <a:picLocks noChangeAspect="1"/>
          </p:cNvPicPr>
          <p:nvPr/>
        </p:nvPicPr>
        <p:blipFill>
          <a:blip r:embed="rId3"/>
          <a:stretch>
            <a:fillRect/>
          </a:stretch>
        </p:blipFill>
        <p:spPr>
          <a:xfrm>
            <a:off x="1485900" y="1600200"/>
            <a:ext cx="6172200" cy="4561641"/>
          </a:xfrm>
          <a:prstGeom prst="rect">
            <a:avLst/>
          </a:prstGeom>
        </p:spPr>
      </p:pic>
      <p:sp>
        <p:nvSpPr>
          <p:cNvPr id="14" name="TextBox 13"/>
          <p:cNvSpPr txBox="1"/>
          <p:nvPr/>
        </p:nvSpPr>
        <p:spPr>
          <a:xfrm>
            <a:off x="3352800" y="6389106"/>
            <a:ext cx="2895600" cy="369332"/>
          </a:xfrm>
          <a:prstGeom prst="rect">
            <a:avLst/>
          </a:prstGeom>
          <a:noFill/>
        </p:spPr>
        <p:txBody>
          <a:bodyPr wrap="square" rtlCol="0" anchor="ctr" anchorCtr="0">
            <a:spAutoFit/>
          </a:bodyPr>
          <a:lstStyle/>
          <a:p>
            <a:pPr algn="ctr"/>
            <a:r>
              <a:rPr lang="en-US" dirty="0" smtClean="0"/>
              <a:t>Exploded View</a:t>
            </a:r>
            <a:endParaRPr lang="en-US" dirty="0"/>
          </a:p>
        </p:txBody>
      </p:sp>
    </p:spTree>
    <p:extLst>
      <p:ext uri="{BB962C8B-B14F-4D97-AF65-F5344CB8AC3E}">
        <p14:creationId xmlns:p14="http://schemas.microsoft.com/office/powerpoint/2010/main" val="506235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13"/>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Types of Drawings</a:t>
            </a:r>
            <a:endParaRPr lang="en-US" dirty="0"/>
          </a:p>
        </p:txBody>
      </p:sp>
      <p:pic>
        <p:nvPicPr>
          <p:cNvPr id="6" name="Content Placeholder 5" descr="one line diagram" title="one line diagram"/>
          <p:cNvPicPr>
            <a:picLocks noGrp="1" noChangeAspect="1"/>
          </p:cNvPicPr>
          <p:nvPr>
            <p:ph idx="1"/>
          </p:nvPr>
        </p:nvPicPr>
        <p:blipFill>
          <a:blip r:embed="rId3" cstate="print"/>
          <a:stretch>
            <a:fillRect/>
          </a:stretch>
        </p:blipFill>
        <p:spPr>
          <a:xfrm>
            <a:off x="838200" y="1676400"/>
            <a:ext cx="2822693" cy="1069941"/>
          </a:xfrm>
        </p:spPr>
      </p:pic>
      <p:sp>
        <p:nvSpPr>
          <p:cNvPr id="4" name="Date Placeholder 3"/>
          <p:cNvSpPr>
            <a:spLocks noGrp="1"/>
          </p:cNvSpPr>
          <p:nvPr>
            <p:ph type="dt" sz="half" idx="10"/>
          </p:nvPr>
        </p:nvSpPr>
        <p:spPr/>
        <p:txBody>
          <a:bodyPr/>
          <a:lstStyle/>
          <a:p>
            <a:fld id="{64D944CB-2C98-4D3E-859B-BB7794C0429D}" type="datetime1">
              <a:rPr lang="en-US" smtClean="0"/>
              <a:pPr/>
              <a:t>6/25/2017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13</a:t>
            </a:fld>
            <a:endParaRPr lang="en-US"/>
          </a:p>
        </p:txBody>
      </p:sp>
      <p:sp>
        <p:nvSpPr>
          <p:cNvPr id="7" name="TextBox 6"/>
          <p:cNvSpPr txBox="1"/>
          <p:nvPr/>
        </p:nvSpPr>
        <p:spPr>
          <a:xfrm>
            <a:off x="914400" y="2819400"/>
            <a:ext cx="2667000" cy="369332"/>
          </a:xfrm>
          <a:prstGeom prst="rect">
            <a:avLst/>
          </a:prstGeom>
          <a:noFill/>
        </p:spPr>
        <p:txBody>
          <a:bodyPr wrap="square" rtlCol="0">
            <a:spAutoFit/>
          </a:bodyPr>
          <a:lstStyle/>
          <a:p>
            <a:r>
              <a:rPr lang="en-US" dirty="0" smtClean="0"/>
              <a:t>One Line Diagram</a:t>
            </a:r>
            <a:endParaRPr lang="en-US" dirty="0"/>
          </a:p>
        </p:txBody>
      </p:sp>
      <p:pic>
        <p:nvPicPr>
          <p:cNvPr id="8" name="Picture 7" descr="wiring diagram" title="wiring diagram"/>
          <p:cNvPicPr>
            <a:picLocks noChangeAspect="1"/>
          </p:cNvPicPr>
          <p:nvPr/>
        </p:nvPicPr>
        <p:blipFill>
          <a:blip r:embed="rId4"/>
          <a:stretch>
            <a:fillRect/>
          </a:stretch>
        </p:blipFill>
        <p:spPr>
          <a:xfrm>
            <a:off x="917442" y="3352800"/>
            <a:ext cx="2968758" cy="2060452"/>
          </a:xfrm>
          <a:prstGeom prst="rect">
            <a:avLst/>
          </a:prstGeom>
        </p:spPr>
      </p:pic>
      <p:sp>
        <p:nvSpPr>
          <p:cNvPr id="9" name="TextBox 8"/>
          <p:cNvSpPr txBox="1"/>
          <p:nvPr/>
        </p:nvSpPr>
        <p:spPr>
          <a:xfrm>
            <a:off x="914400" y="5562600"/>
            <a:ext cx="2667000" cy="369332"/>
          </a:xfrm>
          <a:prstGeom prst="rect">
            <a:avLst/>
          </a:prstGeom>
          <a:noFill/>
        </p:spPr>
        <p:txBody>
          <a:bodyPr wrap="square" rtlCol="0">
            <a:spAutoFit/>
          </a:bodyPr>
          <a:lstStyle/>
          <a:p>
            <a:r>
              <a:rPr lang="en-US" dirty="0" smtClean="0"/>
              <a:t>Wiring Diagram</a:t>
            </a:r>
            <a:endParaRPr lang="en-US" dirty="0"/>
          </a:p>
        </p:txBody>
      </p:sp>
      <p:pic>
        <p:nvPicPr>
          <p:cNvPr id="10" name="Picture 9" descr="schematic diagram" title="schematic diagram"/>
          <p:cNvPicPr>
            <a:picLocks noChangeAspect="1"/>
          </p:cNvPicPr>
          <p:nvPr/>
        </p:nvPicPr>
        <p:blipFill>
          <a:blip r:embed="rId5"/>
          <a:stretch>
            <a:fillRect/>
          </a:stretch>
        </p:blipFill>
        <p:spPr>
          <a:xfrm>
            <a:off x="4724400" y="2286000"/>
            <a:ext cx="2837694" cy="2109220"/>
          </a:xfrm>
          <a:prstGeom prst="rect">
            <a:avLst/>
          </a:prstGeom>
        </p:spPr>
      </p:pic>
      <p:sp>
        <p:nvSpPr>
          <p:cNvPr id="11" name="TextBox 10"/>
          <p:cNvSpPr txBox="1"/>
          <p:nvPr/>
        </p:nvSpPr>
        <p:spPr>
          <a:xfrm>
            <a:off x="4724400" y="4572000"/>
            <a:ext cx="2667000" cy="369332"/>
          </a:xfrm>
          <a:prstGeom prst="rect">
            <a:avLst/>
          </a:prstGeom>
          <a:noFill/>
        </p:spPr>
        <p:txBody>
          <a:bodyPr wrap="square" rtlCol="0">
            <a:spAutoFit/>
          </a:bodyPr>
          <a:lstStyle/>
          <a:p>
            <a:r>
              <a:rPr lang="en-US" dirty="0" smtClean="0"/>
              <a:t>Schematic Diagram</a:t>
            </a:r>
            <a:endParaRPr lang="en-US" dirty="0"/>
          </a:p>
        </p:txBody>
      </p:sp>
      <p:sp>
        <p:nvSpPr>
          <p:cNvPr id="12" name="TextBox 11"/>
          <p:cNvSpPr txBox="1"/>
          <p:nvPr/>
        </p:nvSpPr>
        <p:spPr>
          <a:xfrm>
            <a:off x="5334000" y="5257800"/>
            <a:ext cx="2895600" cy="523220"/>
          </a:xfrm>
          <a:prstGeom prst="rect">
            <a:avLst/>
          </a:prstGeom>
          <a:noFill/>
        </p:spPr>
        <p:txBody>
          <a:bodyPr wrap="square" rtlCol="0" anchor="ctr">
            <a:spAutoFit/>
          </a:bodyPr>
          <a:lstStyle/>
          <a:p>
            <a:pPr algn="ctr"/>
            <a:r>
              <a:rPr lang="en-US" sz="2800" b="1" dirty="0" smtClean="0"/>
              <a:t>Doorbell</a:t>
            </a:r>
            <a:endParaRPr lang="en-US" sz="28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Types of </a:t>
            </a:r>
            <a:r>
              <a:rPr lang="en-US" dirty="0" smtClean="0"/>
              <a:t>Drawings #2</a:t>
            </a:r>
            <a:endParaRPr lang="en-US" dirty="0"/>
          </a:p>
        </p:txBody>
      </p:sp>
      <p:pic>
        <p:nvPicPr>
          <p:cNvPr id="6" name="Content Placeholder 5" descr="cable diagram" title="cable diagram"/>
          <p:cNvPicPr>
            <a:picLocks noGrp="1" noChangeAspect="1"/>
          </p:cNvPicPr>
          <p:nvPr>
            <p:ph idx="1"/>
          </p:nvPr>
        </p:nvPicPr>
        <p:blipFill>
          <a:blip r:embed="rId3"/>
          <a:stretch>
            <a:fillRect/>
          </a:stretch>
        </p:blipFill>
        <p:spPr>
          <a:xfrm>
            <a:off x="762000" y="1600200"/>
            <a:ext cx="3581400" cy="3374780"/>
          </a:xfrm>
        </p:spPr>
      </p:pic>
      <p:sp>
        <p:nvSpPr>
          <p:cNvPr id="4" name="Date Placeholder 3"/>
          <p:cNvSpPr>
            <a:spLocks noGrp="1"/>
          </p:cNvSpPr>
          <p:nvPr>
            <p:ph type="dt" sz="half" idx="10"/>
          </p:nvPr>
        </p:nvSpPr>
        <p:spPr/>
        <p:txBody>
          <a:bodyPr/>
          <a:lstStyle/>
          <a:p>
            <a:fld id="{64D944CB-2C98-4D3E-859B-BB7794C0429D}" type="datetime1">
              <a:rPr lang="en-US" smtClean="0"/>
              <a:pPr/>
              <a:t>6/25/2017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14</a:t>
            </a:fld>
            <a:endParaRPr lang="en-US"/>
          </a:p>
        </p:txBody>
      </p:sp>
      <p:pic>
        <p:nvPicPr>
          <p:cNvPr id="7" name="Picture 6" descr="wireless diagram" title="wireless diagram"/>
          <p:cNvPicPr>
            <a:picLocks noChangeAspect="1"/>
          </p:cNvPicPr>
          <p:nvPr/>
        </p:nvPicPr>
        <p:blipFill>
          <a:blip r:embed="rId4"/>
          <a:stretch>
            <a:fillRect/>
          </a:stretch>
        </p:blipFill>
        <p:spPr>
          <a:xfrm>
            <a:off x="4572000" y="1676400"/>
            <a:ext cx="3959360" cy="3230887"/>
          </a:xfrm>
          <a:prstGeom prst="rect">
            <a:avLst/>
          </a:prstGeom>
        </p:spPr>
      </p:pic>
      <p:sp>
        <p:nvSpPr>
          <p:cNvPr id="8" name="TextBox 7"/>
          <p:cNvSpPr txBox="1"/>
          <p:nvPr/>
        </p:nvSpPr>
        <p:spPr>
          <a:xfrm>
            <a:off x="762000" y="5105400"/>
            <a:ext cx="2667000" cy="369332"/>
          </a:xfrm>
          <a:prstGeom prst="rect">
            <a:avLst/>
          </a:prstGeom>
          <a:noFill/>
        </p:spPr>
        <p:txBody>
          <a:bodyPr wrap="square" rtlCol="0">
            <a:spAutoFit/>
          </a:bodyPr>
          <a:lstStyle/>
          <a:p>
            <a:r>
              <a:rPr lang="en-US" dirty="0" smtClean="0"/>
              <a:t>Cable Diagram</a:t>
            </a:r>
            <a:endParaRPr lang="en-US" dirty="0"/>
          </a:p>
        </p:txBody>
      </p:sp>
      <p:sp>
        <p:nvSpPr>
          <p:cNvPr id="9" name="TextBox 8"/>
          <p:cNvSpPr txBox="1"/>
          <p:nvPr/>
        </p:nvSpPr>
        <p:spPr>
          <a:xfrm>
            <a:off x="4572000" y="5105400"/>
            <a:ext cx="2667000" cy="369332"/>
          </a:xfrm>
          <a:prstGeom prst="rect">
            <a:avLst/>
          </a:prstGeom>
          <a:noFill/>
        </p:spPr>
        <p:txBody>
          <a:bodyPr wrap="square" rtlCol="0">
            <a:spAutoFit/>
          </a:bodyPr>
          <a:lstStyle/>
          <a:p>
            <a:r>
              <a:rPr lang="en-US" dirty="0" smtClean="0"/>
              <a:t>Wireless Diagram</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Types of </a:t>
            </a:r>
            <a:r>
              <a:rPr lang="en-US" dirty="0" smtClean="0"/>
              <a:t>Drawings #3</a:t>
            </a:r>
            <a:endParaRPr lang="en-US" dirty="0"/>
          </a:p>
        </p:txBody>
      </p:sp>
      <p:pic>
        <p:nvPicPr>
          <p:cNvPr id="6" name="Content Placeholder 5" descr="shop drawing" title="shop drawing"/>
          <p:cNvPicPr>
            <a:picLocks noGrp="1" noChangeAspect="1"/>
          </p:cNvPicPr>
          <p:nvPr>
            <p:ph idx="1"/>
          </p:nvPr>
        </p:nvPicPr>
        <p:blipFill>
          <a:blip r:embed="rId3"/>
          <a:stretch>
            <a:fillRect/>
          </a:stretch>
        </p:blipFill>
        <p:spPr>
          <a:xfrm>
            <a:off x="990600" y="1676400"/>
            <a:ext cx="5257800" cy="4233322"/>
          </a:xfrm>
        </p:spPr>
      </p:pic>
      <p:sp>
        <p:nvSpPr>
          <p:cNvPr id="4" name="Date Placeholder 3"/>
          <p:cNvSpPr>
            <a:spLocks noGrp="1"/>
          </p:cNvSpPr>
          <p:nvPr>
            <p:ph type="dt" sz="half" idx="10"/>
          </p:nvPr>
        </p:nvSpPr>
        <p:spPr/>
        <p:txBody>
          <a:bodyPr/>
          <a:lstStyle/>
          <a:p>
            <a:fld id="{64D944CB-2C98-4D3E-859B-BB7794C0429D}" type="datetime1">
              <a:rPr lang="en-US" smtClean="0"/>
              <a:pPr/>
              <a:t>6/25/2017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15</a:t>
            </a:fld>
            <a:endParaRPr lang="en-US"/>
          </a:p>
        </p:txBody>
      </p:sp>
      <p:sp>
        <p:nvSpPr>
          <p:cNvPr id="8" name="TextBox 7"/>
          <p:cNvSpPr txBox="1"/>
          <p:nvPr/>
        </p:nvSpPr>
        <p:spPr>
          <a:xfrm>
            <a:off x="5943600" y="5257800"/>
            <a:ext cx="2895600" cy="523220"/>
          </a:xfrm>
          <a:prstGeom prst="rect">
            <a:avLst/>
          </a:prstGeom>
          <a:noFill/>
        </p:spPr>
        <p:txBody>
          <a:bodyPr wrap="square" rtlCol="0" anchor="ctr">
            <a:spAutoFit/>
          </a:bodyPr>
          <a:lstStyle/>
          <a:p>
            <a:pPr algn="ctr"/>
            <a:r>
              <a:rPr lang="en-US" sz="2800" b="1" dirty="0" err="1" smtClean="0"/>
              <a:t>Weldment</a:t>
            </a:r>
            <a:endParaRPr lang="en-US" sz="2800" b="1" dirty="0"/>
          </a:p>
        </p:txBody>
      </p:sp>
      <p:sp>
        <p:nvSpPr>
          <p:cNvPr id="7" name="TextBox 6"/>
          <p:cNvSpPr txBox="1"/>
          <p:nvPr/>
        </p:nvSpPr>
        <p:spPr>
          <a:xfrm>
            <a:off x="3352800" y="6389106"/>
            <a:ext cx="2895600" cy="369332"/>
          </a:xfrm>
          <a:prstGeom prst="rect">
            <a:avLst/>
          </a:prstGeom>
          <a:noFill/>
        </p:spPr>
        <p:txBody>
          <a:bodyPr wrap="square" rtlCol="0" anchor="ctr" anchorCtr="0">
            <a:spAutoFit/>
          </a:bodyPr>
          <a:lstStyle/>
          <a:p>
            <a:pPr algn="ctr"/>
            <a:r>
              <a:rPr lang="en-US" dirty="0" smtClean="0"/>
              <a:t>Shop Drawing</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Types of </a:t>
            </a:r>
            <a:r>
              <a:rPr lang="en-US" dirty="0" smtClean="0"/>
              <a:t>Drawings #4</a:t>
            </a:r>
            <a:endParaRPr lang="en-US" dirty="0"/>
          </a:p>
        </p:txBody>
      </p:sp>
      <p:pic>
        <p:nvPicPr>
          <p:cNvPr id="6" name="Content Placeholder 5" descr="sheet metal " title="sheet metal "/>
          <p:cNvPicPr>
            <a:picLocks noGrp="1" noChangeAspect="1"/>
          </p:cNvPicPr>
          <p:nvPr>
            <p:ph idx="1"/>
          </p:nvPr>
        </p:nvPicPr>
        <p:blipFill>
          <a:blip r:embed="rId3"/>
          <a:stretch>
            <a:fillRect/>
          </a:stretch>
        </p:blipFill>
        <p:spPr>
          <a:xfrm>
            <a:off x="914400" y="1600200"/>
            <a:ext cx="3005283" cy="4453565"/>
          </a:xfrm>
        </p:spPr>
      </p:pic>
      <p:sp>
        <p:nvSpPr>
          <p:cNvPr id="4" name="Date Placeholder 3"/>
          <p:cNvSpPr>
            <a:spLocks noGrp="1"/>
          </p:cNvSpPr>
          <p:nvPr>
            <p:ph type="dt" sz="half" idx="10"/>
          </p:nvPr>
        </p:nvSpPr>
        <p:spPr/>
        <p:txBody>
          <a:bodyPr/>
          <a:lstStyle/>
          <a:p>
            <a:fld id="{64D944CB-2C98-4D3E-859B-BB7794C0429D}" type="datetime1">
              <a:rPr lang="en-US" smtClean="0"/>
              <a:pPr/>
              <a:t>6/25/2017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16</a:t>
            </a:fld>
            <a:endParaRPr lang="en-US"/>
          </a:p>
        </p:txBody>
      </p:sp>
      <p:sp>
        <p:nvSpPr>
          <p:cNvPr id="7" name="TextBox 6"/>
          <p:cNvSpPr txBox="1"/>
          <p:nvPr/>
        </p:nvSpPr>
        <p:spPr>
          <a:xfrm>
            <a:off x="4648200" y="3733800"/>
            <a:ext cx="2895600" cy="523220"/>
          </a:xfrm>
          <a:prstGeom prst="rect">
            <a:avLst/>
          </a:prstGeom>
          <a:noFill/>
        </p:spPr>
        <p:txBody>
          <a:bodyPr wrap="square" rtlCol="0" anchor="ctr">
            <a:spAutoFit/>
          </a:bodyPr>
          <a:lstStyle/>
          <a:p>
            <a:pPr algn="ctr"/>
            <a:r>
              <a:rPr lang="en-US" sz="2800" b="1" dirty="0" err="1" smtClean="0"/>
              <a:t>Sheetmetal</a:t>
            </a: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Types of </a:t>
            </a:r>
            <a:r>
              <a:rPr lang="en-US" dirty="0" smtClean="0"/>
              <a:t>Drawings #5</a:t>
            </a:r>
            <a:endParaRPr lang="en-US" dirty="0"/>
          </a:p>
        </p:txBody>
      </p:sp>
      <p:sp>
        <p:nvSpPr>
          <p:cNvPr id="4" name="Date Placeholder 3"/>
          <p:cNvSpPr>
            <a:spLocks noGrp="1"/>
          </p:cNvSpPr>
          <p:nvPr>
            <p:ph type="dt" sz="half" idx="10"/>
          </p:nvPr>
        </p:nvSpPr>
        <p:spPr/>
        <p:txBody>
          <a:bodyPr/>
          <a:lstStyle/>
          <a:p>
            <a:fld id="{64D944CB-2C98-4D3E-859B-BB7794C0429D}" type="datetime1">
              <a:rPr lang="en-US" smtClean="0"/>
              <a:pPr/>
              <a:t>6/25/2017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17</a:t>
            </a:fld>
            <a:endParaRPr lang="en-US"/>
          </a:p>
        </p:txBody>
      </p:sp>
      <p:pic>
        <p:nvPicPr>
          <p:cNvPr id="8" name="Picture 7" descr="panel drawing" title="panel drawing"/>
          <p:cNvPicPr>
            <a:picLocks noChangeAspect="1"/>
          </p:cNvPicPr>
          <p:nvPr/>
        </p:nvPicPr>
        <p:blipFill>
          <a:blip r:embed="rId3"/>
          <a:stretch>
            <a:fillRect/>
          </a:stretch>
        </p:blipFill>
        <p:spPr>
          <a:xfrm>
            <a:off x="3505200" y="1976110"/>
            <a:ext cx="5139359" cy="3733799"/>
          </a:xfrm>
          <a:prstGeom prst="rect">
            <a:avLst/>
          </a:prstGeom>
        </p:spPr>
      </p:pic>
      <p:sp>
        <p:nvSpPr>
          <p:cNvPr id="9" name="TextBox 8"/>
          <p:cNvSpPr txBox="1"/>
          <p:nvPr/>
        </p:nvSpPr>
        <p:spPr>
          <a:xfrm>
            <a:off x="609600" y="3581400"/>
            <a:ext cx="2895600" cy="523220"/>
          </a:xfrm>
          <a:prstGeom prst="rect">
            <a:avLst/>
          </a:prstGeom>
          <a:noFill/>
        </p:spPr>
        <p:txBody>
          <a:bodyPr wrap="square" rtlCol="0" anchor="ctr">
            <a:spAutoFit/>
          </a:bodyPr>
          <a:lstStyle/>
          <a:p>
            <a:pPr algn="ctr"/>
            <a:r>
              <a:rPr lang="en-US" sz="2800" b="1" dirty="0" smtClean="0"/>
              <a:t>Panel Drawing</a:t>
            </a:r>
            <a:endParaRPr lang="en-US" sz="2800" b="1" dirty="0"/>
          </a:p>
        </p:txBody>
      </p:sp>
    </p:spTree>
    <p:extLst>
      <p:ext uri="{BB962C8B-B14F-4D97-AF65-F5344CB8AC3E}">
        <p14:creationId xmlns:p14="http://schemas.microsoft.com/office/powerpoint/2010/main" val="464932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Types of </a:t>
            </a:r>
            <a:r>
              <a:rPr lang="en-US" dirty="0" smtClean="0"/>
              <a:t>Drawings #6</a:t>
            </a:r>
            <a:endParaRPr lang="en-US" dirty="0"/>
          </a:p>
        </p:txBody>
      </p:sp>
      <p:pic>
        <p:nvPicPr>
          <p:cNvPr id="6" name="Content Placeholder 5" descr="piping and instrument diagram" title="piping and instrument diagram"/>
          <p:cNvPicPr>
            <a:picLocks noGrp="1" noChangeAspect="1"/>
          </p:cNvPicPr>
          <p:nvPr>
            <p:ph idx="1"/>
          </p:nvPr>
        </p:nvPicPr>
        <p:blipFill>
          <a:blip r:embed="rId3"/>
          <a:stretch>
            <a:fillRect/>
          </a:stretch>
        </p:blipFill>
        <p:spPr>
          <a:xfrm>
            <a:off x="1295400" y="1676400"/>
            <a:ext cx="6632326" cy="3806955"/>
          </a:xfrm>
        </p:spPr>
      </p:pic>
      <p:sp>
        <p:nvSpPr>
          <p:cNvPr id="4" name="Date Placeholder 3"/>
          <p:cNvSpPr>
            <a:spLocks noGrp="1"/>
          </p:cNvSpPr>
          <p:nvPr>
            <p:ph type="dt" sz="half" idx="10"/>
          </p:nvPr>
        </p:nvSpPr>
        <p:spPr/>
        <p:txBody>
          <a:bodyPr/>
          <a:lstStyle/>
          <a:p>
            <a:fld id="{64D944CB-2C98-4D3E-859B-BB7794C0429D}" type="datetime1">
              <a:rPr lang="en-US" smtClean="0"/>
              <a:pPr/>
              <a:t>6/25/2017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18</a:t>
            </a:fld>
            <a:endParaRPr lang="en-US"/>
          </a:p>
        </p:txBody>
      </p:sp>
      <p:sp>
        <p:nvSpPr>
          <p:cNvPr id="7" name="TextBox 6"/>
          <p:cNvSpPr txBox="1"/>
          <p:nvPr/>
        </p:nvSpPr>
        <p:spPr>
          <a:xfrm>
            <a:off x="3048000" y="5715000"/>
            <a:ext cx="3733800" cy="523220"/>
          </a:xfrm>
          <a:prstGeom prst="rect">
            <a:avLst/>
          </a:prstGeom>
          <a:noFill/>
        </p:spPr>
        <p:txBody>
          <a:bodyPr wrap="square" rtlCol="0" anchor="ctr">
            <a:spAutoFit/>
          </a:bodyPr>
          <a:lstStyle/>
          <a:p>
            <a:pPr algn="ctr"/>
            <a:r>
              <a:rPr lang="en-US" sz="2800" b="1" dirty="0" smtClean="0"/>
              <a:t>P &amp; ID Drawing</a:t>
            </a:r>
            <a:endParaRPr lang="en-US" sz="28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Blueprint </a:t>
            </a:r>
            <a:r>
              <a:rPr lang="en-US" dirty="0" smtClean="0"/>
              <a:t>Reading </a:t>
            </a:r>
            <a:endParaRPr lang="en-US" dirty="0"/>
          </a:p>
        </p:txBody>
      </p:sp>
      <p:sp>
        <p:nvSpPr>
          <p:cNvPr id="3" name="Subtitle 2"/>
          <p:cNvSpPr>
            <a:spLocks noGrp="1"/>
          </p:cNvSpPr>
          <p:nvPr>
            <p:ph type="subTitle" idx="1"/>
          </p:nvPr>
        </p:nvSpPr>
        <p:spPr/>
        <p:txBody>
          <a:bodyPr/>
          <a:lstStyle/>
          <a:p>
            <a:r>
              <a:rPr lang="en-US" dirty="0" smtClean="0"/>
              <a:t>2D Models versus 3D Models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50984" y="887769"/>
            <a:ext cx="8073527" cy="4065231"/>
          </a:xfrm>
          <a:prstGeom prst="rect">
            <a:avLst/>
          </a:prstGeom>
        </p:spPr>
        <p:txBody>
          <a:bodyPr anchor="t" anchorCtr="0">
            <a:normAutofit fontScale="90000" lnSpcReduction="20000"/>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1800" dirty="0">
                <a:solidFill>
                  <a:schemeClr val="tx1"/>
                </a:solidFill>
                <a:latin typeface="Times New Roman" panose="02020603050405020304" pitchFamily="18" charset="0"/>
                <a:cs typeface="Times New Roman" panose="02020603050405020304" pitchFamily="18" charset="0"/>
              </a:rPr>
              <a:t>The AMMQC program is an Equal Opportunity program. </a:t>
            </a: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Adaptive equipment is available upon request for individuals with disabilities.</a:t>
            </a: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 </a:t>
            </a:r>
            <a:br>
              <a:rPr lang="en-US" sz="1800" dirty="0">
                <a:solidFill>
                  <a:schemeClr val="tx1"/>
                </a:solidFill>
                <a:latin typeface="Times New Roman" panose="02020603050405020304" pitchFamily="18" charset="0"/>
                <a:cs typeface="Times New Roman" panose="02020603050405020304" pitchFamily="18" charset="0"/>
              </a:rPr>
            </a:br>
            <a:r>
              <a:rPr lang="en-US" sz="1800" u="sng" dirty="0">
                <a:solidFill>
                  <a:schemeClr val="tx1"/>
                </a:solidFill>
                <a:latin typeface="Times New Roman" panose="02020603050405020304" pitchFamily="18" charset="0"/>
                <a:cs typeface="Times New Roman" panose="02020603050405020304" pitchFamily="18" charset="0"/>
                <a:hlinkClick r:id="rId2" tooltip="Creative Commons License"/>
              </a:rPr>
              <a:t>http://creativecommons.org/licenses/by/3.0</a:t>
            </a:r>
            <a:r>
              <a:rPr lang="en-US" sz="1800" dirty="0">
                <a:solidFill>
                  <a:schemeClr val="tx1"/>
                </a:solidFill>
                <a:latin typeface="Times New Roman" panose="02020603050405020304" pitchFamily="18" charset="0"/>
                <a:cs typeface="Times New Roman" panose="02020603050405020304" pitchFamily="18" charset="0"/>
              </a:rPr>
              <a:t> This work is licensed under a Creative Commons Attribution 3.0 </a:t>
            </a:r>
            <a:r>
              <a:rPr lang="en-US" sz="1800" dirty="0" err="1">
                <a:solidFill>
                  <a:schemeClr val="tx1"/>
                </a:solidFill>
                <a:latin typeface="Times New Roman" panose="02020603050405020304" pitchFamily="18" charset="0"/>
                <a:cs typeface="Times New Roman" panose="02020603050405020304" pitchFamily="18" charset="0"/>
              </a:rPr>
              <a:t>Unported</a:t>
            </a:r>
            <a:r>
              <a:rPr lang="en-US" sz="1800" dirty="0">
                <a:solidFill>
                  <a:schemeClr val="tx1"/>
                </a:solidFill>
                <a:latin typeface="Times New Roman" panose="02020603050405020304" pitchFamily="18" charset="0"/>
                <a:cs typeface="Times New Roman" panose="02020603050405020304" pitchFamily="18" charset="0"/>
              </a:rPr>
              <a:t> License [http://creativecommons.org/licenses/by/3.0]</a:t>
            </a: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 </a:t>
            </a: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This project is sponsored by a $15.9 million grant from the U.S. Department of Labor, Employment and Training Administration.</a:t>
            </a: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The AMMQC program is an Equal Opportunity program. Adaptive equipment is available upon request for individuals with disabilities. This workforce product was funded by a grant awarded by the U.S. Department of Labor’s Employment and Training Administration. The product was created by the grantee and does not necessarily reflect the official position of the U.S. Department of Labor. The U.S. Department of Labor makes no guarantees, warranties, or assurances of any kind, express or implied, with respect to such information, including any information on linked sites and including, but not limited to, accuracy of the information or its completeness, timeliness, usefulness, adequacy, continued availability, or ownership.</a:t>
            </a:r>
            <a:r>
              <a:rPr lang="en-US" dirty="0">
                <a:solidFill>
                  <a:schemeClr val="tx1"/>
                </a:solidFill>
              </a:rPr>
              <a:t/>
            </a:r>
            <a:br>
              <a:rPr lang="en-US" dirty="0">
                <a:solidFill>
                  <a:schemeClr val="tx1"/>
                </a:solidFill>
              </a:rPr>
            </a:br>
            <a:endParaRPr lang="en-US" dirty="0">
              <a:solidFill>
                <a:schemeClr val="tx1"/>
              </a:solidFill>
            </a:endParaRPr>
          </a:p>
        </p:txBody>
      </p:sp>
      <p:pic>
        <p:nvPicPr>
          <p:cNvPr id="3" name="Picture 2" descr="cid:image001.jpg@01D050FD.CEFDEC80"/>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454656" y="5180699"/>
            <a:ext cx="2770193" cy="731520"/>
          </a:xfrm>
          <a:prstGeom prst="rect">
            <a:avLst/>
          </a:prstGeom>
          <a:noFill/>
          <a:ln>
            <a:noFill/>
          </a:ln>
        </p:spPr>
      </p:pic>
      <p:pic>
        <p:nvPicPr>
          <p:cNvPr id="4" name="Picture 3" descr="cid:image004.jpg@01D050FD.CF15BA40"/>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5101368" y="4795778"/>
            <a:ext cx="2576830" cy="1257300"/>
          </a:xfrm>
          <a:prstGeom prst="rect">
            <a:avLst/>
          </a:prstGeom>
          <a:noFill/>
          <a:ln>
            <a:noFill/>
          </a:ln>
        </p:spPr>
      </p:pic>
      <p:sp>
        <p:nvSpPr>
          <p:cNvPr id="5" name="Title 4"/>
          <p:cNvSpPr>
            <a:spLocks noGrp="1"/>
          </p:cNvSpPr>
          <p:nvPr>
            <p:ph type="title"/>
          </p:nvPr>
        </p:nvSpPr>
        <p:spPr>
          <a:xfrm>
            <a:off x="628650" y="365127"/>
            <a:ext cx="7886700" cy="625474"/>
          </a:xfrm>
        </p:spPr>
        <p:txBody>
          <a:bodyPr>
            <a:normAutofit/>
          </a:bodyPr>
          <a:lstStyle/>
          <a:p>
            <a:r>
              <a:rPr lang="en-US" sz="1800" dirty="0"/>
              <a:t>Disclaimer</a:t>
            </a:r>
          </a:p>
        </p:txBody>
      </p:sp>
    </p:spTree>
    <p:extLst>
      <p:ext uri="{BB962C8B-B14F-4D97-AF65-F5344CB8AC3E}">
        <p14:creationId xmlns:p14="http://schemas.microsoft.com/office/powerpoint/2010/main" val="3301189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2D Models</a:t>
            </a:r>
            <a:endParaRPr lang="en-US" dirty="0"/>
          </a:p>
        </p:txBody>
      </p:sp>
      <p:sp>
        <p:nvSpPr>
          <p:cNvPr id="3" name="Content Placeholder 2"/>
          <p:cNvSpPr>
            <a:spLocks noGrp="1"/>
          </p:cNvSpPr>
          <p:nvPr>
            <p:ph idx="1"/>
          </p:nvPr>
        </p:nvSpPr>
        <p:spPr/>
        <p:txBody>
          <a:bodyPr/>
          <a:lstStyle/>
          <a:p>
            <a:r>
              <a:rPr lang="en-US" dirty="0" smtClean="0"/>
              <a:t>Drawn on paper or in CADD</a:t>
            </a:r>
          </a:p>
          <a:p>
            <a:r>
              <a:rPr lang="en-US" dirty="0" smtClean="0"/>
              <a:t>Accurate in 2 dimensions</a:t>
            </a:r>
          </a:p>
          <a:p>
            <a:r>
              <a:rPr lang="en-US" dirty="0" smtClean="0"/>
              <a:t>Most common way of representation</a:t>
            </a:r>
          </a:p>
          <a:p>
            <a:r>
              <a:rPr lang="en-US" dirty="0" smtClean="0"/>
              <a:t>Does not convey volume or depth</a:t>
            </a:r>
          </a:p>
          <a:p>
            <a:r>
              <a:rPr lang="en-US" dirty="0" smtClean="0"/>
              <a:t>Good for manufacturing</a:t>
            </a:r>
            <a:endParaRPr lang="en-US" dirty="0"/>
          </a:p>
        </p:txBody>
      </p:sp>
      <p:sp>
        <p:nvSpPr>
          <p:cNvPr id="4" name="Date Placeholder 3"/>
          <p:cNvSpPr>
            <a:spLocks noGrp="1"/>
          </p:cNvSpPr>
          <p:nvPr>
            <p:ph type="dt" sz="half" idx="10"/>
          </p:nvPr>
        </p:nvSpPr>
        <p:spPr/>
        <p:txBody>
          <a:bodyPr/>
          <a:lstStyle/>
          <a:p>
            <a:fld id="{64D944CB-2C98-4D3E-859B-BB7794C0429D}" type="datetime1">
              <a:rPr lang="en-US" smtClean="0"/>
              <a:pPr/>
              <a:t>6/25/2017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a:t>
            </a:r>
            <a:r>
              <a:rPr lang="en-US" dirty="0" smtClean="0"/>
              <a:t>D Models</a:t>
            </a:r>
            <a:endParaRPr lang="en-US" dirty="0"/>
          </a:p>
        </p:txBody>
      </p:sp>
      <p:sp>
        <p:nvSpPr>
          <p:cNvPr id="3" name="Content Placeholder 2"/>
          <p:cNvSpPr>
            <a:spLocks noGrp="1"/>
          </p:cNvSpPr>
          <p:nvPr>
            <p:ph idx="1"/>
          </p:nvPr>
        </p:nvSpPr>
        <p:spPr/>
        <p:txBody>
          <a:bodyPr/>
          <a:lstStyle/>
          <a:p>
            <a:r>
              <a:rPr lang="en-US" dirty="0" smtClean="0"/>
              <a:t>Drawn in CADD</a:t>
            </a:r>
          </a:p>
          <a:p>
            <a:r>
              <a:rPr lang="en-US" dirty="0" smtClean="0"/>
              <a:t>Accurate in 3 dimensions</a:t>
            </a:r>
          </a:p>
          <a:p>
            <a:r>
              <a:rPr lang="en-US" dirty="0" smtClean="0"/>
              <a:t>Most visual method of representation</a:t>
            </a:r>
          </a:p>
          <a:p>
            <a:r>
              <a:rPr lang="en-US" dirty="0" smtClean="0"/>
              <a:t>Can give volume and weight of object</a:t>
            </a:r>
          </a:p>
          <a:p>
            <a:r>
              <a:rPr lang="en-US" dirty="0" smtClean="0"/>
              <a:t>Can show parts interacting in motion</a:t>
            </a:r>
          </a:p>
          <a:p>
            <a:r>
              <a:rPr lang="en-US" dirty="0" smtClean="0"/>
              <a:t>Good for design</a:t>
            </a:r>
            <a:endParaRPr lang="en-US" dirty="0"/>
          </a:p>
        </p:txBody>
      </p:sp>
      <p:sp>
        <p:nvSpPr>
          <p:cNvPr id="4" name="Date Placeholder 3"/>
          <p:cNvSpPr>
            <a:spLocks noGrp="1"/>
          </p:cNvSpPr>
          <p:nvPr>
            <p:ph type="dt" sz="half" idx="10"/>
          </p:nvPr>
        </p:nvSpPr>
        <p:spPr/>
        <p:txBody>
          <a:bodyPr/>
          <a:lstStyle/>
          <a:p>
            <a:fld id="{64D944CB-2C98-4D3E-859B-BB7794C0429D}" type="datetime1">
              <a:rPr lang="en-US" smtClean="0"/>
              <a:pPr/>
              <a:t>6/25/2017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Blueprint </a:t>
            </a:r>
            <a:r>
              <a:rPr lang="en-US" dirty="0" smtClean="0"/>
              <a:t>Reading  </a:t>
            </a:r>
            <a:endParaRPr lang="en-US" dirty="0"/>
          </a:p>
        </p:txBody>
      </p:sp>
      <p:sp>
        <p:nvSpPr>
          <p:cNvPr id="3" name="Subtitle 2"/>
          <p:cNvSpPr>
            <a:spLocks noGrp="1"/>
          </p:cNvSpPr>
          <p:nvPr>
            <p:ph type="subTitle" idx="1"/>
          </p:nvPr>
        </p:nvSpPr>
        <p:spPr/>
        <p:txBody>
          <a:bodyPr/>
          <a:lstStyle/>
          <a:p>
            <a:r>
              <a:rPr lang="en-US" dirty="0" smtClean="0"/>
              <a:t>Parts of a Drawing</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Drawing Sizes - Inch</a:t>
            </a:r>
            <a:endParaRPr lang="en-US" dirty="0"/>
          </a:p>
        </p:txBody>
      </p:sp>
      <p:pic>
        <p:nvPicPr>
          <p:cNvPr id="6" name="Content Placeholder 5" descr="drawing sizes" title="drawing sizes"/>
          <p:cNvPicPr>
            <a:picLocks noGrp="1" noChangeAspect="1"/>
          </p:cNvPicPr>
          <p:nvPr>
            <p:ph idx="1"/>
          </p:nvPr>
        </p:nvPicPr>
        <p:blipFill>
          <a:blip r:embed="rId3"/>
          <a:stretch>
            <a:fillRect/>
          </a:stretch>
        </p:blipFill>
        <p:spPr>
          <a:xfrm>
            <a:off x="1066800" y="1676400"/>
            <a:ext cx="3311074" cy="4114800"/>
          </a:xfrm>
        </p:spPr>
      </p:pic>
      <p:sp>
        <p:nvSpPr>
          <p:cNvPr id="4" name="Date Placeholder 3"/>
          <p:cNvSpPr>
            <a:spLocks noGrp="1"/>
          </p:cNvSpPr>
          <p:nvPr>
            <p:ph type="dt" sz="half" idx="10"/>
          </p:nvPr>
        </p:nvSpPr>
        <p:spPr/>
        <p:txBody>
          <a:bodyPr/>
          <a:lstStyle/>
          <a:p>
            <a:fld id="{64D944CB-2C98-4D3E-859B-BB7794C0429D}" type="datetime1">
              <a:rPr lang="en-US" smtClean="0"/>
              <a:pPr/>
              <a:t>6/25/2017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23</a:t>
            </a:fld>
            <a:endParaRPr lang="en-US"/>
          </a:p>
        </p:txBody>
      </p:sp>
      <p:graphicFrame>
        <p:nvGraphicFramePr>
          <p:cNvPr id="9" name="Table 8" descr="dimensions of drawings" title="dimensions of drawings"/>
          <p:cNvGraphicFramePr>
            <a:graphicFrameLocks noGrp="1"/>
          </p:cNvGraphicFramePr>
          <p:nvPr>
            <p:extLst>
              <p:ext uri="{D42A27DB-BD31-4B8C-83A1-F6EECF244321}">
                <p14:modId xmlns:p14="http://schemas.microsoft.com/office/powerpoint/2010/main" val="3459889192"/>
              </p:ext>
            </p:extLst>
          </p:nvPr>
        </p:nvGraphicFramePr>
        <p:xfrm>
          <a:off x="4876800" y="1971885"/>
          <a:ext cx="3276600" cy="2637369"/>
        </p:xfrm>
        <a:graphic>
          <a:graphicData uri="http://schemas.openxmlformats.org/drawingml/2006/table">
            <a:tbl>
              <a:tblPr firstRow="1" bandRow="1">
                <a:tableStyleId>{46F890A9-2807-4EBB-B81D-B2AA78EC7F39}</a:tableStyleId>
              </a:tblPr>
              <a:tblGrid>
                <a:gridCol w="1252818"/>
                <a:gridCol w="2023782"/>
              </a:tblGrid>
              <a:tr h="376767">
                <a:tc>
                  <a:txBody>
                    <a:bodyPr/>
                    <a:lstStyle/>
                    <a:p>
                      <a:pPr algn="ctr"/>
                      <a:r>
                        <a:rPr lang="en-US" dirty="0" smtClean="0"/>
                        <a:t>Letter</a:t>
                      </a:r>
                      <a:endParaRPr lang="en-US" dirty="0"/>
                    </a:p>
                  </a:txBody>
                  <a:tcPr/>
                </a:tc>
                <a:tc>
                  <a:txBody>
                    <a:bodyPr/>
                    <a:lstStyle/>
                    <a:p>
                      <a:pPr algn="ctr"/>
                      <a:r>
                        <a:rPr lang="en-US" dirty="0" smtClean="0"/>
                        <a:t>Size in Inches</a:t>
                      </a:r>
                      <a:endParaRPr lang="en-US" dirty="0"/>
                    </a:p>
                  </a:txBody>
                  <a:tcPr/>
                </a:tc>
              </a:tr>
              <a:tr h="376767">
                <a:tc>
                  <a:txBody>
                    <a:bodyPr/>
                    <a:lstStyle/>
                    <a:p>
                      <a:pPr algn="ctr"/>
                      <a:r>
                        <a:rPr lang="en-US" dirty="0" smtClean="0"/>
                        <a:t>A</a:t>
                      </a:r>
                      <a:endParaRPr lang="en-US" dirty="0"/>
                    </a:p>
                  </a:txBody>
                  <a:tcPr/>
                </a:tc>
                <a:tc>
                  <a:txBody>
                    <a:bodyPr/>
                    <a:lstStyle/>
                    <a:p>
                      <a:pPr algn="ctr"/>
                      <a:r>
                        <a:rPr lang="en-US" dirty="0" smtClean="0"/>
                        <a:t>8.5” x</a:t>
                      </a:r>
                      <a:r>
                        <a:rPr lang="en-US" baseline="0" dirty="0" smtClean="0"/>
                        <a:t> 11”</a:t>
                      </a:r>
                      <a:endParaRPr lang="en-US" dirty="0"/>
                    </a:p>
                  </a:txBody>
                  <a:tcPr/>
                </a:tc>
              </a:tr>
              <a:tr h="376767">
                <a:tc>
                  <a:txBody>
                    <a:bodyPr/>
                    <a:lstStyle/>
                    <a:p>
                      <a:pPr algn="ctr"/>
                      <a:r>
                        <a:rPr lang="en-US" dirty="0" smtClean="0"/>
                        <a:t>B</a:t>
                      </a:r>
                      <a:endParaRPr lang="en-US" dirty="0"/>
                    </a:p>
                  </a:txBody>
                  <a:tcPr/>
                </a:tc>
                <a:tc>
                  <a:txBody>
                    <a:bodyPr/>
                    <a:lstStyle/>
                    <a:p>
                      <a:pPr algn="ctr"/>
                      <a:r>
                        <a:rPr lang="en-US" dirty="0" smtClean="0"/>
                        <a:t>11” x 17”</a:t>
                      </a:r>
                      <a:endParaRPr lang="en-US" dirty="0"/>
                    </a:p>
                  </a:txBody>
                  <a:tcPr/>
                </a:tc>
              </a:tr>
              <a:tr h="376767">
                <a:tc>
                  <a:txBody>
                    <a:bodyPr/>
                    <a:lstStyle/>
                    <a:p>
                      <a:pPr algn="ctr"/>
                      <a:r>
                        <a:rPr lang="en-US" dirty="0" smtClean="0"/>
                        <a:t>C</a:t>
                      </a:r>
                      <a:endParaRPr lang="en-US" dirty="0"/>
                    </a:p>
                  </a:txBody>
                  <a:tcPr/>
                </a:tc>
                <a:tc>
                  <a:txBody>
                    <a:bodyPr/>
                    <a:lstStyle/>
                    <a:p>
                      <a:pPr algn="ctr"/>
                      <a:r>
                        <a:rPr lang="en-US" dirty="0" smtClean="0"/>
                        <a:t>17” x 22”</a:t>
                      </a:r>
                      <a:endParaRPr lang="en-US" dirty="0"/>
                    </a:p>
                  </a:txBody>
                  <a:tcPr/>
                </a:tc>
              </a:tr>
              <a:tr h="376767">
                <a:tc>
                  <a:txBody>
                    <a:bodyPr/>
                    <a:lstStyle/>
                    <a:p>
                      <a:pPr algn="ctr"/>
                      <a:r>
                        <a:rPr lang="en-US" dirty="0" smtClean="0"/>
                        <a:t>D</a:t>
                      </a:r>
                      <a:endParaRPr lang="en-US" dirty="0"/>
                    </a:p>
                  </a:txBody>
                  <a:tcPr/>
                </a:tc>
                <a:tc>
                  <a:txBody>
                    <a:bodyPr/>
                    <a:lstStyle/>
                    <a:p>
                      <a:pPr algn="ctr"/>
                      <a:r>
                        <a:rPr lang="en-US" dirty="0" smtClean="0"/>
                        <a:t>22” x 34”</a:t>
                      </a:r>
                      <a:endParaRPr lang="en-US" dirty="0"/>
                    </a:p>
                  </a:txBody>
                  <a:tcPr/>
                </a:tc>
              </a:tr>
              <a:tr h="376767">
                <a:tc>
                  <a:txBody>
                    <a:bodyPr/>
                    <a:lstStyle/>
                    <a:p>
                      <a:pPr algn="ctr"/>
                      <a:r>
                        <a:rPr lang="en-US" dirty="0" smtClean="0"/>
                        <a:t>E</a:t>
                      </a:r>
                      <a:endParaRPr lang="en-US" dirty="0"/>
                    </a:p>
                  </a:txBody>
                  <a:tcPr/>
                </a:tc>
                <a:tc>
                  <a:txBody>
                    <a:bodyPr/>
                    <a:lstStyle/>
                    <a:p>
                      <a:pPr algn="ctr"/>
                      <a:r>
                        <a:rPr lang="en-US" dirty="0" smtClean="0"/>
                        <a:t>34” x</a:t>
                      </a:r>
                      <a:r>
                        <a:rPr lang="en-US" baseline="0" dirty="0" smtClean="0"/>
                        <a:t> 44”</a:t>
                      </a:r>
                      <a:endParaRPr lang="en-US" dirty="0"/>
                    </a:p>
                  </a:txBody>
                  <a:tcPr/>
                </a:tc>
              </a:tr>
              <a:tr h="376767">
                <a:tc>
                  <a:txBody>
                    <a:bodyPr/>
                    <a:lstStyle/>
                    <a:p>
                      <a:pPr algn="ctr"/>
                      <a:r>
                        <a:rPr lang="en-US" dirty="0" smtClean="0"/>
                        <a:t>F</a:t>
                      </a:r>
                      <a:endParaRPr lang="en-US" dirty="0"/>
                    </a:p>
                  </a:txBody>
                  <a:tcPr/>
                </a:tc>
                <a:tc>
                  <a:txBody>
                    <a:bodyPr/>
                    <a:lstStyle/>
                    <a:p>
                      <a:pPr algn="ctr"/>
                      <a:r>
                        <a:rPr lang="en-US" dirty="0" smtClean="0"/>
                        <a:t>28” x 40”</a:t>
                      </a:r>
                      <a:endParaRPr lang="en-US" dirty="0"/>
                    </a:p>
                  </a:txBody>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Drawing Sizes - MM</a:t>
            </a:r>
            <a:endParaRPr lang="en-US" dirty="0"/>
          </a:p>
        </p:txBody>
      </p:sp>
      <p:pic>
        <p:nvPicPr>
          <p:cNvPr id="8" name="Content Placeholder 7" descr="leter versus legal" title="leter versus legal"/>
          <p:cNvPicPr>
            <a:picLocks noGrp="1" noChangeAspect="1"/>
          </p:cNvPicPr>
          <p:nvPr>
            <p:ph idx="1"/>
          </p:nvPr>
        </p:nvPicPr>
        <p:blipFill>
          <a:blip r:embed="rId3"/>
          <a:stretch>
            <a:fillRect/>
          </a:stretch>
        </p:blipFill>
        <p:spPr>
          <a:xfrm>
            <a:off x="914400" y="1600199"/>
            <a:ext cx="3352800" cy="4574777"/>
          </a:xfrm>
        </p:spPr>
      </p:pic>
      <p:sp>
        <p:nvSpPr>
          <p:cNvPr id="4" name="Date Placeholder 3"/>
          <p:cNvSpPr>
            <a:spLocks noGrp="1"/>
          </p:cNvSpPr>
          <p:nvPr>
            <p:ph type="dt" sz="half" idx="10"/>
          </p:nvPr>
        </p:nvSpPr>
        <p:spPr/>
        <p:txBody>
          <a:bodyPr/>
          <a:lstStyle/>
          <a:p>
            <a:fld id="{64D944CB-2C98-4D3E-859B-BB7794C0429D}" type="datetime1">
              <a:rPr lang="en-US" smtClean="0"/>
              <a:pPr/>
              <a:t>6/25/2017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24</a:t>
            </a:fld>
            <a:endParaRPr lang="en-US"/>
          </a:p>
        </p:txBody>
      </p:sp>
      <p:graphicFrame>
        <p:nvGraphicFramePr>
          <p:cNvPr id="9" name="Table 8" descr="paper sizes" title="paper sizes"/>
          <p:cNvGraphicFramePr>
            <a:graphicFrameLocks noGrp="1"/>
          </p:cNvGraphicFramePr>
          <p:nvPr>
            <p:extLst>
              <p:ext uri="{D42A27DB-BD31-4B8C-83A1-F6EECF244321}">
                <p14:modId xmlns:p14="http://schemas.microsoft.com/office/powerpoint/2010/main" val="1589996971"/>
              </p:ext>
            </p:extLst>
          </p:nvPr>
        </p:nvGraphicFramePr>
        <p:xfrm>
          <a:off x="4876800" y="1971885"/>
          <a:ext cx="3505200" cy="2260602"/>
        </p:xfrm>
        <a:graphic>
          <a:graphicData uri="http://schemas.openxmlformats.org/drawingml/2006/table">
            <a:tbl>
              <a:tblPr firstRow="1" bandRow="1">
                <a:tableStyleId>{46F890A9-2807-4EBB-B81D-B2AA78EC7F39}</a:tableStyleId>
              </a:tblPr>
              <a:tblGrid>
                <a:gridCol w="1340224"/>
                <a:gridCol w="2164976"/>
              </a:tblGrid>
              <a:tr h="376767">
                <a:tc>
                  <a:txBody>
                    <a:bodyPr/>
                    <a:lstStyle/>
                    <a:p>
                      <a:pPr algn="ctr"/>
                      <a:r>
                        <a:rPr lang="en-US" dirty="0" smtClean="0"/>
                        <a:t>Letter</a:t>
                      </a:r>
                      <a:endParaRPr lang="en-US" dirty="0"/>
                    </a:p>
                  </a:txBody>
                  <a:tcPr/>
                </a:tc>
                <a:tc>
                  <a:txBody>
                    <a:bodyPr/>
                    <a:lstStyle/>
                    <a:p>
                      <a:pPr algn="ctr"/>
                      <a:r>
                        <a:rPr lang="en-US" dirty="0" smtClean="0"/>
                        <a:t>Size in Inches</a:t>
                      </a:r>
                      <a:endParaRPr lang="en-US" dirty="0"/>
                    </a:p>
                  </a:txBody>
                  <a:tcPr/>
                </a:tc>
              </a:tr>
              <a:tr h="376767">
                <a:tc>
                  <a:txBody>
                    <a:bodyPr/>
                    <a:lstStyle/>
                    <a:p>
                      <a:pPr algn="ctr"/>
                      <a:r>
                        <a:rPr lang="en-US" dirty="0" smtClean="0"/>
                        <a:t>A0</a:t>
                      </a:r>
                      <a:endParaRPr lang="en-US" dirty="0"/>
                    </a:p>
                  </a:txBody>
                  <a:tcPr/>
                </a:tc>
                <a:tc>
                  <a:txBody>
                    <a:bodyPr/>
                    <a:lstStyle/>
                    <a:p>
                      <a:pPr algn="ctr"/>
                      <a:r>
                        <a:rPr lang="en-US" dirty="0" smtClean="0"/>
                        <a:t>84mm x 1189mm</a:t>
                      </a:r>
                      <a:endParaRPr lang="en-US" dirty="0"/>
                    </a:p>
                  </a:txBody>
                  <a:tcPr/>
                </a:tc>
              </a:tr>
              <a:tr h="376767">
                <a:tc>
                  <a:txBody>
                    <a:bodyPr/>
                    <a:lstStyle/>
                    <a:p>
                      <a:pPr algn="ctr"/>
                      <a:r>
                        <a:rPr lang="en-US" dirty="0" smtClean="0"/>
                        <a:t>A1</a:t>
                      </a:r>
                      <a:endParaRPr lang="en-US" dirty="0"/>
                    </a:p>
                  </a:txBody>
                  <a:tcPr/>
                </a:tc>
                <a:tc>
                  <a:txBody>
                    <a:bodyPr/>
                    <a:lstStyle/>
                    <a:p>
                      <a:pPr algn="ctr"/>
                      <a:r>
                        <a:rPr lang="en-US" dirty="0" smtClean="0"/>
                        <a:t>594mm </a:t>
                      </a:r>
                      <a:r>
                        <a:rPr lang="en-US" baseline="0" dirty="0" smtClean="0"/>
                        <a:t>x 841mm</a:t>
                      </a:r>
                      <a:endParaRPr lang="en-US" dirty="0"/>
                    </a:p>
                  </a:txBody>
                  <a:tcPr/>
                </a:tc>
              </a:tr>
              <a:tr h="376767">
                <a:tc>
                  <a:txBody>
                    <a:bodyPr/>
                    <a:lstStyle/>
                    <a:p>
                      <a:pPr algn="ctr"/>
                      <a:r>
                        <a:rPr lang="en-US" dirty="0" smtClean="0"/>
                        <a:t>A2</a:t>
                      </a:r>
                      <a:endParaRPr lang="en-US" dirty="0"/>
                    </a:p>
                  </a:txBody>
                  <a:tcPr/>
                </a:tc>
                <a:tc>
                  <a:txBody>
                    <a:bodyPr/>
                    <a:lstStyle/>
                    <a:p>
                      <a:pPr algn="ctr"/>
                      <a:r>
                        <a:rPr lang="en-US" dirty="0" smtClean="0"/>
                        <a:t>420mm x 594mm</a:t>
                      </a:r>
                      <a:endParaRPr lang="en-US" dirty="0"/>
                    </a:p>
                  </a:txBody>
                  <a:tcPr/>
                </a:tc>
              </a:tr>
              <a:tr h="376767">
                <a:tc>
                  <a:txBody>
                    <a:bodyPr/>
                    <a:lstStyle/>
                    <a:p>
                      <a:pPr algn="ctr"/>
                      <a:r>
                        <a:rPr lang="en-US" dirty="0" smtClean="0"/>
                        <a:t>A3</a:t>
                      </a:r>
                      <a:endParaRPr lang="en-US" dirty="0"/>
                    </a:p>
                  </a:txBody>
                  <a:tcPr/>
                </a:tc>
                <a:tc>
                  <a:txBody>
                    <a:bodyPr/>
                    <a:lstStyle/>
                    <a:p>
                      <a:pPr algn="ctr"/>
                      <a:r>
                        <a:rPr lang="en-US" dirty="0" smtClean="0"/>
                        <a:t>297mm x 420mm</a:t>
                      </a:r>
                      <a:endParaRPr lang="en-US" dirty="0"/>
                    </a:p>
                  </a:txBody>
                  <a:tcPr/>
                </a:tc>
              </a:tr>
              <a:tr h="376767">
                <a:tc>
                  <a:txBody>
                    <a:bodyPr/>
                    <a:lstStyle/>
                    <a:p>
                      <a:pPr algn="ctr"/>
                      <a:r>
                        <a:rPr lang="en-US" dirty="0" smtClean="0"/>
                        <a:t>A4</a:t>
                      </a:r>
                      <a:endParaRPr lang="en-US" dirty="0"/>
                    </a:p>
                  </a:txBody>
                  <a:tcPr/>
                </a:tc>
                <a:tc>
                  <a:txBody>
                    <a:bodyPr/>
                    <a:lstStyle/>
                    <a:p>
                      <a:pPr algn="ctr"/>
                      <a:r>
                        <a:rPr lang="en-US" dirty="0" smtClean="0"/>
                        <a:t>210mm x 297mm</a:t>
                      </a:r>
                      <a:endParaRPr lang="en-US" dirty="0"/>
                    </a:p>
                  </a:txBody>
                  <a:tcPr/>
                </a:tc>
              </a:tr>
            </a:tbl>
          </a:graphicData>
        </a:graphic>
      </p:graphicFrame>
      <p:sp>
        <p:nvSpPr>
          <p:cNvPr id="10" name="TextBox 9"/>
          <p:cNvSpPr txBox="1"/>
          <p:nvPr/>
        </p:nvSpPr>
        <p:spPr>
          <a:xfrm>
            <a:off x="4876800" y="4495800"/>
            <a:ext cx="3276600" cy="369332"/>
          </a:xfrm>
          <a:prstGeom prst="rect">
            <a:avLst/>
          </a:prstGeom>
          <a:noFill/>
        </p:spPr>
        <p:txBody>
          <a:bodyPr wrap="square" rtlCol="0">
            <a:spAutoFit/>
          </a:bodyPr>
          <a:lstStyle/>
          <a:p>
            <a:r>
              <a:rPr lang="en-US" dirty="0" smtClean="0"/>
              <a:t>A5 thru A8 are not common</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Drawing</a:t>
            </a:r>
            <a:endParaRPr lang="en-US" dirty="0"/>
          </a:p>
        </p:txBody>
      </p:sp>
      <p:pic>
        <p:nvPicPr>
          <p:cNvPr id="8" name="Content Placeholder 7" descr="basic drawing" title="basic drawing"/>
          <p:cNvPicPr>
            <a:picLocks noGrp="1" noChangeAspect="1"/>
          </p:cNvPicPr>
          <p:nvPr>
            <p:ph idx="1"/>
          </p:nvPr>
        </p:nvPicPr>
        <p:blipFill>
          <a:blip r:embed="rId3"/>
          <a:stretch>
            <a:fillRect/>
          </a:stretch>
        </p:blipFill>
        <p:spPr>
          <a:xfrm>
            <a:off x="1600200" y="1553534"/>
            <a:ext cx="6096000" cy="4700226"/>
          </a:xfrm>
        </p:spPr>
      </p:pic>
      <p:sp>
        <p:nvSpPr>
          <p:cNvPr id="4" name="Date Placeholder 3"/>
          <p:cNvSpPr>
            <a:spLocks noGrp="1"/>
          </p:cNvSpPr>
          <p:nvPr>
            <p:ph type="dt" sz="half" idx="10"/>
          </p:nvPr>
        </p:nvSpPr>
        <p:spPr/>
        <p:txBody>
          <a:bodyPr/>
          <a:lstStyle/>
          <a:p>
            <a:fld id="{64D944CB-2C98-4D3E-859B-BB7794C0429D}" type="datetime1">
              <a:rPr lang="en-US" smtClean="0"/>
              <a:pPr/>
              <a:t>6/25/2017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25</a:t>
            </a:fld>
            <a:endParaRPr lang="en-US"/>
          </a:p>
        </p:txBody>
      </p:sp>
      <p:sp>
        <p:nvSpPr>
          <p:cNvPr id="6" name="TextBox 5"/>
          <p:cNvSpPr txBox="1"/>
          <p:nvPr/>
        </p:nvSpPr>
        <p:spPr>
          <a:xfrm>
            <a:off x="3429000" y="6400800"/>
            <a:ext cx="2667000" cy="338554"/>
          </a:xfrm>
          <a:prstGeom prst="rect">
            <a:avLst/>
          </a:prstGeom>
          <a:noFill/>
        </p:spPr>
        <p:txBody>
          <a:bodyPr wrap="square" rtlCol="0">
            <a:spAutoFit/>
          </a:bodyPr>
          <a:lstStyle/>
          <a:p>
            <a:r>
              <a:rPr lang="en-US" sz="1600" dirty="0" smtClean="0"/>
              <a:t>©Todd Rathier 2013</a:t>
            </a:r>
            <a:endParaRPr lang="en-US" sz="16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Border</a:t>
            </a:r>
            <a:endParaRPr lang="en-US" dirty="0"/>
          </a:p>
        </p:txBody>
      </p:sp>
      <p:pic>
        <p:nvPicPr>
          <p:cNvPr id="6" name="Content Placeholder 5" descr="borders" title="borders"/>
          <p:cNvPicPr>
            <a:picLocks noGrp="1" noChangeAspect="1"/>
          </p:cNvPicPr>
          <p:nvPr>
            <p:ph idx="1"/>
          </p:nvPr>
        </p:nvPicPr>
        <p:blipFill>
          <a:blip r:embed="rId3"/>
          <a:stretch>
            <a:fillRect/>
          </a:stretch>
        </p:blipFill>
        <p:spPr>
          <a:xfrm>
            <a:off x="1403248" y="1600200"/>
            <a:ext cx="5980002" cy="4627284"/>
          </a:xfrm>
        </p:spPr>
      </p:pic>
      <p:sp>
        <p:nvSpPr>
          <p:cNvPr id="4" name="Date Placeholder 3"/>
          <p:cNvSpPr>
            <a:spLocks noGrp="1"/>
          </p:cNvSpPr>
          <p:nvPr>
            <p:ph type="dt" sz="half" idx="10"/>
          </p:nvPr>
        </p:nvSpPr>
        <p:spPr/>
        <p:txBody>
          <a:bodyPr/>
          <a:lstStyle/>
          <a:p>
            <a:fld id="{64D944CB-2C98-4D3E-859B-BB7794C0429D}" type="datetime1">
              <a:rPr lang="en-US" smtClean="0"/>
              <a:pPr/>
              <a:t>6/25/2017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26</a:t>
            </a:fld>
            <a:endParaRPr lang="en-US"/>
          </a:p>
        </p:txBody>
      </p:sp>
      <p:sp>
        <p:nvSpPr>
          <p:cNvPr id="8" name="Rounded Rectangular Callout 7"/>
          <p:cNvSpPr/>
          <p:nvPr/>
        </p:nvSpPr>
        <p:spPr bwMode="auto">
          <a:xfrm>
            <a:off x="2743200" y="5181600"/>
            <a:ext cx="2895600" cy="457200"/>
          </a:xfrm>
          <a:prstGeom prst="wedgeRoundRectCallout">
            <a:avLst>
              <a:gd name="adj1" fmla="val -39780"/>
              <a:gd name="adj2" fmla="val 154808"/>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ahoma" pitchFamily="34" charset="0"/>
              </a:rPr>
              <a:t>Format Margin </a:t>
            </a:r>
            <a:r>
              <a:rPr lang="en-US" dirty="0" smtClean="0"/>
              <a:t>and Zoning</a:t>
            </a:r>
            <a:endParaRPr kumimoji="0" lang="en-US" sz="1800" b="0" i="0" u="none" strike="noStrike" cap="none" normalizeH="0" baseline="0" dirty="0" smtClean="0">
              <a:ln>
                <a:noFill/>
              </a:ln>
              <a:solidFill>
                <a:schemeClr val="tx1"/>
              </a:solidFill>
              <a:effectLst/>
              <a:latin typeface="Tahoma" pitchFamily="34" charset="0"/>
            </a:endParaRPr>
          </a:p>
        </p:txBody>
      </p:sp>
      <p:sp>
        <p:nvSpPr>
          <p:cNvPr id="9" name="Rounded Rectangular Callout 8"/>
          <p:cNvSpPr/>
          <p:nvPr/>
        </p:nvSpPr>
        <p:spPr bwMode="auto">
          <a:xfrm>
            <a:off x="2743200" y="2362200"/>
            <a:ext cx="3124200" cy="762000"/>
          </a:xfrm>
          <a:prstGeom prst="wedgeRoundRectCallout">
            <a:avLst>
              <a:gd name="adj1" fmla="val 3103"/>
              <a:gd name="adj2" fmla="val -122115"/>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ahoma" pitchFamily="34" charset="0"/>
              </a:rPr>
              <a:t>Microfilm Alignment Arrows</a:t>
            </a:r>
          </a:p>
          <a:p>
            <a:pPr marL="0" marR="0" indent="0" algn="l" defTabSz="914400" rtl="0" eaLnBrk="0" fontAlgn="base" latinLnBrk="0" hangingPunct="0">
              <a:lnSpc>
                <a:spcPct val="100000"/>
              </a:lnSpc>
              <a:spcBef>
                <a:spcPct val="0"/>
              </a:spcBef>
              <a:spcAft>
                <a:spcPct val="0"/>
              </a:spcAft>
              <a:buClrTx/>
              <a:buSzTx/>
              <a:buFontTx/>
              <a:buNone/>
              <a:tabLst/>
            </a:pPr>
            <a:r>
              <a:rPr lang="en-US" dirty="0" smtClean="0"/>
              <a:t>(Fold Lines)</a:t>
            </a:r>
            <a:endParaRPr kumimoji="0" lang="en-US" sz="1800" b="0" i="0" u="none" strike="noStrike" cap="none" normalizeH="0" baseline="0" dirty="0" smtClean="0">
              <a:ln>
                <a:noFill/>
              </a:ln>
              <a:solidFill>
                <a:schemeClr val="tx1"/>
              </a:solidFill>
              <a:effectLst/>
              <a:latin typeface="Tahoma" pitchFamily="34" charset="0"/>
            </a:endParaRPr>
          </a:p>
        </p:txBody>
      </p:sp>
      <p:sp>
        <p:nvSpPr>
          <p:cNvPr id="10" name="TextBox 9"/>
          <p:cNvSpPr txBox="1"/>
          <p:nvPr/>
        </p:nvSpPr>
        <p:spPr>
          <a:xfrm>
            <a:off x="3429000" y="6400800"/>
            <a:ext cx="2667000" cy="338554"/>
          </a:xfrm>
          <a:prstGeom prst="rect">
            <a:avLst/>
          </a:prstGeom>
          <a:noFill/>
        </p:spPr>
        <p:txBody>
          <a:bodyPr wrap="square" rtlCol="0">
            <a:spAutoFit/>
          </a:bodyPr>
          <a:lstStyle/>
          <a:p>
            <a:r>
              <a:rPr lang="en-US" sz="1600" dirty="0" smtClean="0"/>
              <a:t>©Todd Rathier 2013</a:t>
            </a:r>
            <a:endParaRPr lang="en-US" sz="16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Zoning</a:t>
            </a:r>
            <a:endParaRPr lang="en-US" dirty="0"/>
          </a:p>
        </p:txBody>
      </p:sp>
      <p:pic>
        <p:nvPicPr>
          <p:cNvPr id="6" name="Content Placeholder 5" descr="zoning" title="zoning"/>
          <p:cNvPicPr>
            <a:picLocks noGrp="1" noChangeAspect="1"/>
          </p:cNvPicPr>
          <p:nvPr>
            <p:ph idx="1"/>
          </p:nvPr>
        </p:nvPicPr>
        <p:blipFill>
          <a:blip r:embed="rId3"/>
          <a:stretch>
            <a:fillRect/>
          </a:stretch>
        </p:blipFill>
        <p:spPr>
          <a:xfrm>
            <a:off x="1403248" y="1600200"/>
            <a:ext cx="5980002" cy="4627284"/>
          </a:xfrm>
        </p:spPr>
      </p:pic>
      <p:sp>
        <p:nvSpPr>
          <p:cNvPr id="4" name="Date Placeholder 3"/>
          <p:cNvSpPr>
            <a:spLocks noGrp="1"/>
          </p:cNvSpPr>
          <p:nvPr>
            <p:ph type="dt" sz="half" idx="10"/>
          </p:nvPr>
        </p:nvSpPr>
        <p:spPr/>
        <p:txBody>
          <a:bodyPr/>
          <a:lstStyle/>
          <a:p>
            <a:fld id="{64D944CB-2C98-4D3E-859B-BB7794C0429D}" type="datetime1">
              <a:rPr lang="en-US" smtClean="0"/>
              <a:pPr/>
              <a:t>6/25/2017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27</a:t>
            </a:fld>
            <a:endParaRPr lang="en-US"/>
          </a:p>
        </p:txBody>
      </p:sp>
      <p:sp>
        <p:nvSpPr>
          <p:cNvPr id="8" name="Rounded Rectangular Callout 7"/>
          <p:cNvSpPr/>
          <p:nvPr/>
        </p:nvSpPr>
        <p:spPr bwMode="auto">
          <a:xfrm>
            <a:off x="2819400" y="4800600"/>
            <a:ext cx="2286000" cy="685800"/>
          </a:xfrm>
          <a:prstGeom prst="wedgeRoundRectCallout">
            <a:avLst>
              <a:gd name="adj1" fmla="val -45065"/>
              <a:gd name="adj2" fmla="val 130376"/>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ahoma" pitchFamily="34" charset="0"/>
              </a:rPr>
              <a:t>Column Indicator</a:t>
            </a:r>
          </a:p>
          <a:p>
            <a:pPr marL="0" marR="0" indent="0" algn="l" defTabSz="914400" rtl="0" eaLnBrk="0" fontAlgn="base" latinLnBrk="0" hangingPunct="0">
              <a:lnSpc>
                <a:spcPct val="100000"/>
              </a:lnSpc>
              <a:spcBef>
                <a:spcPct val="0"/>
              </a:spcBef>
              <a:spcAft>
                <a:spcPct val="0"/>
              </a:spcAft>
              <a:buClrTx/>
              <a:buSzTx/>
              <a:buFontTx/>
              <a:buNone/>
              <a:tabLst/>
            </a:pPr>
            <a:r>
              <a:rPr lang="en-US" dirty="0" smtClean="0"/>
              <a:t>Typically a Number</a:t>
            </a:r>
            <a:endParaRPr kumimoji="0" lang="en-US" sz="1800" b="0" i="0" u="none" strike="noStrike" cap="none" normalizeH="0" baseline="0" dirty="0" smtClean="0">
              <a:ln>
                <a:noFill/>
              </a:ln>
              <a:solidFill>
                <a:schemeClr val="tx1"/>
              </a:solidFill>
              <a:effectLst/>
              <a:latin typeface="Tahoma" pitchFamily="34" charset="0"/>
            </a:endParaRPr>
          </a:p>
        </p:txBody>
      </p:sp>
      <p:sp>
        <p:nvSpPr>
          <p:cNvPr id="9" name="Rounded Rectangular Callout 8"/>
          <p:cNvSpPr/>
          <p:nvPr/>
        </p:nvSpPr>
        <p:spPr bwMode="auto">
          <a:xfrm>
            <a:off x="2057400" y="2514600"/>
            <a:ext cx="1981200" cy="762000"/>
          </a:xfrm>
          <a:prstGeom prst="wedgeRoundRectCallout">
            <a:avLst>
              <a:gd name="adj1" fmla="val -73410"/>
              <a:gd name="adj2" fmla="val -18365"/>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ahoma" pitchFamily="34" charset="0"/>
              </a:rPr>
              <a:t>Row Indicator</a:t>
            </a:r>
          </a:p>
          <a:p>
            <a:pPr marL="0" marR="0" indent="0" algn="l" defTabSz="914400" rtl="0" eaLnBrk="0" fontAlgn="base" latinLnBrk="0" hangingPunct="0">
              <a:lnSpc>
                <a:spcPct val="100000"/>
              </a:lnSpc>
              <a:spcBef>
                <a:spcPct val="0"/>
              </a:spcBef>
              <a:spcAft>
                <a:spcPct val="0"/>
              </a:spcAft>
              <a:buClrTx/>
              <a:buSzTx/>
              <a:buFontTx/>
              <a:buNone/>
              <a:tabLst/>
            </a:pPr>
            <a:r>
              <a:rPr lang="en-US" dirty="0" smtClean="0"/>
              <a:t>Typically a Letter</a:t>
            </a:r>
            <a:endParaRPr kumimoji="0" lang="en-US" sz="1800" b="0" i="0" u="none" strike="noStrike" cap="none" normalizeH="0" baseline="0" dirty="0" smtClean="0">
              <a:ln>
                <a:noFill/>
              </a:ln>
              <a:solidFill>
                <a:schemeClr val="tx1"/>
              </a:solidFill>
              <a:effectLst/>
              <a:latin typeface="Tahoma" pitchFamily="34" charset="0"/>
            </a:endParaRPr>
          </a:p>
        </p:txBody>
      </p:sp>
      <p:sp>
        <p:nvSpPr>
          <p:cNvPr id="11" name="TextBox 10"/>
          <p:cNvSpPr txBox="1"/>
          <p:nvPr/>
        </p:nvSpPr>
        <p:spPr>
          <a:xfrm>
            <a:off x="3429000" y="6400800"/>
            <a:ext cx="2667000" cy="338554"/>
          </a:xfrm>
          <a:prstGeom prst="rect">
            <a:avLst/>
          </a:prstGeom>
          <a:noFill/>
        </p:spPr>
        <p:txBody>
          <a:bodyPr wrap="square" rtlCol="0">
            <a:spAutoFit/>
          </a:bodyPr>
          <a:lstStyle/>
          <a:p>
            <a:r>
              <a:rPr lang="en-US" sz="1600" dirty="0" smtClean="0"/>
              <a:t>©Todd Rathier 2013</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2" nodeType="clickEffect">
                                  <p:stCondLst>
                                    <p:cond delay="0"/>
                                  </p:stCondLst>
                                  <p:childTnLst>
                                    <p:set>
                                      <p:cBhvr>
                                        <p:cTn id="16" dur="1" fill="hold">
                                          <p:stCondLst>
                                            <p:cond delay="0"/>
                                          </p:stCondLst>
                                        </p:cTn>
                                        <p:tgtEl>
                                          <p:spTgt spid="9"/>
                                        </p:tgtEl>
                                        <p:attrNameLst>
                                          <p:attrName>style.visibility</p:attrName>
                                        </p:attrNameLst>
                                      </p:cBhvr>
                                      <p:to>
                                        <p:strVal val="hidden"/>
                                      </p:to>
                                    </p:set>
                                  </p:childTnLst>
                                </p:cTn>
                              </p:par>
                              <p:par>
                                <p:cTn id="17" presetID="1" presetClass="entr" presetSubtype="0" fill="hold" grpId="1"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2"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8" grpId="2" animBg="1"/>
      <p:bldP spid="9" grpId="0" animBg="1"/>
      <p:bldP spid="9" grpId="1" animBg="1"/>
      <p:bldP spid="9" grpId="2"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Zoning #2</a:t>
            </a:r>
            <a:endParaRPr lang="en-US" dirty="0"/>
          </a:p>
        </p:txBody>
      </p:sp>
      <p:pic>
        <p:nvPicPr>
          <p:cNvPr id="6" name="Content Placeholder 5" descr="zoning" title="zoning"/>
          <p:cNvPicPr>
            <a:picLocks noGrp="1" noChangeAspect="1"/>
          </p:cNvPicPr>
          <p:nvPr>
            <p:ph idx="1"/>
          </p:nvPr>
        </p:nvPicPr>
        <p:blipFill>
          <a:blip r:embed="rId3"/>
          <a:stretch>
            <a:fillRect/>
          </a:stretch>
        </p:blipFill>
        <p:spPr>
          <a:xfrm>
            <a:off x="1371600" y="1600200"/>
            <a:ext cx="5980002" cy="4627284"/>
          </a:xfrm>
        </p:spPr>
      </p:pic>
      <p:sp>
        <p:nvSpPr>
          <p:cNvPr id="4" name="Date Placeholder 3"/>
          <p:cNvSpPr>
            <a:spLocks noGrp="1"/>
          </p:cNvSpPr>
          <p:nvPr>
            <p:ph type="dt" sz="half" idx="10"/>
          </p:nvPr>
        </p:nvSpPr>
        <p:spPr/>
        <p:txBody>
          <a:bodyPr/>
          <a:lstStyle/>
          <a:p>
            <a:fld id="{64D944CB-2C98-4D3E-859B-BB7794C0429D}" type="datetime1">
              <a:rPr lang="en-US" smtClean="0"/>
              <a:pPr/>
              <a:t>6/25/2017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28</a:t>
            </a:fld>
            <a:endParaRPr lang="en-US"/>
          </a:p>
        </p:txBody>
      </p:sp>
      <p:graphicFrame>
        <p:nvGraphicFramePr>
          <p:cNvPr id="10" name="Table 9" descr="zoning" title="zoning"/>
          <p:cNvGraphicFramePr>
            <a:graphicFrameLocks noGrp="1"/>
          </p:cNvGraphicFramePr>
          <p:nvPr>
            <p:extLst>
              <p:ext uri="{D42A27DB-BD31-4B8C-83A1-F6EECF244321}">
                <p14:modId xmlns:p14="http://schemas.microsoft.com/office/powerpoint/2010/main" val="4276820584"/>
              </p:ext>
            </p:extLst>
          </p:nvPr>
        </p:nvGraphicFramePr>
        <p:xfrm>
          <a:off x="1600200" y="1828800"/>
          <a:ext cx="5562600" cy="4191000"/>
        </p:xfrm>
        <a:graphic>
          <a:graphicData uri="http://schemas.openxmlformats.org/drawingml/2006/table">
            <a:tbl>
              <a:tblPr firstRow="1" bandRow="1">
                <a:tableStyleId>{5DA37D80-6434-44D0-A028-1B22A696006F}</a:tableStyleId>
              </a:tblPr>
              <a:tblGrid>
                <a:gridCol w="2743200"/>
                <a:gridCol w="2819400"/>
              </a:tblGrid>
              <a:tr h="2095500">
                <a:tc>
                  <a:txBody>
                    <a:bodyPr/>
                    <a:lstStyle/>
                    <a:p>
                      <a:pPr algn="ctr"/>
                      <a:r>
                        <a:rPr lang="en-US" sz="7200" dirty="0" smtClean="0"/>
                        <a:t>B2</a:t>
                      </a:r>
                      <a:endParaRPr lang="en-US" sz="7200" dirty="0"/>
                    </a:p>
                  </a:txBody>
                  <a:tcPr anchor="ctr"/>
                </a:tc>
                <a:tc>
                  <a:txBody>
                    <a:bodyPr/>
                    <a:lstStyle/>
                    <a:p>
                      <a:pPr algn="ctr"/>
                      <a:r>
                        <a:rPr lang="en-US" sz="7200" b="1" kern="1200" dirty="0" smtClean="0">
                          <a:solidFill>
                            <a:schemeClr val="tx1"/>
                          </a:solidFill>
                          <a:latin typeface="+mn-lt"/>
                          <a:ea typeface="+mn-ea"/>
                          <a:cs typeface="+mn-cs"/>
                        </a:rPr>
                        <a:t>B1</a:t>
                      </a:r>
                    </a:p>
                  </a:txBody>
                  <a:tcPr anchor="ctr"/>
                </a:tc>
              </a:tr>
              <a:tr h="2095500">
                <a:tc>
                  <a:txBody>
                    <a:bodyPr/>
                    <a:lstStyle/>
                    <a:p>
                      <a:pPr marL="0" algn="ctr" defTabSz="914400" rtl="0" eaLnBrk="1" latinLnBrk="0" hangingPunct="1"/>
                      <a:r>
                        <a:rPr lang="en-US" sz="7200" b="1" kern="1200" dirty="0" smtClean="0">
                          <a:solidFill>
                            <a:schemeClr val="tx1"/>
                          </a:solidFill>
                          <a:latin typeface="+mn-lt"/>
                          <a:ea typeface="+mn-ea"/>
                          <a:cs typeface="+mn-cs"/>
                        </a:rPr>
                        <a:t>A2</a:t>
                      </a:r>
                      <a:endParaRPr lang="en-US" sz="7200" b="1" kern="1200" dirty="0">
                        <a:solidFill>
                          <a:schemeClr val="tx1"/>
                        </a:solidFill>
                        <a:latin typeface="+mn-lt"/>
                        <a:ea typeface="+mn-ea"/>
                        <a:cs typeface="+mn-cs"/>
                      </a:endParaRPr>
                    </a:p>
                  </a:txBody>
                  <a:tcPr anchor="ctr"/>
                </a:tc>
                <a:tc>
                  <a:txBody>
                    <a:bodyPr/>
                    <a:lstStyle/>
                    <a:p>
                      <a:pPr marL="0" algn="ctr" defTabSz="914400" rtl="0" eaLnBrk="1" latinLnBrk="0" hangingPunct="1"/>
                      <a:r>
                        <a:rPr lang="en-US" sz="7200" b="1" kern="1200" dirty="0" smtClean="0">
                          <a:solidFill>
                            <a:schemeClr val="tx1"/>
                          </a:solidFill>
                          <a:latin typeface="+mn-lt"/>
                          <a:ea typeface="+mn-ea"/>
                          <a:cs typeface="+mn-cs"/>
                        </a:rPr>
                        <a:t>A1</a:t>
                      </a:r>
                    </a:p>
                  </a:txBody>
                  <a:tcPr anchor="ctr"/>
                </a:tc>
              </a:tr>
            </a:tbl>
          </a:graphicData>
        </a:graphic>
      </p:graphicFrame>
      <p:sp>
        <p:nvSpPr>
          <p:cNvPr id="11" name="TextBox 10" descr="zoning" title="zoning"/>
          <p:cNvSpPr txBox="1"/>
          <p:nvPr/>
        </p:nvSpPr>
        <p:spPr>
          <a:xfrm>
            <a:off x="3429000" y="6400800"/>
            <a:ext cx="2667000" cy="338554"/>
          </a:xfrm>
          <a:prstGeom prst="rect">
            <a:avLst/>
          </a:prstGeom>
          <a:noFill/>
        </p:spPr>
        <p:txBody>
          <a:bodyPr wrap="square" rtlCol="0">
            <a:spAutoFit/>
          </a:bodyPr>
          <a:lstStyle/>
          <a:p>
            <a:endParaRPr lang="en-US" sz="1600" dirty="0"/>
          </a:p>
        </p:txBody>
      </p:sp>
    </p:spTree>
    <p:extLst>
      <p:ext uri="{BB962C8B-B14F-4D97-AF65-F5344CB8AC3E}">
        <p14:creationId xmlns:p14="http://schemas.microsoft.com/office/powerpoint/2010/main" val="1863432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Title Block – ASME Standard</a:t>
            </a:r>
            <a:endParaRPr lang="en-US" dirty="0"/>
          </a:p>
        </p:txBody>
      </p:sp>
      <p:pic>
        <p:nvPicPr>
          <p:cNvPr id="6" name="Content Placeholder 5" descr="title block" title="title block"/>
          <p:cNvPicPr>
            <a:picLocks noGrp="1" noChangeAspect="1"/>
          </p:cNvPicPr>
          <p:nvPr>
            <p:ph idx="1"/>
          </p:nvPr>
        </p:nvPicPr>
        <p:blipFill>
          <a:blip r:embed="rId3"/>
          <a:stretch>
            <a:fillRect/>
          </a:stretch>
        </p:blipFill>
        <p:spPr>
          <a:xfrm>
            <a:off x="831858" y="2454749"/>
            <a:ext cx="7861284" cy="3107410"/>
          </a:xfrm>
        </p:spPr>
      </p:pic>
      <p:sp>
        <p:nvSpPr>
          <p:cNvPr id="4" name="Date Placeholder 3"/>
          <p:cNvSpPr>
            <a:spLocks noGrp="1"/>
          </p:cNvSpPr>
          <p:nvPr>
            <p:ph type="dt" sz="half" idx="10"/>
          </p:nvPr>
        </p:nvSpPr>
        <p:spPr/>
        <p:txBody>
          <a:bodyPr/>
          <a:lstStyle/>
          <a:p>
            <a:fld id="{64D944CB-2C98-4D3E-859B-BB7794C0429D}" type="datetime1">
              <a:rPr lang="en-US" smtClean="0"/>
              <a:pPr/>
              <a:t>6/25/2017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29</a:t>
            </a:fld>
            <a:endParaRPr lang="en-US"/>
          </a:p>
        </p:txBody>
      </p:sp>
      <p:sp>
        <p:nvSpPr>
          <p:cNvPr id="7" name="Rounded Rectangular Callout 6"/>
          <p:cNvSpPr/>
          <p:nvPr/>
        </p:nvSpPr>
        <p:spPr bwMode="auto">
          <a:xfrm>
            <a:off x="2667000" y="1828800"/>
            <a:ext cx="4191000" cy="381000"/>
          </a:xfrm>
          <a:prstGeom prst="wedgeRoundRectCallout">
            <a:avLst>
              <a:gd name="adj1" fmla="val -25109"/>
              <a:gd name="adj2" fmla="val 309295"/>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ahoma" pitchFamily="34" charset="0"/>
              </a:rPr>
              <a:t>1.  Company Logo or Design Activity</a:t>
            </a:r>
          </a:p>
        </p:txBody>
      </p:sp>
      <p:sp>
        <p:nvSpPr>
          <p:cNvPr id="8" name="Rounded Rectangular Callout 7"/>
          <p:cNvSpPr/>
          <p:nvPr/>
        </p:nvSpPr>
        <p:spPr bwMode="auto">
          <a:xfrm>
            <a:off x="4343400" y="2362200"/>
            <a:ext cx="1447800" cy="381000"/>
          </a:xfrm>
          <a:prstGeom prst="wedgeRoundRectCallout">
            <a:avLst>
              <a:gd name="adj1" fmla="val 56444"/>
              <a:gd name="adj2" fmla="val 393840"/>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ahoma" pitchFamily="34" charset="0"/>
              </a:rPr>
              <a:t>2.  Title</a:t>
            </a:r>
          </a:p>
        </p:txBody>
      </p:sp>
      <p:sp>
        <p:nvSpPr>
          <p:cNvPr id="9" name="Rounded Rectangular Callout 8"/>
          <p:cNvSpPr/>
          <p:nvPr/>
        </p:nvSpPr>
        <p:spPr bwMode="auto">
          <a:xfrm>
            <a:off x="2438400" y="5730402"/>
            <a:ext cx="1948774" cy="381000"/>
          </a:xfrm>
          <a:prstGeom prst="wedgeRoundRectCallout">
            <a:avLst>
              <a:gd name="adj1" fmla="val 9928"/>
              <a:gd name="adj2" fmla="val -220650"/>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ahoma" pitchFamily="34" charset="0"/>
              </a:rPr>
              <a:t>3.  </a:t>
            </a:r>
            <a:r>
              <a:rPr kumimoji="0" lang="en-US" sz="1800" b="0" i="0" u="none" strike="noStrike" cap="none" normalizeH="0" dirty="0" smtClean="0">
                <a:ln>
                  <a:noFill/>
                </a:ln>
                <a:solidFill>
                  <a:schemeClr val="tx1"/>
                </a:solidFill>
                <a:effectLst/>
                <a:latin typeface="Tahoma" pitchFamily="34" charset="0"/>
              </a:rPr>
              <a:t>Sheet Size</a:t>
            </a:r>
            <a:endParaRPr kumimoji="0" lang="en-US" sz="1800" b="0" i="0" u="none" strike="noStrike" cap="none" normalizeH="0" baseline="0" dirty="0" smtClean="0">
              <a:ln>
                <a:noFill/>
              </a:ln>
              <a:solidFill>
                <a:schemeClr val="tx1"/>
              </a:solidFill>
              <a:effectLst/>
              <a:latin typeface="Tahoma" pitchFamily="34" charset="0"/>
            </a:endParaRPr>
          </a:p>
        </p:txBody>
      </p:sp>
      <p:sp>
        <p:nvSpPr>
          <p:cNvPr id="10" name="Rounded Rectangular Callout 9"/>
          <p:cNvSpPr/>
          <p:nvPr/>
        </p:nvSpPr>
        <p:spPr bwMode="auto">
          <a:xfrm>
            <a:off x="3929974" y="3962400"/>
            <a:ext cx="1708826" cy="381000"/>
          </a:xfrm>
          <a:prstGeom prst="wedgeRoundRectCallout">
            <a:avLst>
              <a:gd name="adj1" fmla="val -17502"/>
              <a:gd name="adj2" fmla="val 164003"/>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ahoma" pitchFamily="34" charset="0"/>
              </a:rPr>
              <a:t>4.  CAGE Code</a:t>
            </a:r>
          </a:p>
        </p:txBody>
      </p:sp>
      <p:sp>
        <p:nvSpPr>
          <p:cNvPr id="11" name="Rounded Rectangular Callout 10"/>
          <p:cNvSpPr/>
          <p:nvPr/>
        </p:nvSpPr>
        <p:spPr bwMode="auto">
          <a:xfrm>
            <a:off x="5867400" y="2362200"/>
            <a:ext cx="2286000" cy="381000"/>
          </a:xfrm>
          <a:prstGeom prst="wedgeRoundRectCallout">
            <a:avLst>
              <a:gd name="adj1" fmla="val -15276"/>
              <a:gd name="adj2" fmla="val 577620"/>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ahoma" pitchFamily="34" charset="0"/>
              </a:rPr>
              <a:t>5.  Drawing Number</a:t>
            </a:r>
          </a:p>
        </p:txBody>
      </p:sp>
      <p:sp>
        <p:nvSpPr>
          <p:cNvPr id="12" name="Rounded Rectangular Callout 11"/>
          <p:cNvSpPr/>
          <p:nvPr/>
        </p:nvSpPr>
        <p:spPr bwMode="auto">
          <a:xfrm>
            <a:off x="6846651" y="3962400"/>
            <a:ext cx="1524000" cy="381000"/>
          </a:xfrm>
          <a:prstGeom prst="wedgeRoundRectCallout">
            <a:avLst>
              <a:gd name="adj1" fmla="val 38674"/>
              <a:gd name="adj2" fmla="val 187806"/>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ahoma" pitchFamily="34" charset="0"/>
              </a:rPr>
              <a:t>6.  Revision</a:t>
            </a:r>
          </a:p>
        </p:txBody>
      </p:sp>
      <p:sp>
        <p:nvSpPr>
          <p:cNvPr id="13" name="Rounded Rectangular Callout 12"/>
          <p:cNvSpPr/>
          <p:nvPr/>
        </p:nvSpPr>
        <p:spPr bwMode="auto">
          <a:xfrm>
            <a:off x="4495800" y="5730402"/>
            <a:ext cx="1143000" cy="381000"/>
          </a:xfrm>
          <a:prstGeom prst="wedgeRoundRectCallout">
            <a:avLst>
              <a:gd name="adj1" fmla="val -56383"/>
              <a:gd name="adj2" fmla="val -154826"/>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ahoma" pitchFamily="34" charset="0"/>
              </a:rPr>
              <a:t>7.  Scale</a:t>
            </a:r>
          </a:p>
        </p:txBody>
      </p:sp>
      <p:sp>
        <p:nvSpPr>
          <p:cNvPr id="14" name="Rounded Rectangular Callout 13"/>
          <p:cNvSpPr/>
          <p:nvPr/>
        </p:nvSpPr>
        <p:spPr bwMode="auto">
          <a:xfrm>
            <a:off x="5802549" y="5730402"/>
            <a:ext cx="1371600" cy="381000"/>
          </a:xfrm>
          <a:prstGeom prst="wedgeRoundRectCallout">
            <a:avLst>
              <a:gd name="adj1" fmla="val -60691"/>
              <a:gd name="adj2" fmla="val -157220"/>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ahoma" pitchFamily="34" charset="0"/>
              </a:rPr>
              <a:t>8.  Weight</a:t>
            </a:r>
          </a:p>
        </p:txBody>
      </p:sp>
      <p:sp>
        <p:nvSpPr>
          <p:cNvPr id="15" name="Rounded Rectangular Callout 14"/>
          <p:cNvSpPr/>
          <p:nvPr/>
        </p:nvSpPr>
        <p:spPr bwMode="auto">
          <a:xfrm>
            <a:off x="7276290" y="5730402"/>
            <a:ext cx="1371600" cy="381000"/>
          </a:xfrm>
          <a:prstGeom prst="wedgeRoundRectCallout">
            <a:avLst>
              <a:gd name="adj1" fmla="val -12464"/>
              <a:gd name="adj2" fmla="val -152113"/>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ahoma" pitchFamily="34" charset="0"/>
              </a:rPr>
              <a:t>9.  Sheet</a:t>
            </a:r>
          </a:p>
        </p:txBody>
      </p:sp>
      <p:sp>
        <p:nvSpPr>
          <p:cNvPr id="16" name="Rounded Rectangular Callout 15"/>
          <p:cNvSpPr/>
          <p:nvPr/>
        </p:nvSpPr>
        <p:spPr bwMode="auto">
          <a:xfrm>
            <a:off x="685800" y="1828800"/>
            <a:ext cx="1752600" cy="381000"/>
          </a:xfrm>
          <a:prstGeom prst="wedgeRoundRectCallout">
            <a:avLst>
              <a:gd name="adj1" fmla="val 28371"/>
              <a:gd name="adj2" fmla="val 128923"/>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ahoma" pitchFamily="34" charset="0"/>
              </a:rPr>
              <a:t>10.  Approvals</a:t>
            </a:r>
          </a:p>
        </p:txBody>
      </p:sp>
      <p:sp>
        <p:nvSpPr>
          <p:cNvPr id="17" name="Rounded Rectangular Callout 16"/>
          <p:cNvSpPr/>
          <p:nvPr/>
        </p:nvSpPr>
        <p:spPr bwMode="auto">
          <a:xfrm>
            <a:off x="533400" y="4191000"/>
            <a:ext cx="1828800" cy="381000"/>
          </a:xfrm>
          <a:prstGeom prst="wedgeRoundRectCallout">
            <a:avLst>
              <a:gd name="adj1" fmla="val 30103"/>
              <a:gd name="adj2" fmla="val 121317"/>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ahoma" pitchFamily="34" charset="0"/>
              </a:rPr>
              <a:t>11.  Approval 2</a:t>
            </a:r>
          </a:p>
        </p:txBody>
      </p:sp>
      <p:sp>
        <p:nvSpPr>
          <p:cNvPr id="18" name="Rounded Rectangular Callout 17"/>
          <p:cNvSpPr/>
          <p:nvPr/>
        </p:nvSpPr>
        <p:spPr bwMode="auto">
          <a:xfrm>
            <a:off x="533400" y="5709325"/>
            <a:ext cx="1828800" cy="381000"/>
          </a:xfrm>
          <a:prstGeom prst="wedgeRoundRectCallout">
            <a:avLst>
              <a:gd name="adj1" fmla="val 32834"/>
              <a:gd name="adj2" fmla="val -140704"/>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ahoma" pitchFamily="34" charset="0"/>
              </a:rPr>
              <a:t>12.  Approval 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hidden"/>
                                      </p:to>
                                    </p:set>
                                  </p:childTnLst>
                                </p:cTn>
                              </p:par>
                              <p:par>
                                <p:cTn id="31" presetID="1" presetClass="entr" presetSubtype="0" fill="hold" grpId="1"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2" nodeType="clickEffect">
                                  <p:stCondLst>
                                    <p:cond delay="0"/>
                                  </p:stCondLst>
                                  <p:childTnLst>
                                    <p:set>
                                      <p:cBhvr>
                                        <p:cTn id="36" dur="1" fill="hold">
                                          <p:stCondLst>
                                            <p:cond delay="0"/>
                                          </p:stCondLst>
                                        </p:cTn>
                                        <p:tgtEl>
                                          <p:spTgt spid="8"/>
                                        </p:tgtEl>
                                        <p:attrNameLst>
                                          <p:attrName>style.visibility</p:attrName>
                                        </p:attrNameLst>
                                      </p:cBhvr>
                                      <p:to>
                                        <p:strVal val="hidden"/>
                                      </p:to>
                                    </p:set>
                                  </p:childTnLst>
                                </p:cTn>
                              </p:par>
                              <p:par>
                                <p:cTn id="37" presetID="1" presetClass="entr" presetSubtype="0" fill="hold" grpId="1"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2" nodeType="clickEffect">
                                  <p:stCondLst>
                                    <p:cond delay="0"/>
                                  </p:stCondLst>
                                  <p:childTnLst>
                                    <p:set>
                                      <p:cBhvr>
                                        <p:cTn id="42" dur="1" fill="hold">
                                          <p:stCondLst>
                                            <p:cond delay="0"/>
                                          </p:stCondLst>
                                        </p:cTn>
                                        <p:tgtEl>
                                          <p:spTgt spid="9"/>
                                        </p:tgtEl>
                                        <p:attrNameLst>
                                          <p:attrName>style.visibility</p:attrName>
                                        </p:attrNameLst>
                                      </p:cBhvr>
                                      <p:to>
                                        <p:strVal val="hidden"/>
                                      </p:to>
                                    </p:set>
                                  </p:childTnLst>
                                </p:cTn>
                              </p:par>
                              <p:par>
                                <p:cTn id="43" presetID="1" presetClass="entr" presetSubtype="0" fill="hold" grpId="1" nodeType="with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10"/>
                                        </p:tgtEl>
                                        <p:attrNameLst>
                                          <p:attrName>style.visibility</p:attrName>
                                        </p:attrNameLst>
                                      </p:cBhvr>
                                      <p:to>
                                        <p:strVal val="hidden"/>
                                      </p:to>
                                    </p:set>
                                  </p:childTnLst>
                                </p:cTn>
                              </p:par>
                              <p:par>
                                <p:cTn id="49" presetID="1" presetClass="entr" presetSubtype="0" fill="hold" grpId="1" nodeType="with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2" nodeType="clickEffect">
                                  <p:stCondLst>
                                    <p:cond delay="0"/>
                                  </p:stCondLst>
                                  <p:childTnLst>
                                    <p:set>
                                      <p:cBhvr>
                                        <p:cTn id="54" dur="1" fill="hold">
                                          <p:stCondLst>
                                            <p:cond delay="0"/>
                                          </p:stCondLst>
                                        </p:cTn>
                                        <p:tgtEl>
                                          <p:spTgt spid="11"/>
                                        </p:tgtEl>
                                        <p:attrNameLst>
                                          <p:attrName>style.visibility</p:attrName>
                                        </p:attrNameLst>
                                      </p:cBhvr>
                                      <p:to>
                                        <p:strVal val="hidden"/>
                                      </p:to>
                                    </p:set>
                                  </p:childTnLst>
                                </p:cTn>
                              </p:par>
                              <p:par>
                                <p:cTn id="55" presetID="1" presetClass="entr" presetSubtype="0" fill="hold" grpId="1" nodeType="withEffect">
                                  <p:stCondLst>
                                    <p:cond delay="0"/>
                                  </p:stCondLst>
                                  <p:childTnLst>
                                    <p:set>
                                      <p:cBhvr>
                                        <p:cTn id="56" dur="1" fill="hold">
                                          <p:stCondLst>
                                            <p:cond delay="0"/>
                                          </p:stCondLst>
                                        </p:cTn>
                                        <p:tgtEl>
                                          <p:spTgt spid="1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2" nodeType="clickEffect">
                                  <p:stCondLst>
                                    <p:cond delay="0"/>
                                  </p:stCondLst>
                                  <p:childTnLst>
                                    <p:set>
                                      <p:cBhvr>
                                        <p:cTn id="60" dur="1" fill="hold">
                                          <p:stCondLst>
                                            <p:cond delay="0"/>
                                          </p:stCondLst>
                                        </p:cTn>
                                        <p:tgtEl>
                                          <p:spTgt spid="12"/>
                                        </p:tgtEl>
                                        <p:attrNameLst>
                                          <p:attrName>style.visibility</p:attrName>
                                        </p:attrNameLst>
                                      </p:cBhvr>
                                      <p:to>
                                        <p:strVal val="hidden"/>
                                      </p:to>
                                    </p:set>
                                  </p:childTnLst>
                                </p:cTn>
                              </p:par>
                              <p:par>
                                <p:cTn id="61" presetID="1" presetClass="entr" presetSubtype="0" fill="hold" grpId="1" nodeType="withEffect">
                                  <p:stCondLst>
                                    <p:cond delay="0"/>
                                  </p:stCondLst>
                                  <p:childTnLst>
                                    <p:set>
                                      <p:cBhvr>
                                        <p:cTn id="62" dur="1" fill="hold">
                                          <p:stCondLst>
                                            <p:cond delay="0"/>
                                          </p:stCondLst>
                                        </p:cTn>
                                        <p:tgtEl>
                                          <p:spTgt spid="1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2" nodeType="clickEffect">
                                  <p:stCondLst>
                                    <p:cond delay="0"/>
                                  </p:stCondLst>
                                  <p:childTnLst>
                                    <p:set>
                                      <p:cBhvr>
                                        <p:cTn id="66" dur="1" fill="hold">
                                          <p:stCondLst>
                                            <p:cond delay="0"/>
                                          </p:stCondLst>
                                        </p:cTn>
                                        <p:tgtEl>
                                          <p:spTgt spid="13"/>
                                        </p:tgtEl>
                                        <p:attrNameLst>
                                          <p:attrName>style.visibility</p:attrName>
                                        </p:attrNameLst>
                                      </p:cBhvr>
                                      <p:to>
                                        <p:strVal val="hidden"/>
                                      </p:to>
                                    </p:set>
                                  </p:childTnLst>
                                </p:cTn>
                              </p:par>
                              <p:par>
                                <p:cTn id="67" presetID="1" presetClass="entr" presetSubtype="0" fill="hold" grpId="1" nodeType="withEffect">
                                  <p:stCondLst>
                                    <p:cond delay="0"/>
                                  </p:stCondLst>
                                  <p:childTnLst>
                                    <p:set>
                                      <p:cBhvr>
                                        <p:cTn id="68" dur="1" fill="hold">
                                          <p:stCondLst>
                                            <p:cond delay="0"/>
                                          </p:stCondLst>
                                        </p:cTn>
                                        <p:tgtEl>
                                          <p:spTgt spid="1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grpId="2" nodeType="clickEffect">
                                  <p:stCondLst>
                                    <p:cond delay="0"/>
                                  </p:stCondLst>
                                  <p:childTnLst>
                                    <p:set>
                                      <p:cBhvr>
                                        <p:cTn id="72" dur="1" fill="hold">
                                          <p:stCondLst>
                                            <p:cond delay="0"/>
                                          </p:stCondLst>
                                        </p:cTn>
                                        <p:tgtEl>
                                          <p:spTgt spid="14"/>
                                        </p:tgtEl>
                                        <p:attrNameLst>
                                          <p:attrName>style.visibility</p:attrName>
                                        </p:attrNameLst>
                                      </p:cBhvr>
                                      <p:to>
                                        <p:strVal val="hidden"/>
                                      </p:to>
                                    </p:set>
                                  </p:childTnLst>
                                </p:cTn>
                              </p:par>
                              <p:par>
                                <p:cTn id="73" presetID="1" presetClass="entr" presetSubtype="0" fill="hold" grpId="1" nodeType="withEffect">
                                  <p:stCondLst>
                                    <p:cond delay="0"/>
                                  </p:stCondLst>
                                  <p:childTnLst>
                                    <p:set>
                                      <p:cBhvr>
                                        <p:cTn id="74" dur="1" fill="hold">
                                          <p:stCondLst>
                                            <p:cond delay="0"/>
                                          </p:stCondLst>
                                        </p:cTn>
                                        <p:tgtEl>
                                          <p:spTgt spid="1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grpId="2" nodeType="clickEffect">
                                  <p:stCondLst>
                                    <p:cond delay="0"/>
                                  </p:stCondLst>
                                  <p:childTnLst>
                                    <p:set>
                                      <p:cBhvr>
                                        <p:cTn id="78" dur="1" fill="hold">
                                          <p:stCondLst>
                                            <p:cond delay="0"/>
                                          </p:stCondLst>
                                        </p:cTn>
                                        <p:tgtEl>
                                          <p:spTgt spid="15"/>
                                        </p:tgtEl>
                                        <p:attrNameLst>
                                          <p:attrName>style.visibility</p:attrName>
                                        </p:attrNameLst>
                                      </p:cBhvr>
                                      <p:to>
                                        <p:strVal val="hidden"/>
                                      </p:to>
                                    </p:set>
                                  </p:childTnLst>
                                </p:cTn>
                              </p:par>
                              <p:par>
                                <p:cTn id="79" presetID="1" presetClass="entr" presetSubtype="0" fill="hold" grpId="1" nodeType="withEffect">
                                  <p:stCondLst>
                                    <p:cond delay="0"/>
                                  </p:stCondLst>
                                  <p:childTnLst>
                                    <p:set>
                                      <p:cBhvr>
                                        <p:cTn id="80" dur="1" fill="hold">
                                          <p:stCondLst>
                                            <p:cond delay="0"/>
                                          </p:stCondLst>
                                        </p:cTn>
                                        <p:tgtEl>
                                          <p:spTgt spid="1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xit" presetSubtype="0" fill="hold" grpId="2" nodeType="clickEffect">
                                  <p:stCondLst>
                                    <p:cond delay="0"/>
                                  </p:stCondLst>
                                  <p:childTnLst>
                                    <p:set>
                                      <p:cBhvr>
                                        <p:cTn id="84" dur="1" fill="hold">
                                          <p:stCondLst>
                                            <p:cond delay="0"/>
                                          </p:stCondLst>
                                        </p:cTn>
                                        <p:tgtEl>
                                          <p:spTgt spid="16"/>
                                        </p:tgtEl>
                                        <p:attrNameLst>
                                          <p:attrName>style.visibility</p:attrName>
                                        </p:attrNameLst>
                                      </p:cBhvr>
                                      <p:to>
                                        <p:strVal val="hidden"/>
                                      </p:to>
                                    </p:set>
                                  </p:childTnLst>
                                </p:cTn>
                              </p:par>
                              <p:par>
                                <p:cTn id="85" presetID="1" presetClass="entr" presetSubtype="0" fill="hold" grpId="1" nodeType="withEffect">
                                  <p:stCondLst>
                                    <p:cond delay="0"/>
                                  </p:stCondLst>
                                  <p:childTnLst>
                                    <p:set>
                                      <p:cBhvr>
                                        <p:cTn id="86" dur="1" fill="hold">
                                          <p:stCondLst>
                                            <p:cond delay="0"/>
                                          </p:stCondLst>
                                        </p:cTn>
                                        <p:tgtEl>
                                          <p:spTgt spid="17"/>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grpId="2" nodeType="clickEffect">
                                  <p:stCondLst>
                                    <p:cond delay="0"/>
                                  </p:stCondLst>
                                  <p:childTnLst>
                                    <p:set>
                                      <p:cBhvr>
                                        <p:cTn id="90" dur="1" fill="hold">
                                          <p:stCondLst>
                                            <p:cond delay="0"/>
                                          </p:stCondLst>
                                        </p:cTn>
                                        <p:tgtEl>
                                          <p:spTgt spid="17"/>
                                        </p:tgtEl>
                                        <p:attrNameLst>
                                          <p:attrName>style.visibility</p:attrName>
                                        </p:attrNameLst>
                                      </p:cBhvr>
                                      <p:to>
                                        <p:strVal val="hidden"/>
                                      </p:to>
                                    </p:set>
                                  </p:childTnLst>
                                </p:cTn>
                              </p:par>
                              <p:par>
                                <p:cTn id="91" presetID="1" presetClass="entr" presetSubtype="0" fill="hold" grpId="1" nodeType="withEffect">
                                  <p:stCondLst>
                                    <p:cond delay="0"/>
                                  </p:stCondLst>
                                  <p:childTnLst>
                                    <p:set>
                                      <p:cBhvr>
                                        <p:cTn id="9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8" grpId="1" animBg="1"/>
      <p:bldP spid="8" grpId="2" animBg="1"/>
      <p:bldP spid="9" grpId="0" animBg="1"/>
      <p:bldP spid="9" grpId="1" animBg="1"/>
      <p:bldP spid="9" grpId="2" animBg="1"/>
      <p:bldP spid="10" grpId="0" animBg="1"/>
      <p:bldP spid="10" grpId="1" animBg="1"/>
      <p:bldP spid="10" grpId="2" animBg="1"/>
      <p:bldP spid="11" grpId="0" animBg="1"/>
      <p:bldP spid="11" grpId="1" animBg="1"/>
      <p:bldP spid="11" grpId="2" animBg="1"/>
      <p:bldP spid="12" grpId="0" animBg="1"/>
      <p:bldP spid="12" grpId="1" animBg="1"/>
      <p:bldP spid="12" grpId="2" animBg="1"/>
      <p:bldP spid="13" grpId="0" animBg="1"/>
      <p:bldP spid="13" grpId="1" animBg="1"/>
      <p:bldP spid="13" grpId="2" animBg="1"/>
      <p:bldP spid="14" grpId="0" animBg="1"/>
      <p:bldP spid="14" grpId="1" animBg="1"/>
      <p:bldP spid="14" grpId="2" animBg="1"/>
      <p:bldP spid="15" grpId="0" animBg="1"/>
      <p:bldP spid="15" grpId="1" animBg="1"/>
      <p:bldP spid="15" grpId="2" animBg="1"/>
      <p:bldP spid="16" grpId="0" animBg="1"/>
      <p:bldP spid="16" grpId="1" animBg="1"/>
      <p:bldP spid="16" grpId="2" animBg="1"/>
      <p:bldP spid="17" grpId="0" animBg="1"/>
      <p:bldP spid="17" grpId="1" animBg="1"/>
      <p:bldP spid="17" grpId="2" animBg="1"/>
      <p:bldP spid="18" grpId="0" animBg="1"/>
      <p:bldP spid="18"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little history…</a:t>
            </a:r>
            <a:endParaRPr lang="en-US" dirty="0"/>
          </a:p>
        </p:txBody>
      </p:sp>
      <p:sp>
        <p:nvSpPr>
          <p:cNvPr id="4" name="Date Placeholder 3"/>
          <p:cNvSpPr>
            <a:spLocks noGrp="1"/>
          </p:cNvSpPr>
          <p:nvPr>
            <p:ph type="dt" sz="half" idx="10"/>
          </p:nvPr>
        </p:nvSpPr>
        <p:spPr/>
        <p:txBody>
          <a:bodyPr/>
          <a:lstStyle/>
          <a:p>
            <a:fld id="{64D944CB-2C98-4D3E-859B-BB7794C0429D}" type="datetime1">
              <a:rPr lang="en-US" smtClean="0"/>
              <a:pPr/>
              <a:t>6/25/2017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3</a:t>
            </a:fld>
            <a:endParaRPr lang="en-US"/>
          </a:p>
        </p:txBody>
      </p:sp>
      <p:pic>
        <p:nvPicPr>
          <p:cNvPr id="8" name="Picture 7" descr="tower drawing" title="tower drawing"/>
          <p:cNvPicPr>
            <a:picLocks noChangeAspect="1"/>
          </p:cNvPicPr>
          <p:nvPr/>
        </p:nvPicPr>
        <p:blipFill>
          <a:blip r:embed="rId3"/>
          <a:stretch>
            <a:fillRect/>
          </a:stretch>
        </p:blipFill>
        <p:spPr>
          <a:xfrm>
            <a:off x="142375" y="1657547"/>
            <a:ext cx="3107281" cy="4495800"/>
          </a:xfrm>
          <a:prstGeom prst="rect">
            <a:avLst/>
          </a:prstGeom>
        </p:spPr>
      </p:pic>
      <p:pic>
        <p:nvPicPr>
          <p:cNvPr id="7" name="Picture 6" descr="Burj Khalifa building" title="Burj Khalifa building"/>
          <p:cNvPicPr>
            <a:picLocks noChangeAspect="1"/>
          </p:cNvPicPr>
          <p:nvPr/>
        </p:nvPicPr>
        <p:blipFill>
          <a:blip r:embed="rId4"/>
          <a:stretch>
            <a:fillRect/>
          </a:stretch>
        </p:blipFill>
        <p:spPr>
          <a:xfrm>
            <a:off x="6248400" y="1750318"/>
            <a:ext cx="2895600" cy="4343400"/>
          </a:xfrm>
          <a:prstGeom prst="rect">
            <a:avLst/>
          </a:prstGeom>
        </p:spPr>
      </p:pic>
      <p:pic>
        <p:nvPicPr>
          <p:cNvPr id="9" name="Picture 8" descr="tower drawing" title="Leanign Tower of Pisaa"/>
          <p:cNvPicPr>
            <a:picLocks noChangeAspect="1"/>
          </p:cNvPicPr>
          <p:nvPr/>
        </p:nvPicPr>
        <p:blipFill>
          <a:blip r:embed="rId5"/>
          <a:stretch>
            <a:fillRect/>
          </a:stretch>
        </p:blipFill>
        <p:spPr>
          <a:xfrm>
            <a:off x="3355164" y="1690689"/>
            <a:ext cx="2831592" cy="44990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Angle of Projection</a:t>
            </a:r>
            <a:endParaRPr lang="en-US" dirty="0"/>
          </a:p>
        </p:txBody>
      </p:sp>
      <p:pic>
        <p:nvPicPr>
          <p:cNvPr id="6" name="Content Placeholder 5" descr="angles of projections" title="angles of projections"/>
          <p:cNvPicPr>
            <a:picLocks noGrp="1" noChangeAspect="1"/>
          </p:cNvPicPr>
          <p:nvPr>
            <p:ph idx="1"/>
          </p:nvPr>
        </p:nvPicPr>
        <p:blipFill>
          <a:blip r:embed="rId3"/>
          <a:stretch>
            <a:fillRect/>
          </a:stretch>
        </p:blipFill>
        <p:spPr>
          <a:xfrm>
            <a:off x="2362200" y="1828800"/>
            <a:ext cx="4400550" cy="1066800"/>
          </a:xfrm>
        </p:spPr>
      </p:pic>
      <p:sp>
        <p:nvSpPr>
          <p:cNvPr id="4" name="Date Placeholder 3"/>
          <p:cNvSpPr>
            <a:spLocks noGrp="1"/>
          </p:cNvSpPr>
          <p:nvPr>
            <p:ph type="dt" sz="half" idx="10"/>
          </p:nvPr>
        </p:nvSpPr>
        <p:spPr/>
        <p:txBody>
          <a:bodyPr/>
          <a:lstStyle/>
          <a:p>
            <a:fld id="{64D944CB-2C98-4D3E-859B-BB7794C0429D}" type="datetime1">
              <a:rPr lang="en-US" smtClean="0"/>
              <a:pPr/>
              <a:t>6/25/2017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30</a:t>
            </a:fld>
            <a:endParaRPr lang="en-US"/>
          </a:p>
        </p:txBody>
      </p:sp>
      <p:pic>
        <p:nvPicPr>
          <p:cNvPr id="7" name="Picture 6" descr="angles of projections" title="angles of projections"/>
          <p:cNvPicPr>
            <a:picLocks noChangeAspect="1"/>
          </p:cNvPicPr>
          <p:nvPr/>
        </p:nvPicPr>
        <p:blipFill>
          <a:blip r:embed="rId4"/>
          <a:stretch>
            <a:fillRect/>
          </a:stretch>
        </p:blipFill>
        <p:spPr>
          <a:xfrm>
            <a:off x="2743200" y="3276600"/>
            <a:ext cx="3740933" cy="2648387"/>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Dimensioning and Tolerance Block</a:t>
            </a:r>
            <a:endParaRPr lang="en-US" sz="3600" dirty="0"/>
          </a:p>
        </p:txBody>
      </p:sp>
      <p:pic>
        <p:nvPicPr>
          <p:cNvPr id="6" name="Content Placeholder 5" descr="dimensioning and tolerance block" title="dimensioning and tolerance block"/>
          <p:cNvPicPr>
            <a:picLocks noGrp="1" noChangeAspect="1"/>
          </p:cNvPicPr>
          <p:nvPr>
            <p:ph idx="1"/>
          </p:nvPr>
        </p:nvPicPr>
        <p:blipFill>
          <a:blip r:embed="rId3"/>
          <a:stretch>
            <a:fillRect/>
          </a:stretch>
        </p:blipFill>
        <p:spPr>
          <a:xfrm>
            <a:off x="838200" y="1600199"/>
            <a:ext cx="5867400" cy="2220097"/>
          </a:xfrm>
        </p:spPr>
      </p:pic>
      <p:sp>
        <p:nvSpPr>
          <p:cNvPr id="4" name="Date Placeholder 3"/>
          <p:cNvSpPr>
            <a:spLocks noGrp="1"/>
          </p:cNvSpPr>
          <p:nvPr>
            <p:ph type="dt" sz="half" idx="10"/>
          </p:nvPr>
        </p:nvSpPr>
        <p:spPr/>
        <p:txBody>
          <a:bodyPr/>
          <a:lstStyle/>
          <a:p>
            <a:fld id="{64D944CB-2C98-4D3E-859B-BB7794C0429D}" type="datetime1">
              <a:rPr lang="en-US" smtClean="0"/>
              <a:pPr/>
              <a:t>6/25/2017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31</a:t>
            </a:fld>
            <a:endParaRPr lang="en-US"/>
          </a:p>
        </p:txBody>
      </p:sp>
      <p:pic>
        <p:nvPicPr>
          <p:cNvPr id="7" name="Picture 6" descr="default tolerances" title="default tolerances"/>
          <p:cNvPicPr>
            <a:picLocks noChangeAspect="1"/>
          </p:cNvPicPr>
          <p:nvPr/>
        </p:nvPicPr>
        <p:blipFill>
          <a:blip r:embed="rId4"/>
          <a:stretch>
            <a:fillRect/>
          </a:stretch>
        </p:blipFill>
        <p:spPr>
          <a:xfrm>
            <a:off x="2514600" y="3962400"/>
            <a:ext cx="3981397" cy="207264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Revisions </a:t>
            </a:r>
            <a:endParaRPr lang="en-US" dirty="0"/>
          </a:p>
        </p:txBody>
      </p:sp>
      <p:pic>
        <p:nvPicPr>
          <p:cNvPr id="13" name="Content Placeholder 12" descr="revision block" title="revision block"/>
          <p:cNvPicPr>
            <a:picLocks noGrp="1" noChangeAspect="1"/>
          </p:cNvPicPr>
          <p:nvPr>
            <p:ph idx="1"/>
          </p:nvPr>
        </p:nvPicPr>
        <p:blipFill>
          <a:blip r:embed="rId3"/>
          <a:stretch>
            <a:fillRect/>
          </a:stretch>
        </p:blipFill>
        <p:spPr>
          <a:xfrm>
            <a:off x="2667000" y="1524000"/>
            <a:ext cx="6019800" cy="1314450"/>
          </a:xfrm>
        </p:spPr>
      </p:pic>
      <p:sp>
        <p:nvSpPr>
          <p:cNvPr id="4" name="Date Placeholder 3"/>
          <p:cNvSpPr>
            <a:spLocks noGrp="1"/>
          </p:cNvSpPr>
          <p:nvPr>
            <p:ph type="dt" sz="half" idx="10"/>
          </p:nvPr>
        </p:nvSpPr>
        <p:spPr/>
        <p:txBody>
          <a:bodyPr/>
          <a:lstStyle/>
          <a:p>
            <a:fld id="{64D944CB-2C98-4D3E-859B-BB7794C0429D}" type="datetime1">
              <a:rPr lang="en-US" smtClean="0"/>
              <a:pPr/>
              <a:t>6/25/2017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32</a:t>
            </a:fld>
            <a:endParaRPr lang="en-US"/>
          </a:p>
        </p:txBody>
      </p:sp>
      <p:pic>
        <p:nvPicPr>
          <p:cNvPr id="14" name="Picture 13" descr="screenshot.38.jpg" title="revision block"/>
          <p:cNvPicPr>
            <a:picLocks noChangeAspect="1"/>
          </p:cNvPicPr>
          <p:nvPr/>
        </p:nvPicPr>
        <p:blipFill>
          <a:blip r:embed="rId4"/>
          <a:stretch>
            <a:fillRect/>
          </a:stretch>
        </p:blipFill>
        <p:spPr>
          <a:xfrm>
            <a:off x="867383" y="2895600"/>
            <a:ext cx="4495800" cy="3400425"/>
          </a:xfrm>
          <a:prstGeom prst="rect">
            <a:avLst/>
          </a:prstGeom>
        </p:spPr>
      </p:pic>
      <p:sp>
        <p:nvSpPr>
          <p:cNvPr id="8" name="Rounded Rectangular Callout 7"/>
          <p:cNvSpPr/>
          <p:nvPr/>
        </p:nvSpPr>
        <p:spPr bwMode="auto">
          <a:xfrm>
            <a:off x="1219200" y="2895600"/>
            <a:ext cx="2590800" cy="457200"/>
          </a:xfrm>
          <a:prstGeom prst="wedgeRoundRectCallout">
            <a:avLst>
              <a:gd name="adj1" fmla="val 31908"/>
              <a:gd name="adj2" fmla="val -135558"/>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ahoma" pitchFamily="34" charset="0"/>
              </a:rPr>
              <a:t>Zone (Think Battleship)</a:t>
            </a:r>
          </a:p>
        </p:txBody>
      </p:sp>
      <p:sp>
        <p:nvSpPr>
          <p:cNvPr id="9" name="Rounded Rectangular Callout 8"/>
          <p:cNvSpPr/>
          <p:nvPr/>
        </p:nvSpPr>
        <p:spPr bwMode="auto">
          <a:xfrm>
            <a:off x="1752600" y="3505200"/>
            <a:ext cx="1600200" cy="457200"/>
          </a:xfrm>
          <a:prstGeom prst="wedgeRoundRectCallout">
            <a:avLst>
              <a:gd name="adj1" fmla="val -59675"/>
              <a:gd name="adj2" fmla="val 109594"/>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ahoma" pitchFamily="34" charset="0"/>
              </a:rPr>
              <a:t>Revision Flag</a:t>
            </a:r>
          </a:p>
        </p:txBody>
      </p:sp>
      <p:sp>
        <p:nvSpPr>
          <p:cNvPr id="15" name="Rounded Rectangular Callout 14"/>
          <p:cNvSpPr/>
          <p:nvPr/>
        </p:nvSpPr>
        <p:spPr bwMode="auto">
          <a:xfrm>
            <a:off x="3429000" y="3505200"/>
            <a:ext cx="2590800" cy="457200"/>
          </a:xfrm>
          <a:prstGeom prst="wedgeRoundRectCallout">
            <a:avLst>
              <a:gd name="adj1" fmla="val -34174"/>
              <a:gd name="adj2" fmla="val -263219"/>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ahoma" pitchFamily="34" charset="0"/>
              </a:rPr>
              <a:t>Current Sheet Revision</a:t>
            </a:r>
          </a:p>
        </p:txBody>
      </p:sp>
      <p:sp>
        <p:nvSpPr>
          <p:cNvPr id="16" name="Rounded Rectangular Callout 15"/>
          <p:cNvSpPr/>
          <p:nvPr/>
        </p:nvSpPr>
        <p:spPr bwMode="auto">
          <a:xfrm>
            <a:off x="4419600" y="2895600"/>
            <a:ext cx="2514600" cy="457200"/>
          </a:xfrm>
          <a:prstGeom prst="wedgeRoundRectCallout">
            <a:avLst>
              <a:gd name="adj1" fmla="val -24811"/>
              <a:gd name="adj2" fmla="val -133431"/>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ahoma" pitchFamily="34" charset="0"/>
              </a:rPr>
              <a:t>Description of Change</a:t>
            </a:r>
          </a:p>
        </p:txBody>
      </p:sp>
      <p:sp>
        <p:nvSpPr>
          <p:cNvPr id="17" name="Rounded Rectangular Callout 16"/>
          <p:cNvSpPr/>
          <p:nvPr/>
        </p:nvSpPr>
        <p:spPr bwMode="auto">
          <a:xfrm>
            <a:off x="6096000" y="3505200"/>
            <a:ext cx="1676400" cy="457200"/>
          </a:xfrm>
          <a:prstGeom prst="wedgeRoundRectCallout">
            <a:avLst>
              <a:gd name="adj1" fmla="val 2525"/>
              <a:gd name="adj2" fmla="val -273029"/>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ahoma" pitchFamily="34" charset="0"/>
              </a:rPr>
              <a:t>Revision Date</a:t>
            </a:r>
          </a:p>
        </p:txBody>
      </p:sp>
      <p:sp>
        <p:nvSpPr>
          <p:cNvPr id="18" name="Rounded Rectangular Callout 17"/>
          <p:cNvSpPr/>
          <p:nvPr/>
        </p:nvSpPr>
        <p:spPr bwMode="auto">
          <a:xfrm>
            <a:off x="7550285" y="2895600"/>
            <a:ext cx="1219200" cy="457200"/>
          </a:xfrm>
          <a:prstGeom prst="wedgeRoundRectCallout">
            <a:avLst>
              <a:gd name="adj1" fmla="val -32016"/>
              <a:gd name="adj2" fmla="val -135558"/>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ahoma" pitchFamily="34" charset="0"/>
              </a:rPr>
              <a:t>Approver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4"/>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2" nodeType="clickEffect">
                                  <p:stCondLst>
                                    <p:cond delay="0"/>
                                  </p:stCondLst>
                                  <p:childTnLst>
                                    <p:set>
                                      <p:cBhvr>
                                        <p:cTn id="32" dur="1" fill="hold">
                                          <p:stCondLst>
                                            <p:cond delay="0"/>
                                          </p:stCondLst>
                                        </p:cTn>
                                        <p:tgtEl>
                                          <p:spTgt spid="8"/>
                                        </p:tgtEl>
                                        <p:attrNameLst>
                                          <p:attrName>style.visibility</p:attrName>
                                        </p:attrNameLst>
                                      </p:cBhvr>
                                      <p:to>
                                        <p:strVal val="hidden"/>
                                      </p:to>
                                    </p:set>
                                  </p:childTnLst>
                                </p:cTn>
                              </p:par>
                              <p:par>
                                <p:cTn id="33" presetID="1" presetClass="entr" presetSubtype="0" fill="hold" grpId="1"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2" nodeType="clickEffect">
                                  <p:stCondLst>
                                    <p:cond delay="0"/>
                                  </p:stCondLst>
                                  <p:childTnLst>
                                    <p:set>
                                      <p:cBhvr>
                                        <p:cTn id="38" dur="1" fill="hold">
                                          <p:stCondLst>
                                            <p:cond delay="0"/>
                                          </p:stCondLst>
                                        </p:cTn>
                                        <p:tgtEl>
                                          <p:spTgt spid="15"/>
                                        </p:tgtEl>
                                        <p:attrNameLst>
                                          <p:attrName>style.visibility</p:attrName>
                                        </p:attrNameLst>
                                      </p:cBhvr>
                                      <p:to>
                                        <p:strVal val="hidden"/>
                                      </p:to>
                                    </p:set>
                                  </p:childTnLst>
                                </p:cTn>
                              </p:par>
                              <p:par>
                                <p:cTn id="39" presetID="1" presetClass="entr" presetSubtype="0" fill="hold" grpId="1"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2" nodeType="clickEffect">
                                  <p:stCondLst>
                                    <p:cond delay="0"/>
                                  </p:stCondLst>
                                  <p:childTnLst>
                                    <p:set>
                                      <p:cBhvr>
                                        <p:cTn id="44" dur="1" fill="hold">
                                          <p:stCondLst>
                                            <p:cond delay="0"/>
                                          </p:stCondLst>
                                        </p:cTn>
                                        <p:tgtEl>
                                          <p:spTgt spid="16"/>
                                        </p:tgtEl>
                                        <p:attrNameLst>
                                          <p:attrName>style.visibility</p:attrName>
                                        </p:attrNameLst>
                                      </p:cBhvr>
                                      <p:to>
                                        <p:strVal val="hidden"/>
                                      </p:to>
                                    </p:set>
                                  </p:childTnLst>
                                </p:cTn>
                              </p:par>
                              <p:par>
                                <p:cTn id="45" presetID="1" presetClass="entr" presetSubtype="0" fill="hold" grpId="1" nodeType="with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2" nodeType="clickEffect">
                                  <p:stCondLst>
                                    <p:cond delay="0"/>
                                  </p:stCondLst>
                                  <p:childTnLst>
                                    <p:set>
                                      <p:cBhvr>
                                        <p:cTn id="50" dur="1" fill="hold">
                                          <p:stCondLst>
                                            <p:cond delay="0"/>
                                          </p:stCondLst>
                                        </p:cTn>
                                        <p:tgtEl>
                                          <p:spTgt spid="17"/>
                                        </p:tgtEl>
                                        <p:attrNameLst>
                                          <p:attrName>style.visibility</p:attrName>
                                        </p:attrNameLst>
                                      </p:cBhvr>
                                      <p:to>
                                        <p:strVal val="hidden"/>
                                      </p:to>
                                    </p:set>
                                  </p:childTnLst>
                                </p:cTn>
                              </p:par>
                              <p:par>
                                <p:cTn id="51" presetID="1" presetClass="entr" presetSubtype="0" fill="hold" grpId="1" nodeType="with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2" nodeType="clickEffect">
                                  <p:stCondLst>
                                    <p:cond delay="0"/>
                                  </p:stCondLst>
                                  <p:childTnLst>
                                    <p:set>
                                      <p:cBhvr>
                                        <p:cTn id="56" dur="1" fill="hold">
                                          <p:stCondLst>
                                            <p:cond delay="0"/>
                                          </p:stCondLst>
                                        </p:cTn>
                                        <p:tgtEl>
                                          <p:spTgt spid="18"/>
                                        </p:tgtEl>
                                        <p:attrNameLst>
                                          <p:attrName>style.visibility</p:attrName>
                                        </p:attrNameLst>
                                      </p:cBhvr>
                                      <p:to>
                                        <p:strVal val="hidden"/>
                                      </p:to>
                                    </p:set>
                                  </p:childTnLst>
                                </p:cTn>
                              </p:par>
                              <p:par>
                                <p:cTn id="57" presetID="1" presetClass="entr" presetSubtype="0" fill="hold" nodeType="with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1" nodeType="clickEffect">
                                  <p:stCondLst>
                                    <p:cond delay="0"/>
                                  </p:stCondLst>
                                  <p:childTnLst>
                                    <p:set>
                                      <p:cBhvr>
                                        <p:cTn id="6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8" grpId="2" animBg="1"/>
      <p:bldP spid="9" grpId="0" animBg="1"/>
      <p:bldP spid="9" grpId="1" animBg="1"/>
      <p:bldP spid="15" grpId="0" animBg="1"/>
      <p:bldP spid="15" grpId="1" animBg="1"/>
      <p:bldP spid="15" grpId="2" animBg="1"/>
      <p:bldP spid="16" grpId="0" animBg="1"/>
      <p:bldP spid="16" grpId="1" animBg="1"/>
      <p:bldP spid="16" grpId="2" animBg="1"/>
      <p:bldP spid="17" grpId="0" animBg="1"/>
      <p:bldP spid="17" grpId="1" animBg="1"/>
      <p:bldP spid="17" grpId="2" animBg="1"/>
      <p:bldP spid="18" grpId="0" animBg="1"/>
      <p:bldP spid="18" grpId="1" animBg="1"/>
      <p:bldP spid="18" grpId="2"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Revision Status of Sheets</a:t>
            </a:r>
            <a:endParaRPr lang="en-US" dirty="0"/>
          </a:p>
        </p:txBody>
      </p:sp>
      <p:graphicFrame>
        <p:nvGraphicFramePr>
          <p:cNvPr id="6" name="Content Placeholder 5" descr="horizontal sheet block" title="horizontal sheet block"/>
          <p:cNvGraphicFramePr>
            <a:graphicFrameLocks noGrp="1"/>
          </p:cNvGraphicFramePr>
          <p:nvPr>
            <p:ph idx="1"/>
            <p:extLst>
              <p:ext uri="{D42A27DB-BD31-4B8C-83A1-F6EECF244321}">
                <p14:modId xmlns:p14="http://schemas.microsoft.com/office/powerpoint/2010/main" val="92332023"/>
              </p:ext>
            </p:extLst>
          </p:nvPr>
        </p:nvGraphicFramePr>
        <p:xfrm>
          <a:off x="762000" y="2895600"/>
          <a:ext cx="7772401" cy="741680"/>
        </p:xfrm>
        <a:graphic>
          <a:graphicData uri="http://schemas.openxmlformats.org/drawingml/2006/table">
            <a:tbl>
              <a:tblPr firstRow="1" bandRow="1">
                <a:tableStyleId>{E8B1032C-EA38-4F05-BA0D-38AFFFC7BED3}</a:tableStyleId>
              </a:tblPr>
              <a:tblGrid>
                <a:gridCol w="1110343"/>
                <a:gridCol w="1110343"/>
                <a:gridCol w="1110343"/>
                <a:gridCol w="1110343"/>
                <a:gridCol w="1110343"/>
                <a:gridCol w="1110343"/>
                <a:gridCol w="1110343"/>
              </a:tblGrid>
              <a:tr h="370840">
                <a:tc>
                  <a:txBody>
                    <a:bodyPr/>
                    <a:lstStyle/>
                    <a:p>
                      <a:pPr algn="ctr"/>
                      <a:r>
                        <a:rPr lang="en-US" dirty="0" smtClean="0"/>
                        <a:t>0</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0</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A</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REV</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US" dirty="0" smtClean="0"/>
                        <a:t>REV</a:t>
                      </a:r>
                      <a:br>
                        <a:rPr lang="en-US" dirty="0" smtClean="0"/>
                      </a:br>
                      <a:r>
                        <a:rPr lang="en-US" dirty="0" smtClean="0"/>
                        <a:t>STATUS</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b="1" dirty="0" smtClean="0"/>
                        <a:t>5</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smtClean="0"/>
                        <a:t>4</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smtClean="0"/>
                        <a:t>3</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smtClean="0"/>
                        <a:t>2</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smtClean="0"/>
                        <a:t>1</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smtClean="0"/>
                        <a:t>SH</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4" name="Date Placeholder 3"/>
          <p:cNvSpPr>
            <a:spLocks noGrp="1"/>
          </p:cNvSpPr>
          <p:nvPr>
            <p:ph type="dt" sz="half" idx="10"/>
          </p:nvPr>
        </p:nvSpPr>
        <p:spPr/>
        <p:txBody>
          <a:bodyPr/>
          <a:lstStyle/>
          <a:p>
            <a:fld id="{64D944CB-2C98-4D3E-859B-BB7794C0429D}" type="datetime1">
              <a:rPr lang="en-US" smtClean="0"/>
              <a:pPr/>
              <a:t>6/25/2017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33</a:t>
            </a:fld>
            <a:endParaRPr lang="en-US"/>
          </a:p>
        </p:txBody>
      </p:sp>
      <p:sp>
        <p:nvSpPr>
          <p:cNvPr id="7" name="TextBox 6"/>
          <p:cNvSpPr txBox="1"/>
          <p:nvPr/>
        </p:nvSpPr>
        <p:spPr>
          <a:xfrm>
            <a:off x="2057400" y="3886200"/>
            <a:ext cx="5105400" cy="381000"/>
          </a:xfrm>
          <a:prstGeom prst="rect">
            <a:avLst/>
          </a:prstGeom>
          <a:noFill/>
        </p:spPr>
        <p:txBody>
          <a:bodyPr wrap="square" rtlCol="0" anchor="ctr">
            <a:spAutoFit/>
          </a:bodyPr>
          <a:lstStyle/>
          <a:p>
            <a:pPr algn="ctr"/>
            <a:r>
              <a:rPr lang="en-US" dirty="0" smtClean="0"/>
              <a:t>HORIZONTAL SHEET BLOCK</a:t>
            </a:r>
            <a:endParaRPr lang="en-US" dirty="0"/>
          </a:p>
        </p:txBody>
      </p:sp>
    </p:spTree>
    <p:extLst>
      <p:ext uri="{BB962C8B-B14F-4D97-AF65-F5344CB8AC3E}">
        <p14:creationId xmlns:p14="http://schemas.microsoft.com/office/powerpoint/2010/main" val="3404160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Revision Status of </a:t>
            </a:r>
            <a:r>
              <a:rPr lang="en-US" dirty="0" smtClean="0"/>
              <a:t>Sheets #2</a:t>
            </a:r>
            <a:endParaRPr lang="en-US" dirty="0"/>
          </a:p>
        </p:txBody>
      </p:sp>
      <p:sp>
        <p:nvSpPr>
          <p:cNvPr id="4" name="Date Placeholder 3"/>
          <p:cNvSpPr>
            <a:spLocks noGrp="1"/>
          </p:cNvSpPr>
          <p:nvPr>
            <p:ph type="dt" sz="half" idx="10"/>
          </p:nvPr>
        </p:nvSpPr>
        <p:spPr/>
        <p:txBody>
          <a:bodyPr/>
          <a:lstStyle/>
          <a:p>
            <a:fld id="{64D944CB-2C98-4D3E-859B-BB7794C0429D}" type="datetime1">
              <a:rPr lang="en-US" smtClean="0"/>
              <a:pPr/>
              <a:t>6/25/2017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34</a:t>
            </a:fld>
            <a:endParaRPr lang="en-US"/>
          </a:p>
        </p:txBody>
      </p:sp>
      <p:graphicFrame>
        <p:nvGraphicFramePr>
          <p:cNvPr id="8" name="Table 7" descr="vertical sheet block" title="vertical sheet block"/>
          <p:cNvGraphicFramePr>
            <a:graphicFrameLocks noGrp="1"/>
          </p:cNvGraphicFramePr>
          <p:nvPr>
            <p:extLst>
              <p:ext uri="{D42A27DB-BD31-4B8C-83A1-F6EECF244321}">
                <p14:modId xmlns:p14="http://schemas.microsoft.com/office/powerpoint/2010/main" val="266143618"/>
              </p:ext>
            </p:extLst>
          </p:nvPr>
        </p:nvGraphicFramePr>
        <p:xfrm>
          <a:off x="3276600" y="1981200"/>
          <a:ext cx="2133600" cy="2865120"/>
        </p:xfrm>
        <a:graphic>
          <a:graphicData uri="http://schemas.openxmlformats.org/drawingml/2006/table">
            <a:tbl>
              <a:tblPr firstRow="1" bandRow="1">
                <a:tableStyleId>{5C22544A-7EE6-4342-B048-85BDC9FD1C3A}</a:tableStyleId>
              </a:tblPr>
              <a:tblGrid>
                <a:gridCol w="1066800"/>
                <a:gridCol w="1066800"/>
              </a:tblGrid>
              <a:tr h="370840">
                <a:tc gridSpan="2">
                  <a:txBody>
                    <a:bodyPr/>
                    <a:lstStyle/>
                    <a:p>
                      <a:pPr algn="ctr"/>
                      <a:r>
                        <a:rPr lang="en-US" sz="1800" b="1" kern="1200" dirty="0" smtClean="0">
                          <a:solidFill>
                            <a:schemeClr val="tx1"/>
                          </a:solidFill>
                          <a:latin typeface="+mn-lt"/>
                          <a:ea typeface="+mn-ea"/>
                          <a:cs typeface="+mn-cs"/>
                        </a:rPr>
                        <a:t>REV</a:t>
                      </a:r>
                    </a:p>
                    <a:p>
                      <a:pPr algn="ctr"/>
                      <a:r>
                        <a:rPr lang="en-US" sz="1800" b="1" kern="1200" dirty="0" smtClean="0">
                          <a:solidFill>
                            <a:schemeClr val="tx1"/>
                          </a:solidFill>
                          <a:latin typeface="+mn-lt"/>
                          <a:ea typeface="+mn-ea"/>
                          <a:cs typeface="+mn-cs"/>
                        </a:rPr>
                        <a:t>STATUS</a:t>
                      </a:r>
                    </a:p>
                  </a:txBody>
                  <a:tcPr anchor="ct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noFill/>
                  </a:tcPr>
                </a:tc>
                <a:tc hMerge="1">
                  <a:txBody>
                    <a:bodyPr/>
                    <a:lstStyle/>
                    <a:p>
                      <a:endParaRPr lang="en-US" dirty="0"/>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noFill/>
                  </a:tcPr>
                </a:tc>
              </a:tr>
              <a:tr h="370840">
                <a:tc>
                  <a:txBody>
                    <a:bodyPr/>
                    <a:lstStyle/>
                    <a:p>
                      <a:pPr algn="ctr"/>
                      <a:r>
                        <a:rPr lang="en-US" sz="1800" b="1" kern="1200" dirty="0" smtClean="0">
                          <a:solidFill>
                            <a:schemeClr val="tx1"/>
                          </a:solidFill>
                          <a:latin typeface="+mn-lt"/>
                          <a:ea typeface="+mn-ea"/>
                          <a:cs typeface="+mn-cs"/>
                        </a:rPr>
                        <a:t>REV</a:t>
                      </a:r>
                    </a:p>
                  </a:txBody>
                  <a:tcPr anchor="ct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noFill/>
                  </a:tcPr>
                </a:tc>
                <a:tc>
                  <a:txBody>
                    <a:bodyPr/>
                    <a:lstStyle/>
                    <a:p>
                      <a:pPr algn="ctr"/>
                      <a:r>
                        <a:rPr lang="en-US" sz="1800" b="1" kern="1200" dirty="0" smtClean="0">
                          <a:solidFill>
                            <a:schemeClr val="tx1"/>
                          </a:solidFill>
                          <a:latin typeface="+mn-lt"/>
                          <a:ea typeface="+mn-ea"/>
                          <a:cs typeface="+mn-cs"/>
                        </a:rPr>
                        <a:t>SH</a:t>
                      </a:r>
                    </a:p>
                  </a:txBody>
                  <a:tcPr anchor="ct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noFill/>
                  </a:tcPr>
                </a:tc>
              </a:tr>
              <a:tr h="370840">
                <a:tc>
                  <a:txBody>
                    <a:bodyPr/>
                    <a:lstStyle/>
                    <a:p>
                      <a:pPr algn="ctr"/>
                      <a:r>
                        <a:rPr lang="en-US" sz="1800" b="1" kern="1200" dirty="0" smtClean="0">
                          <a:solidFill>
                            <a:schemeClr val="tx1"/>
                          </a:solidFill>
                          <a:latin typeface="+mn-lt"/>
                          <a:ea typeface="+mn-ea"/>
                          <a:cs typeface="+mn-cs"/>
                        </a:rPr>
                        <a:t>C</a:t>
                      </a:r>
                    </a:p>
                  </a:txBody>
                  <a:tcPr anchor="ct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noFill/>
                  </a:tcPr>
                </a:tc>
                <a:tc>
                  <a:txBody>
                    <a:bodyPr/>
                    <a:lstStyle/>
                    <a:p>
                      <a:pPr algn="ctr"/>
                      <a:r>
                        <a:rPr lang="en-US" sz="1800" b="1" kern="1200" dirty="0" smtClean="0">
                          <a:solidFill>
                            <a:schemeClr val="tx1"/>
                          </a:solidFill>
                          <a:latin typeface="+mn-lt"/>
                          <a:ea typeface="+mn-ea"/>
                          <a:cs typeface="+mn-cs"/>
                        </a:rPr>
                        <a:t>1</a:t>
                      </a:r>
                    </a:p>
                  </a:txBody>
                  <a:tcPr anchor="ct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noFill/>
                  </a:tcPr>
                </a:tc>
              </a:tr>
              <a:tr h="370840">
                <a:tc>
                  <a:txBody>
                    <a:bodyPr/>
                    <a:lstStyle/>
                    <a:p>
                      <a:pPr algn="ctr"/>
                      <a:r>
                        <a:rPr lang="en-US" sz="1800" b="1" kern="1200" dirty="0" smtClean="0">
                          <a:solidFill>
                            <a:schemeClr val="tx1"/>
                          </a:solidFill>
                          <a:latin typeface="+mn-lt"/>
                          <a:ea typeface="+mn-ea"/>
                          <a:cs typeface="+mn-cs"/>
                        </a:rPr>
                        <a:t>A</a:t>
                      </a:r>
                    </a:p>
                  </a:txBody>
                  <a:tcPr anchor="ct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noFill/>
                  </a:tcPr>
                </a:tc>
                <a:tc>
                  <a:txBody>
                    <a:bodyPr/>
                    <a:lstStyle/>
                    <a:p>
                      <a:pPr algn="ctr"/>
                      <a:r>
                        <a:rPr lang="en-US" sz="1800" b="1" kern="1200" dirty="0" smtClean="0">
                          <a:solidFill>
                            <a:schemeClr val="tx1"/>
                          </a:solidFill>
                          <a:latin typeface="+mn-lt"/>
                          <a:ea typeface="+mn-ea"/>
                          <a:cs typeface="+mn-cs"/>
                        </a:rPr>
                        <a:t>2</a:t>
                      </a:r>
                    </a:p>
                  </a:txBody>
                  <a:tcPr anchor="ct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noFill/>
                  </a:tcPr>
                </a:tc>
              </a:tr>
              <a:tr h="370840">
                <a:tc>
                  <a:txBody>
                    <a:bodyPr/>
                    <a:lstStyle/>
                    <a:p>
                      <a:pPr algn="ctr"/>
                      <a:r>
                        <a:rPr lang="en-US" sz="1800" b="1" kern="1200" dirty="0" smtClean="0">
                          <a:solidFill>
                            <a:schemeClr val="tx1"/>
                          </a:solidFill>
                          <a:latin typeface="+mn-lt"/>
                          <a:ea typeface="+mn-ea"/>
                          <a:cs typeface="+mn-cs"/>
                        </a:rPr>
                        <a:t>C</a:t>
                      </a:r>
                    </a:p>
                  </a:txBody>
                  <a:tcPr anchor="ct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noFill/>
                  </a:tcPr>
                </a:tc>
                <a:tc>
                  <a:txBody>
                    <a:bodyPr/>
                    <a:lstStyle/>
                    <a:p>
                      <a:pPr algn="ctr"/>
                      <a:r>
                        <a:rPr lang="en-US" sz="1800" b="1" kern="1200" dirty="0" smtClean="0">
                          <a:solidFill>
                            <a:schemeClr val="tx1"/>
                          </a:solidFill>
                          <a:latin typeface="+mn-lt"/>
                          <a:ea typeface="+mn-ea"/>
                          <a:cs typeface="+mn-cs"/>
                        </a:rPr>
                        <a:t>3</a:t>
                      </a:r>
                    </a:p>
                  </a:txBody>
                  <a:tcPr anchor="ct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noFill/>
                  </a:tcPr>
                </a:tc>
              </a:tr>
              <a:tr h="370840">
                <a:tc>
                  <a:txBody>
                    <a:bodyPr/>
                    <a:lstStyle/>
                    <a:p>
                      <a:pPr algn="ctr"/>
                      <a:r>
                        <a:rPr lang="en-US" sz="1800" b="1" kern="1200" dirty="0" smtClean="0">
                          <a:solidFill>
                            <a:schemeClr val="tx1"/>
                          </a:solidFill>
                          <a:latin typeface="+mn-lt"/>
                          <a:ea typeface="+mn-ea"/>
                          <a:cs typeface="+mn-cs"/>
                        </a:rPr>
                        <a:t>0</a:t>
                      </a:r>
                    </a:p>
                  </a:txBody>
                  <a:tcPr anchor="ct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noFill/>
                  </a:tcPr>
                </a:tc>
                <a:tc>
                  <a:txBody>
                    <a:bodyPr/>
                    <a:lstStyle/>
                    <a:p>
                      <a:pPr algn="ctr"/>
                      <a:r>
                        <a:rPr lang="en-US" sz="1800" b="1" kern="1200" dirty="0" smtClean="0">
                          <a:solidFill>
                            <a:schemeClr val="tx1"/>
                          </a:solidFill>
                          <a:latin typeface="+mn-lt"/>
                          <a:ea typeface="+mn-ea"/>
                          <a:cs typeface="+mn-cs"/>
                        </a:rPr>
                        <a:t>4</a:t>
                      </a:r>
                    </a:p>
                  </a:txBody>
                  <a:tcPr anchor="ct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noFill/>
                  </a:tcPr>
                </a:tc>
              </a:tr>
              <a:tr h="370840">
                <a:tc>
                  <a:txBody>
                    <a:bodyPr/>
                    <a:lstStyle/>
                    <a:p>
                      <a:pPr algn="ctr"/>
                      <a:r>
                        <a:rPr lang="en-US" sz="1800" b="1" kern="1200" dirty="0" smtClean="0">
                          <a:solidFill>
                            <a:schemeClr val="tx1"/>
                          </a:solidFill>
                          <a:latin typeface="+mn-lt"/>
                          <a:ea typeface="+mn-ea"/>
                          <a:cs typeface="+mn-cs"/>
                        </a:rPr>
                        <a:t>0</a:t>
                      </a:r>
                    </a:p>
                  </a:txBody>
                  <a:tcPr anchor="ct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noFill/>
                  </a:tcPr>
                </a:tc>
                <a:tc>
                  <a:txBody>
                    <a:bodyPr/>
                    <a:lstStyle/>
                    <a:p>
                      <a:pPr algn="ctr"/>
                      <a:r>
                        <a:rPr lang="en-US" sz="1800" b="1" kern="1200" dirty="0" smtClean="0">
                          <a:solidFill>
                            <a:schemeClr val="tx1"/>
                          </a:solidFill>
                          <a:latin typeface="+mn-lt"/>
                          <a:ea typeface="+mn-ea"/>
                          <a:cs typeface="+mn-cs"/>
                        </a:rPr>
                        <a:t>5</a:t>
                      </a:r>
                    </a:p>
                  </a:txBody>
                  <a:tcPr anchor="ct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noFill/>
                  </a:tcPr>
                </a:tc>
              </a:tr>
            </a:tbl>
          </a:graphicData>
        </a:graphic>
      </p:graphicFrame>
      <p:sp>
        <p:nvSpPr>
          <p:cNvPr id="9" name="TextBox 8"/>
          <p:cNvSpPr txBox="1"/>
          <p:nvPr/>
        </p:nvSpPr>
        <p:spPr>
          <a:xfrm>
            <a:off x="1752600" y="5029200"/>
            <a:ext cx="5105400" cy="381000"/>
          </a:xfrm>
          <a:prstGeom prst="rect">
            <a:avLst/>
          </a:prstGeom>
          <a:noFill/>
        </p:spPr>
        <p:txBody>
          <a:bodyPr wrap="square" rtlCol="0" anchor="ctr">
            <a:spAutoFit/>
          </a:bodyPr>
          <a:lstStyle/>
          <a:p>
            <a:pPr algn="ctr"/>
            <a:r>
              <a:rPr lang="en-US" dirty="0" smtClean="0"/>
              <a:t>VERTICAL SHEET BLOCK</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Credits</a:t>
            </a:r>
            <a:endParaRPr lang="en-US" dirty="0"/>
          </a:p>
        </p:txBody>
      </p:sp>
      <p:sp>
        <p:nvSpPr>
          <p:cNvPr id="3" name="Content Placeholder 2"/>
          <p:cNvSpPr>
            <a:spLocks noGrp="1"/>
          </p:cNvSpPr>
          <p:nvPr>
            <p:ph idx="1"/>
          </p:nvPr>
        </p:nvSpPr>
        <p:spPr/>
        <p:txBody>
          <a:bodyPr/>
          <a:lstStyle/>
          <a:p>
            <a:r>
              <a:rPr lang="en-US" dirty="0" smtClean="0"/>
              <a:t>Unless indicated otherwise all images are from Madsen, David A., and David P. Madsen. </a:t>
            </a:r>
            <a:r>
              <a:rPr lang="en-US" i="1" dirty="0" smtClean="0"/>
              <a:t>Print Reading for Engineering and Manufacturing Technology.</a:t>
            </a:r>
            <a:r>
              <a:rPr lang="en-US" dirty="0" smtClean="0"/>
              <a:t> Clifton Park, NY: Delmar, </a:t>
            </a:r>
            <a:r>
              <a:rPr lang="en-US" dirty="0" err="1" smtClean="0"/>
              <a:t>Cengage</a:t>
            </a:r>
            <a:r>
              <a:rPr lang="en-US" dirty="0" smtClean="0"/>
              <a:t> Learning, 2013. Print.</a:t>
            </a:r>
            <a:endParaRPr lang="en-US" dirty="0"/>
          </a:p>
        </p:txBody>
      </p:sp>
      <p:sp>
        <p:nvSpPr>
          <p:cNvPr id="4" name="Date Placeholder 3"/>
          <p:cNvSpPr>
            <a:spLocks noGrp="1"/>
          </p:cNvSpPr>
          <p:nvPr>
            <p:ph type="dt" sz="half" idx="10"/>
          </p:nvPr>
        </p:nvSpPr>
        <p:spPr/>
        <p:txBody>
          <a:bodyPr/>
          <a:lstStyle/>
          <a:p>
            <a:fld id="{64D944CB-2C98-4D3E-859B-BB7794C0429D}" type="datetime1">
              <a:rPr lang="en-US" smtClean="0"/>
              <a:pPr/>
              <a:t>6/25/2017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35</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0" dirty="0" smtClean="0"/>
              <a:t>A little more history…</a:t>
            </a:r>
            <a:endParaRPr lang="en-US" dirty="0"/>
          </a:p>
        </p:txBody>
      </p:sp>
      <p:sp>
        <p:nvSpPr>
          <p:cNvPr id="4" name="Date Placeholder 3"/>
          <p:cNvSpPr>
            <a:spLocks noGrp="1"/>
          </p:cNvSpPr>
          <p:nvPr>
            <p:ph type="dt" sz="half" idx="10"/>
          </p:nvPr>
        </p:nvSpPr>
        <p:spPr/>
        <p:txBody>
          <a:bodyPr/>
          <a:lstStyle/>
          <a:p>
            <a:fld id="{64D944CB-2C98-4D3E-859B-BB7794C0429D}" type="datetime1">
              <a:rPr lang="en-US" smtClean="0"/>
              <a:pPr/>
              <a:t>6/25/2017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4</a:t>
            </a:fld>
            <a:endParaRPr lang="en-US"/>
          </a:p>
        </p:txBody>
      </p:sp>
      <p:pic>
        <p:nvPicPr>
          <p:cNvPr id="7" name="Content Placeholder 5" descr="Wright brothers drawing" title="Wright brothers drawing"/>
          <p:cNvPicPr>
            <a:picLocks noChangeAspect="1"/>
          </p:cNvPicPr>
          <p:nvPr/>
        </p:nvPicPr>
        <p:blipFill>
          <a:blip r:embed="rId3"/>
          <a:stretch>
            <a:fillRect/>
          </a:stretch>
        </p:blipFill>
        <p:spPr bwMode="auto">
          <a:xfrm>
            <a:off x="1657350" y="1616229"/>
            <a:ext cx="5638800" cy="4639617"/>
          </a:xfrm>
          <a:prstGeom prst="rect">
            <a:avLst/>
          </a:prstGeom>
          <a:noFill/>
          <a:ln w="9525">
            <a:noFill/>
            <a:miter lim="800000"/>
            <a:headEnd/>
            <a:tailEnd/>
          </a:ln>
          <a:effectLst/>
        </p:spPr>
      </p:pic>
      <p:sp>
        <p:nvSpPr>
          <p:cNvPr id="8" name="TextBox 7"/>
          <p:cNvSpPr txBox="1"/>
          <p:nvPr/>
        </p:nvSpPr>
        <p:spPr>
          <a:xfrm>
            <a:off x="3352800" y="6389106"/>
            <a:ext cx="2895600" cy="369332"/>
          </a:xfrm>
          <a:prstGeom prst="rect">
            <a:avLst/>
          </a:prstGeom>
          <a:noFill/>
        </p:spPr>
        <p:txBody>
          <a:bodyPr wrap="square" rtlCol="0" anchor="ctr" anchorCtr="0">
            <a:spAutoFit/>
          </a:bodyPr>
          <a:lstStyle/>
          <a:p>
            <a:pPr algn="ctr"/>
            <a:r>
              <a:rPr lang="en-US" dirty="0" smtClean="0"/>
              <a:t>Patent Drawing</a:t>
            </a:r>
            <a:endParaRPr lang="en-US" dirty="0"/>
          </a:p>
        </p:txBody>
      </p:sp>
    </p:spTree>
    <p:extLst>
      <p:ext uri="{BB962C8B-B14F-4D97-AF65-F5344CB8AC3E}">
        <p14:creationId xmlns:p14="http://schemas.microsoft.com/office/powerpoint/2010/main" val="774559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0" dirty="0" smtClean="0"/>
              <a:t>More history…</a:t>
            </a:r>
            <a:endParaRPr lang="en-US" kern="0" dirty="0"/>
          </a:p>
        </p:txBody>
      </p:sp>
      <p:sp>
        <p:nvSpPr>
          <p:cNvPr id="4" name="Date Placeholder 3"/>
          <p:cNvSpPr>
            <a:spLocks noGrp="1"/>
          </p:cNvSpPr>
          <p:nvPr>
            <p:ph type="dt" sz="half" idx="10"/>
          </p:nvPr>
        </p:nvSpPr>
        <p:spPr/>
        <p:txBody>
          <a:bodyPr/>
          <a:lstStyle/>
          <a:p>
            <a:fld id="{64D944CB-2C98-4D3E-859B-BB7794C0429D}" type="datetime1">
              <a:rPr lang="en-US" smtClean="0"/>
              <a:pPr/>
              <a:t>6/25/2017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5</a:t>
            </a:fld>
            <a:endParaRPr lang="en-US"/>
          </a:p>
        </p:txBody>
      </p:sp>
      <p:pic>
        <p:nvPicPr>
          <p:cNvPr id="6" name="Picture 5" descr="patent drawing" title="patent drawing"/>
          <p:cNvPicPr>
            <a:picLocks noChangeAspect="1"/>
          </p:cNvPicPr>
          <p:nvPr/>
        </p:nvPicPr>
        <p:blipFill>
          <a:blip r:embed="rId3"/>
          <a:stretch>
            <a:fillRect/>
          </a:stretch>
        </p:blipFill>
        <p:spPr>
          <a:xfrm>
            <a:off x="2909888" y="1606883"/>
            <a:ext cx="3324225" cy="4641517"/>
          </a:xfrm>
          <a:prstGeom prst="rect">
            <a:avLst/>
          </a:prstGeom>
        </p:spPr>
      </p:pic>
      <p:sp>
        <p:nvSpPr>
          <p:cNvPr id="7" name="TextBox 6"/>
          <p:cNvSpPr txBox="1"/>
          <p:nvPr/>
        </p:nvSpPr>
        <p:spPr>
          <a:xfrm>
            <a:off x="3352800" y="6389106"/>
            <a:ext cx="2895600" cy="369332"/>
          </a:xfrm>
          <a:prstGeom prst="rect">
            <a:avLst/>
          </a:prstGeom>
          <a:noFill/>
        </p:spPr>
        <p:txBody>
          <a:bodyPr wrap="square" rtlCol="0" anchor="ctr" anchorCtr="0">
            <a:spAutoFit/>
          </a:bodyPr>
          <a:lstStyle/>
          <a:p>
            <a:pPr algn="ctr"/>
            <a:r>
              <a:rPr lang="en-US" dirty="0" smtClean="0"/>
              <a:t>Patent Drawing</a:t>
            </a:r>
            <a:endParaRPr lang="en-US" dirty="0"/>
          </a:p>
        </p:txBody>
      </p:sp>
    </p:spTree>
    <p:extLst>
      <p:ext uri="{BB962C8B-B14F-4D97-AF65-F5344CB8AC3E}">
        <p14:creationId xmlns:p14="http://schemas.microsoft.com/office/powerpoint/2010/main" val="3322818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Drawings</a:t>
            </a:r>
            <a:endParaRPr lang="en-US" dirty="0"/>
          </a:p>
        </p:txBody>
      </p:sp>
      <p:pic>
        <p:nvPicPr>
          <p:cNvPr id="6" name="Content Placeholder 5" descr="part drawing" title="part drawing"/>
          <p:cNvPicPr>
            <a:picLocks noGrp="1" noChangeAspect="1"/>
          </p:cNvPicPr>
          <p:nvPr>
            <p:ph idx="1"/>
          </p:nvPr>
        </p:nvPicPr>
        <p:blipFill>
          <a:blip r:embed="rId3"/>
          <a:stretch>
            <a:fillRect/>
          </a:stretch>
        </p:blipFill>
        <p:spPr>
          <a:xfrm>
            <a:off x="1561380" y="1752600"/>
            <a:ext cx="6211020" cy="4114800"/>
          </a:xfrm>
        </p:spPr>
      </p:pic>
      <p:sp>
        <p:nvSpPr>
          <p:cNvPr id="4" name="Date Placeholder 3"/>
          <p:cNvSpPr>
            <a:spLocks noGrp="1"/>
          </p:cNvSpPr>
          <p:nvPr>
            <p:ph type="dt" sz="half" idx="10"/>
          </p:nvPr>
        </p:nvSpPr>
        <p:spPr/>
        <p:txBody>
          <a:bodyPr/>
          <a:lstStyle/>
          <a:p>
            <a:fld id="{64D944CB-2C98-4D3E-859B-BB7794C0429D}" type="datetime1">
              <a:rPr lang="en-US" smtClean="0"/>
              <a:pPr/>
              <a:t>6/25/2017</a:t>
            </a:fld>
            <a:endParaRPr lang="en-US" dirty="0"/>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6</a:t>
            </a:fld>
            <a:endParaRPr lang="en-US"/>
          </a:p>
        </p:txBody>
      </p:sp>
      <p:sp>
        <p:nvSpPr>
          <p:cNvPr id="14" name="TextBox 13"/>
          <p:cNvSpPr txBox="1"/>
          <p:nvPr/>
        </p:nvSpPr>
        <p:spPr>
          <a:xfrm>
            <a:off x="3352800" y="6389106"/>
            <a:ext cx="2895600" cy="369332"/>
          </a:xfrm>
          <a:prstGeom prst="rect">
            <a:avLst/>
          </a:prstGeom>
          <a:noFill/>
        </p:spPr>
        <p:txBody>
          <a:bodyPr wrap="square" rtlCol="0" anchor="ctr" anchorCtr="0">
            <a:spAutoFit/>
          </a:bodyPr>
          <a:lstStyle/>
          <a:p>
            <a:pPr algn="ctr"/>
            <a:r>
              <a:rPr lang="en-US" dirty="0" smtClean="0"/>
              <a:t>Part Drawing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a:t>
            </a:r>
            <a:r>
              <a:rPr lang="en-US" dirty="0" smtClean="0"/>
              <a:t>Drawings #2</a:t>
            </a:r>
            <a:endParaRPr lang="en-US" dirty="0"/>
          </a:p>
        </p:txBody>
      </p:sp>
      <p:sp>
        <p:nvSpPr>
          <p:cNvPr id="4" name="Date Placeholder 3"/>
          <p:cNvSpPr>
            <a:spLocks noGrp="1"/>
          </p:cNvSpPr>
          <p:nvPr>
            <p:ph type="dt" sz="half" idx="10"/>
          </p:nvPr>
        </p:nvSpPr>
        <p:spPr/>
        <p:txBody>
          <a:bodyPr/>
          <a:lstStyle/>
          <a:p>
            <a:fld id="{64D944CB-2C98-4D3E-859B-BB7794C0429D}" type="datetime1">
              <a:rPr lang="en-US" smtClean="0"/>
              <a:pPr/>
              <a:t>6/25/2017</a:t>
            </a:fld>
            <a:endParaRPr lang="en-US" dirty="0"/>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7</a:t>
            </a:fld>
            <a:endParaRPr lang="en-US"/>
          </a:p>
        </p:txBody>
      </p:sp>
      <p:pic>
        <p:nvPicPr>
          <p:cNvPr id="8" name="Picture 7" descr="assembly drawing" title="assembly drawing"/>
          <p:cNvPicPr>
            <a:picLocks noChangeAspect="1"/>
          </p:cNvPicPr>
          <p:nvPr/>
        </p:nvPicPr>
        <p:blipFill>
          <a:blip r:embed="rId3"/>
          <a:stretch>
            <a:fillRect/>
          </a:stretch>
        </p:blipFill>
        <p:spPr>
          <a:xfrm>
            <a:off x="914400" y="1524000"/>
            <a:ext cx="7543800" cy="4549855"/>
          </a:xfrm>
          <a:prstGeom prst="rect">
            <a:avLst/>
          </a:prstGeom>
        </p:spPr>
      </p:pic>
      <p:sp>
        <p:nvSpPr>
          <p:cNvPr id="14" name="TextBox 13"/>
          <p:cNvSpPr txBox="1"/>
          <p:nvPr/>
        </p:nvSpPr>
        <p:spPr>
          <a:xfrm>
            <a:off x="3352800" y="6389106"/>
            <a:ext cx="2895600" cy="369332"/>
          </a:xfrm>
          <a:prstGeom prst="rect">
            <a:avLst/>
          </a:prstGeom>
          <a:noFill/>
        </p:spPr>
        <p:txBody>
          <a:bodyPr wrap="square" rtlCol="0" anchor="ctr" anchorCtr="0">
            <a:spAutoFit/>
          </a:bodyPr>
          <a:lstStyle/>
          <a:p>
            <a:pPr algn="ctr"/>
            <a:r>
              <a:rPr lang="en-US" dirty="0" smtClean="0"/>
              <a:t>Assembly Drawing</a:t>
            </a:r>
            <a:endParaRPr lang="en-US" dirty="0"/>
          </a:p>
        </p:txBody>
      </p:sp>
    </p:spTree>
    <p:extLst>
      <p:ext uri="{BB962C8B-B14F-4D97-AF65-F5344CB8AC3E}">
        <p14:creationId xmlns:p14="http://schemas.microsoft.com/office/powerpoint/2010/main" val="422921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a:t>
            </a:r>
            <a:r>
              <a:rPr lang="en-US" dirty="0" smtClean="0"/>
              <a:t>Drawings #3</a:t>
            </a:r>
            <a:endParaRPr lang="en-US" dirty="0"/>
          </a:p>
        </p:txBody>
      </p:sp>
      <p:sp>
        <p:nvSpPr>
          <p:cNvPr id="4" name="Date Placeholder 3"/>
          <p:cNvSpPr>
            <a:spLocks noGrp="1"/>
          </p:cNvSpPr>
          <p:nvPr>
            <p:ph type="dt" sz="half" idx="10"/>
          </p:nvPr>
        </p:nvSpPr>
        <p:spPr/>
        <p:txBody>
          <a:bodyPr/>
          <a:lstStyle/>
          <a:p>
            <a:fld id="{64D944CB-2C98-4D3E-859B-BB7794C0429D}" type="datetime1">
              <a:rPr lang="en-US" smtClean="0"/>
              <a:pPr/>
              <a:t>6/25/2017</a:t>
            </a:fld>
            <a:endParaRPr lang="en-US" dirty="0"/>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8</a:t>
            </a:fld>
            <a:endParaRPr lang="en-US"/>
          </a:p>
        </p:txBody>
      </p:sp>
      <p:pic>
        <p:nvPicPr>
          <p:cNvPr id="9" name="Picture 8" descr="assembly drawing" title="isometric drawing"/>
          <p:cNvPicPr>
            <a:picLocks noChangeAspect="1"/>
          </p:cNvPicPr>
          <p:nvPr/>
        </p:nvPicPr>
        <p:blipFill>
          <a:blip r:embed="rId3"/>
          <a:stretch>
            <a:fillRect/>
          </a:stretch>
        </p:blipFill>
        <p:spPr>
          <a:xfrm>
            <a:off x="2286000" y="2209800"/>
            <a:ext cx="4601578" cy="3190875"/>
          </a:xfrm>
          <a:prstGeom prst="rect">
            <a:avLst/>
          </a:prstGeom>
        </p:spPr>
      </p:pic>
      <p:sp>
        <p:nvSpPr>
          <p:cNvPr id="14" name="TextBox 13"/>
          <p:cNvSpPr txBox="1"/>
          <p:nvPr/>
        </p:nvSpPr>
        <p:spPr>
          <a:xfrm>
            <a:off x="3352800" y="6389106"/>
            <a:ext cx="2895600" cy="369332"/>
          </a:xfrm>
          <a:prstGeom prst="rect">
            <a:avLst/>
          </a:prstGeom>
          <a:noFill/>
        </p:spPr>
        <p:txBody>
          <a:bodyPr wrap="square" rtlCol="0" anchor="ctr" anchorCtr="0">
            <a:spAutoFit/>
          </a:bodyPr>
          <a:lstStyle/>
          <a:p>
            <a:pPr algn="ctr"/>
            <a:r>
              <a:rPr lang="en-US" dirty="0" smtClean="0"/>
              <a:t>Isometric Drawing</a:t>
            </a:r>
            <a:endParaRPr lang="en-US" dirty="0"/>
          </a:p>
        </p:txBody>
      </p:sp>
    </p:spTree>
    <p:extLst>
      <p:ext uri="{BB962C8B-B14F-4D97-AF65-F5344CB8AC3E}">
        <p14:creationId xmlns:p14="http://schemas.microsoft.com/office/powerpoint/2010/main" val="422921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a:t>
            </a:r>
            <a:r>
              <a:rPr lang="en-US" dirty="0" smtClean="0"/>
              <a:t>Drawings #4</a:t>
            </a:r>
            <a:endParaRPr lang="en-US" dirty="0"/>
          </a:p>
        </p:txBody>
      </p:sp>
      <p:sp>
        <p:nvSpPr>
          <p:cNvPr id="4" name="Date Placeholder 3"/>
          <p:cNvSpPr>
            <a:spLocks noGrp="1"/>
          </p:cNvSpPr>
          <p:nvPr>
            <p:ph type="dt" sz="half" idx="10"/>
          </p:nvPr>
        </p:nvSpPr>
        <p:spPr/>
        <p:txBody>
          <a:bodyPr/>
          <a:lstStyle/>
          <a:p>
            <a:fld id="{64D944CB-2C98-4D3E-859B-BB7794C0429D}" type="datetime1">
              <a:rPr lang="en-US" smtClean="0"/>
              <a:pPr/>
              <a:t>6/25/2017</a:t>
            </a:fld>
            <a:endParaRPr lang="en-US" dirty="0"/>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9</a:t>
            </a:fld>
            <a:endParaRPr lang="en-US"/>
          </a:p>
        </p:txBody>
      </p:sp>
      <p:pic>
        <p:nvPicPr>
          <p:cNvPr id="10" name="Picture 9" descr="illustration of a drum set" title="illustration of a drum set"/>
          <p:cNvPicPr>
            <a:picLocks noChangeAspect="1"/>
          </p:cNvPicPr>
          <p:nvPr/>
        </p:nvPicPr>
        <p:blipFill>
          <a:blip r:embed="rId3"/>
          <a:stretch>
            <a:fillRect/>
          </a:stretch>
        </p:blipFill>
        <p:spPr>
          <a:xfrm>
            <a:off x="1547813" y="1570727"/>
            <a:ext cx="5995987" cy="4525273"/>
          </a:xfrm>
          <a:prstGeom prst="rect">
            <a:avLst/>
          </a:prstGeom>
        </p:spPr>
      </p:pic>
      <p:sp>
        <p:nvSpPr>
          <p:cNvPr id="14" name="TextBox 13"/>
          <p:cNvSpPr txBox="1"/>
          <p:nvPr/>
        </p:nvSpPr>
        <p:spPr>
          <a:xfrm>
            <a:off x="3352800" y="6389106"/>
            <a:ext cx="2895600" cy="369332"/>
          </a:xfrm>
          <a:prstGeom prst="rect">
            <a:avLst/>
          </a:prstGeom>
          <a:noFill/>
        </p:spPr>
        <p:txBody>
          <a:bodyPr wrap="square" rtlCol="0" anchor="ctr" anchorCtr="0">
            <a:spAutoFit/>
          </a:bodyPr>
          <a:lstStyle/>
          <a:p>
            <a:pPr algn="ctr"/>
            <a:r>
              <a:rPr lang="en-US" dirty="0" smtClean="0"/>
              <a:t>Illustration</a:t>
            </a:r>
            <a:endParaRPr lang="en-US" dirty="0"/>
          </a:p>
        </p:txBody>
      </p:sp>
    </p:spTree>
    <p:extLst>
      <p:ext uri="{BB962C8B-B14F-4D97-AF65-F5344CB8AC3E}">
        <p14:creationId xmlns:p14="http://schemas.microsoft.com/office/powerpoint/2010/main" val="422921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3223</TotalTime>
  <Words>2316</Words>
  <Application>Microsoft Office PowerPoint</Application>
  <PresentationFormat>On-screen Show (4:3)</PresentationFormat>
  <Paragraphs>372</Paragraphs>
  <Slides>35</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Calibri Light</vt:lpstr>
      <vt:lpstr>Tahoma</vt:lpstr>
      <vt:lpstr>Times New Roman</vt:lpstr>
      <vt:lpstr>Office Theme</vt:lpstr>
      <vt:lpstr>Blueprint Reading</vt:lpstr>
      <vt:lpstr>Disclaimer</vt:lpstr>
      <vt:lpstr>A little history…</vt:lpstr>
      <vt:lpstr>A little more history…</vt:lpstr>
      <vt:lpstr>More history…</vt:lpstr>
      <vt:lpstr>Types of Drawings</vt:lpstr>
      <vt:lpstr>Types of Drawings #2</vt:lpstr>
      <vt:lpstr>Types of Drawings #3</vt:lpstr>
      <vt:lpstr>Types of Drawings #4</vt:lpstr>
      <vt:lpstr>Types of Drawings #5</vt:lpstr>
      <vt:lpstr>Types of Drawings #6</vt:lpstr>
      <vt:lpstr>Types of Drawings #7</vt:lpstr>
      <vt:lpstr>Other Types of Drawings</vt:lpstr>
      <vt:lpstr>Other Types of Drawings #2</vt:lpstr>
      <vt:lpstr>Other Types of Drawings #3</vt:lpstr>
      <vt:lpstr>Other Types of Drawings #4</vt:lpstr>
      <vt:lpstr>Other Types of Drawings #5</vt:lpstr>
      <vt:lpstr>Other Types of Drawings #6</vt:lpstr>
      <vt:lpstr>Blueprint Reading </vt:lpstr>
      <vt:lpstr>2D Models</vt:lpstr>
      <vt:lpstr>3D Models</vt:lpstr>
      <vt:lpstr>Blueprint Reading  </vt:lpstr>
      <vt:lpstr>Common Drawing Sizes - Inch</vt:lpstr>
      <vt:lpstr>Common Drawing Sizes - MM</vt:lpstr>
      <vt:lpstr>Basic Drawing</vt:lpstr>
      <vt:lpstr>Border</vt:lpstr>
      <vt:lpstr>Zoning</vt:lpstr>
      <vt:lpstr>Zoning #2</vt:lpstr>
      <vt:lpstr>Title Block – ASME Standard</vt:lpstr>
      <vt:lpstr>Angle of Projection</vt:lpstr>
      <vt:lpstr>Dimensioning and Tolerance Block</vt:lpstr>
      <vt:lpstr>Revisions </vt:lpstr>
      <vt:lpstr>Revision Status of Sheets</vt:lpstr>
      <vt:lpstr>Revision Status of Sheets #2</vt:lpstr>
      <vt:lpstr>Credits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Blueprint Reading</dc:title>
  <dc:subject>Introduction</dc:subject>
  <dc:creator>Todd Rathier</dc:creator>
  <cp:lastModifiedBy>RISD</cp:lastModifiedBy>
  <cp:revision>25</cp:revision>
  <cp:lastPrinted>1601-01-01T00:00:00Z</cp:lastPrinted>
  <dcterms:created xsi:type="dcterms:W3CDTF">1601-01-01T00:00:00Z</dcterms:created>
  <dcterms:modified xsi:type="dcterms:W3CDTF">2017-06-26T14:39:53Z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TC010689871033</vt:lpwstr>
  </property>
</Properties>
</file>