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4" r:id="rId1"/>
  </p:sldMasterIdLst>
  <p:notesMasterIdLst>
    <p:notesMasterId r:id="rId40"/>
  </p:notesMasterIdLst>
  <p:sldIdLst>
    <p:sldId id="279" r:id="rId2"/>
    <p:sldId id="317" r:id="rId3"/>
    <p:sldId id="280" r:id="rId4"/>
    <p:sldId id="281" r:id="rId5"/>
    <p:sldId id="282" r:id="rId6"/>
    <p:sldId id="283" r:id="rId7"/>
    <p:sldId id="285" r:id="rId8"/>
    <p:sldId id="284" r:id="rId9"/>
    <p:sldId id="286" r:id="rId10"/>
    <p:sldId id="287" r:id="rId11"/>
    <p:sldId id="288" r:id="rId12"/>
    <p:sldId id="289" r:id="rId13"/>
    <p:sldId id="290" r:id="rId14"/>
    <p:sldId id="291" r:id="rId15"/>
    <p:sldId id="293" r:id="rId16"/>
    <p:sldId id="294" r:id="rId17"/>
    <p:sldId id="295" r:id="rId18"/>
    <p:sldId id="296" r:id="rId19"/>
    <p:sldId id="297" r:id="rId20"/>
    <p:sldId id="298" r:id="rId21"/>
    <p:sldId id="299" r:id="rId22"/>
    <p:sldId id="300" r:id="rId23"/>
    <p:sldId id="301" r:id="rId24"/>
    <p:sldId id="302" r:id="rId25"/>
    <p:sldId id="303" r:id="rId26"/>
    <p:sldId id="312" r:id="rId27"/>
    <p:sldId id="311" r:id="rId28"/>
    <p:sldId id="304" r:id="rId29"/>
    <p:sldId id="305" r:id="rId30"/>
    <p:sldId id="306" r:id="rId31"/>
    <p:sldId id="314" r:id="rId32"/>
    <p:sldId id="313" r:id="rId33"/>
    <p:sldId id="308" r:id="rId34"/>
    <p:sldId id="316" r:id="rId35"/>
    <p:sldId id="315" r:id="rId36"/>
    <p:sldId id="307" r:id="rId37"/>
    <p:sldId id="309" r:id="rId38"/>
    <p:sldId id="310"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45" autoAdjust="0"/>
  </p:normalViewPr>
  <p:slideViewPr>
    <p:cSldViewPr>
      <p:cViewPr varScale="1">
        <p:scale>
          <a:sx n="62" d="100"/>
          <a:sy n="62" d="100"/>
        </p:scale>
        <p:origin x="1626" y="6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404689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2825086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a:t>
            </a:r>
            <a:r>
              <a:rPr lang="en-US" baseline="0" dirty="0" smtClean="0"/>
              <a:t> starts with two measurement lines and a rectangular box is sketched in to the right proportion</a:t>
            </a:r>
          </a:p>
          <a:p>
            <a:endParaRPr lang="en-US" baseline="0" dirty="0" smtClean="0"/>
          </a:p>
          <a:p>
            <a:r>
              <a:rPr lang="en-US" baseline="0" dirty="0" smtClean="0"/>
              <a:t>Then additional light construction lines are added and then cleaned up to be the object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27</a:t>
            </a:fld>
            <a:endParaRPr lang="en-US"/>
          </a:p>
        </p:txBody>
      </p:sp>
    </p:spTree>
    <p:extLst>
      <p:ext uri="{BB962C8B-B14F-4D97-AF65-F5344CB8AC3E}">
        <p14:creationId xmlns:p14="http://schemas.microsoft.com/office/powerpoint/2010/main" val="34184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a:t>
            </a:r>
            <a:r>
              <a:rPr lang="en-US" baseline="0" dirty="0" smtClean="0"/>
              <a:t> starts with two measurement lines and a rectangular box is sketched in to the right proportion</a:t>
            </a:r>
          </a:p>
          <a:p>
            <a:endParaRPr lang="en-US" baseline="0" dirty="0" smtClean="0"/>
          </a:p>
          <a:p>
            <a:r>
              <a:rPr lang="en-US" baseline="0" dirty="0" smtClean="0"/>
              <a:t>Then additional light construction lines are added and then cleaned up to be the object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28</a:t>
            </a:fld>
            <a:endParaRPr lang="en-US"/>
          </a:p>
        </p:txBody>
      </p:sp>
    </p:spTree>
    <p:extLst>
      <p:ext uri="{BB962C8B-B14F-4D97-AF65-F5344CB8AC3E}">
        <p14:creationId xmlns:p14="http://schemas.microsoft.com/office/powerpoint/2010/main" val="270641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pictorial to the left is the given object,</a:t>
            </a:r>
            <a:r>
              <a:rPr lang="en-US" baseline="0" dirty="0" smtClean="0"/>
              <a:t> it is shown in an isometric view</a:t>
            </a:r>
            <a:r>
              <a:rPr lang="en-US" dirty="0" smtClean="0"/>
              <a:t>.  We want to show the 3 views (orthographic projection) of this object by sketching it.  More on orthographic and isometric projection later.</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29</a:t>
            </a:fld>
            <a:endParaRPr lang="en-US"/>
          </a:p>
        </p:txBody>
      </p:sp>
    </p:spTree>
    <p:extLst>
      <p:ext uri="{BB962C8B-B14F-4D97-AF65-F5344CB8AC3E}">
        <p14:creationId xmlns:p14="http://schemas.microsoft.com/office/powerpoint/2010/main" val="77905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pictorial to the left is the given object,</a:t>
            </a:r>
            <a:r>
              <a:rPr lang="en-US" baseline="0" dirty="0" smtClean="0"/>
              <a:t> it is shown in an isometric view</a:t>
            </a:r>
            <a:r>
              <a:rPr lang="en-US" dirty="0" smtClean="0"/>
              <a:t>.  We want to show the 3 views (orthographic projection) of this object by sketching it.  More on orthographic and isometric projection later.</a:t>
            </a:r>
          </a:p>
          <a:p>
            <a:endParaRPr lang="en-US" dirty="0" smtClean="0"/>
          </a:p>
          <a:p>
            <a:r>
              <a:rPr lang="en-US" dirty="0" smtClean="0"/>
              <a:t>Step 1 is to rough in the rectangles for each view as shown</a:t>
            </a:r>
          </a:p>
          <a:p>
            <a:r>
              <a:rPr lang="en-US" dirty="0" smtClean="0"/>
              <a:t>Step 2 is to add all the construction lines</a:t>
            </a:r>
          </a:p>
          <a:p>
            <a:r>
              <a:rPr lang="en-US" dirty="0" smtClean="0"/>
              <a:t>Step 3 is to clean up lines not needed</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30</a:t>
            </a:fld>
            <a:endParaRPr lang="en-US"/>
          </a:p>
        </p:txBody>
      </p:sp>
    </p:spTree>
    <p:extLst>
      <p:ext uri="{BB962C8B-B14F-4D97-AF65-F5344CB8AC3E}">
        <p14:creationId xmlns:p14="http://schemas.microsoft.com/office/powerpoint/2010/main" val="343719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pictorial to the left is the given object,</a:t>
            </a:r>
            <a:r>
              <a:rPr lang="en-US" baseline="0" dirty="0" smtClean="0"/>
              <a:t> it is shown in an isometric view</a:t>
            </a:r>
            <a:r>
              <a:rPr lang="en-US" dirty="0" smtClean="0"/>
              <a:t>.  We want to show the 3 views (orthographic projection) of this object by sketching it.  More on orthographic and isometric projection later.</a:t>
            </a:r>
          </a:p>
          <a:p>
            <a:endParaRPr lang="en-US" dirty="0" smtClean="0"/>
          </a:p>
          <a:p>
            <a:r>
              <a:rPr lang="en-US" dirty="0" smtClean="0"/>
              <a:t>Step 1 is to rough in the rectangles for each view as shown</a:t>
            </a:r>
          </a:p>
          <a:p>
            <a:r>
              <a:rPr lang="en-US" dirty="0" smtClean="0"/>
              <a:t>Step 2 is to add all the construction lines</a:t>
            </a:r>
          </a:p>
          <a:p>
            <a:r>
              <a:rPr lang="en-US" dirty="0" smtClean="0"/>
              <a:t>Step 3 is to clean up lines not needed</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31</a:t>
            </a:fld>
            <a:endParaRPr lang="en-US"/>
          </a:p>
        </p:txBody>
      </p:sp>
    </p:spTree>
    <p:extLst>
      <p:ext uri="{BB962C8B-B14F-4D97-AF65-F5344CB8AC3E}">
        <p14:creationId xmlns:p14="http://schemas.microsoft.com/office/powerpoint/2010/main" val="26608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pictorial to the left is the given object,</a:t>
            </a:r>
            <a:r>
              <a:rPr lang="en-US" baseline="0" dirty="0" smtClean="0"/>
              <a:t> it is shown in an isometric view</a:t>
            </a:r>
            <a:r>
              <a:rPr lang="en-US" dirty="0" smtClean="0"/>
              <a:t>.  We want to show the 3 views (orthographic projection) of this object by sketching it.  More on orthographic and isometric projection later.</a:t>
            </a:r>
          </a:p>
          <a:p>
            <a:endParaRPr lang="en-US" dirty="0" smtClean="0"/>
          </a:p>
          <a:p>
            <a:r>
              <a:rPr lang="en-US" dirty="0" smtClean="0"/>
              <a:t>Step 1 is to rough in the rectangles for each view as shown</a:t>
            </a:r>
          </a:p>
          <a:p>
            <a:r>
              <a:rPr lang="en-US" dirty="0" smtClean="0"/>
              <a:t>Step 2 is to add all the construction lines</a:t>
            </a:r>
          </a:p>
          <a:p>
            <a:r>
              <a:rPr lang="en-US" dirty="0" smtClean="0"/>
              <a:t>Step 3 is to clean up lines not needed</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32</a:t>
            </a:fld>
            <a:endParaRPr lang="en-US"/>
          </a:p>
        </p:txBody>
      </p:sp>
    </p:spTree>
    <p:extLst>
      <p:ext uri="{BB962C8B-B14F-4D97-AF65-F5344CB8AC3E}">
        <p14:creationId xmlns:p14="http://schemas.microsoft.com/office/powerpoint/2010/main" val="167295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time permits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33</a:t>
            </a:fld>
            <a:endParaRPr lang="en-US"/>
          </a:p>
        </p:txBody>
      </p:sp>
    </p:spTree>
    <p:extLst>
      <p:ext uri="{BB962C8B-B14F-4D97-AF65-F5344CB8AC3E}">
        <p14:creationId xmlns:p14="http://schemas.microsoft.com/office/powerpoint/2010/main" val="117857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Simple Isometric</a:t>
            </a:r>
            <a:r>
              <a:rPr lang="en-US" baseline="0" dirty="0" smtClean="0"/>
              <a:t> axis shown</a:t>
            </a:r>
          </a:p>
          <a:p>
            <a:pPr marL="228600" indent="-228600">
              <a:buFont typeface="+mj-lt"/>
              <a:buAutoNum type="arabicPeriod"/>
            </a:pPr>
            <a:r>
              <a:rPr lang="en-US" baseline="0" dirty="0" smtClean="0"/>
              <a:t>Object drawn along the axis looks like this</a:t>
            </a:r>
          </a:p>
          <a:p>
            <a:pPr marL="228600" indent="-228600">
              <a:buFont typeface="+mj-lt"/>
              <a:buAutoNum type="arabicPeriod"/>
            </a:pPr>
            <a:r>
              <a:rPr lang="en-US" baseline="0" dirty="0" smtClean="0"/>
              <a:t>Notice the 30 degree angle for the corners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34</a:t>
            </a:fld>
            <a:endParaRPr lang="en-US"/>
          </a:p>
        </p:txBody>
      </p:sp>
    </p:spTree>
    <p:extLst>
      <p:ext uri="{BB962C8B-B14F-4D97-AF65-F5344CB8AC3E}">
        <p14:creationId xmlns:p14="http://schemas.microsoft.com/office/powerpoint/2010/main" val="75630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Simple Isometric</a:t>
            </a:r>
            <a:r>
              <a:rPr lang="en-US" baseline="0" dirty="0" smtClean="0"/>
              <a:t> axis shown</a:t>
            </a:r>
          </a:p>
          <a:p>
            <a:pPr marL="228600" indent="-228600">
              <a:buFont typeface="+mj-lt"/>
              <a:buAutoNum type="arabicPeriod"/>
            </a:pPr>
            <a:r>
              <a:rPr lang="en-US" baseline="0" dirty="0" smtClean="0"/>
              <a:t>Object drawn along the axis looks like this</a:t>
            </a:r>
          </a:p>
          <a:p>
            <a:pPr marL="228600" indent="-228600">
              <a:buFont typeface="+mj-lt"/>
              <a:buAutoNum type="arabicPeriod"/>
            </a:pPr>
            <a:r>
              <a:rPr lang="en-US" baseline="0" dirty="0" smtClean="0"/>
              <a:t>Notice the 30 degree angle for the corners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35</a:t>
            </a:fld>
            <a:endParaRPr lang="en-US"/>
          </a:p>
        </p:txBody>
      </p:sp>
    </p:spTree>
    <p:extLst>
      <p:ext uri="{BB962C8B-B14F-4D97-AF65-F5344CB8AC3E}">
        <p14:creationId xmlns:p14="http://schemas.microsoft.com/office/powerpoint/2010/main" val="59253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Simple Isometric</a:t>
            </a:r>
            <a:r>
              <a:rPr lang="en-US" baseline="0" dirty="0" smtClean="0"/>
              <a:t> axis shown</a:t>
            </a:r>
          </a:p>
          <a:p>
            <a:pPr marL="228600" indent="-228600">
              <a:buFont typeface="+mj-lt"/>
              <a:buAutoNum type="arabicPeriod"/>
            </a:pPr>
            <a:r>
              <a:rPr lang="en-US" baseline="0" dirty="0" smtClean="0"/>
              <a:t>Object drawn along the axis looks like this</a:t>
            </a:r>
          </a:p>
          <a:p>
            <a:pPr marL="228600" indent="-228600">
              <a:buFont typeface="+mj-lt"/>
              <a:buAutoNum type="arabicPeriod"/>
            </a:pPr>
            <a:r>
              <a:rPr lang="en-US" baseline="0" dirty="0" smtClean="0"/>
              <a:t>Notice the 30 degree angle for the corners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36</a:t>
            </a:fld>
            <a:endParaRPr lang="en-US"/>
          </a:p>
        </p:txBody>
      </p:sp>
    </p:spTree>
    <p:extLst>
      <p:ext uri="{BB962C8B-B14F-4D97-AF65-F5344CB8AC3E}">
        <p14:creationId xmlns:p14="http://schemas.microsoft.com/office/powerpoint/2010/main" val="251543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Design for a Giant Crossbow - Leonardo </a:t>
            </a:r>
            <a:r>
              <a:rPr lang="en-US" i="1" dirty="0" err="1" smtClean="0"/>
              <a:t>Da</a:t>
            </a:r>
            <a:r>
              <a:rPr lang="en-US" i="1" dirty="0" smtClean="0"/>
              <a:t> Vinci</a:t>
            </a:r>
            <a:r>
              <a:rPr lang="en-US" dirty="0" smtClean="0"/>
              <a:t>. Digital image. </a:t>
            </a:r>
            <a:r>
              <a:rPr lang="en-US" i="1" dirty="0" smtClean="0"/>
              <a:t>Wikipaintings.org</a:t>
            </a:r>
            <a:r>
              <a:rPr lang="en-US" dirty="0" smtClean="0"/>
              <a:t>. </a:t>
            </a:r>
            <a:r>
              <a:rPr lang="en-US" dirty="0" err="1" smtClean="0"/>
              <a:t>N.p</a:t>
            </a:r>
            <a:r>
              <a:rPr lang="en-US" dirty="0" smtClean="0"/>
              <a:t>., </a:t>
            </a:r>
            <a:r>
              <a:rPr lang="en-US" dirty="0" err="1" smtClean="0"/>
              <a:t>n.d</a:t>
            </a:r>
            <a:r>
              <a:rPr lang="en-US" dirty="0" smtClean="0"/>
              <a:t>. Web. 9 Aug. 2013. &lt;http://www.wikipaintings.org/en/leonardo-da-vinci/design-for-a-giant-crossbow-1482#supersized-artistPaintings-225127&gt;.</a:t>
            </a:r>
          </a:p>
          <a:p>
            <a:r>
              <a:rPr lang="en-US" dirty="0" smtClean="0"/>
              <a:t>Sketches can be considered the “Universal</a:t>
            </a:r>
            <a:r>
              <a:rPr lang="en-US" baseline="0" dirty="0" smtClean="0"/>
              <a:t> Language” because a sketch in Japanese can still be interpreted fairly well by an American.</a:t>
            </a:r>
          </a:p>
          <a:p>
            <a:endParaRPr lang="en-US" baseline="0" dirty="0" smtClean="0"/>
          </a:p>
          <a:p>
            <a:r>
              <a:rPr lang="en-US" i="1" dirty="0" smtClean="0"/>
              <a:t>Tank Sketch - Leonardo </a:t>
            </a:r>
            <a:r>
              <a:rPr lang="en-US" i="1" dirty="0" err="1" smtClean="0"/>
              <a:t>Da</a:t>
            </a:r>
            <a:r>
              <a:rPr lang="en-US" i="1" dirty="0" smtClean="0"/>
              <a:t> Vinci</a:t>
            </a:r>
            <a:r>
              <a:rPr lang="en-US" dirty="0" smtClean="0"/>
              <a:t>. Digital image. </a:t>
            </a:r>
            <a:r>
              <a:rPr lang="en-US" i="1" dirty="0" smtClean="0"/>
              <a:t>Bbc.com.uk</a:t>
            </a:r>
            <a:r>
              <a:rPr lang="en-US" dirty="0" smtClean="0"/>
              <a:t>. </a:t>
            </a:r>
            <a:r>
              <a:rPr lang="en-US" dirty="0" err="1" smtClean="0"/>
              <a:t>N.p</a:t>
            </a:r>
            <a:r>
              <a:rPr lang="en-US" dirty="0" smtClean="0"/>
              <a:t>., </a:t>
            </a:r>
            <a:r>
              <a:rPr lang="en-US" dirty="0" err="1" smtClean="0"/>
              <a:t>n.d</a:t>
            </a:r>
            <a:r>
              <a:rPr lang="en-US" dirty="0" smtClean="0"/>
              <a:t>. Web. 9 Aug. 2013. &lt;http://www.bbc.co.uk/history/worldwars/wwone/images/tank_image1.jpg&gt;.</a:t>
            </a:r>
            <a:endParaRPr lang="en-US" baseline="0" dirty="0" smtClean="0"/>
          </a:p>
          <a:p>
            <a:endParaRPr lang="en-US" baseline="0" dirty="0" smtClean="0"/>
          </a:p>
          <a:p>
            <a:r>
              <a:rPr lang="en-US" baseline="0" dirty="0" smtClean="0"/>
              <a:t>Sketches do not have to be “perfect”, just quick and clear.  Small job shops sometimes use sketches as the formal production drawing.</a:t>
            </a:r>
          </a:p>
          <a:p>
            <a:endParaRPr lang="en-US" baseline="0" dirty="0" smtClean="0"/>
          </a:p>
          <a:p>
            <a:r>
              <a:rPr lang="en-US" baseline="0" dirty="0" smtClean="0"/>
              <a:t>Sketches can document existing conditions for use in reports or be used to illustrate ideas and concepts.</a:t>
            </a:r>
          </a:p>
          <a:p>
            <a:endParaRPr lang="en-US" baseline="0" dirty="0" smtClean="0"/>
          </a:p>
          <a:p>
            <a:r>
              <a:rPr lang="en-US" baseline="0" dirty="0" smtClean="0"/>
              <a:t>Shown are Leonardo </a:t>
            </a:r>
            <a:r>
              <a:rPr lang="en-US" baseline="0" dirty="0" err="1" smtClean="0"/>
              <a:t>da</a:t>
            </a:r>
            <a:r>
              <a:rPr lang="en-US" baseline="0" dirty="0" smtClean="0"/>
              <a:t> Vinci’s crossbow and tank designs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167481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t>
            </a:r>
            <a:r>
              <a:rPr lang="en-US" smtClean="0"/>
              <a:t>time permits</a:t>
            </a:r>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37</a:t>
            </a:fld>
            <a:endParaRPr lang="en-US"/>
          </a:p>
        </p:txBody>
      </p:sp>
    </p:spTree>
    <p:extLst>
      <p:ext uri="{BB962C8B-B14F-4D97-AF65-F5344CB8AC3E}">
        <p14:creationId xmlns:p14="http://schemas.microsoft.com/office/powerpoint/2010/main" val="165365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methods to draw a straight line</a:t>
            </a:r>
          </a:p>
          <a:p>
            <a:pPr marL="228600" indent="-228600">
              <a:buFont typeface="+mj-lt"/>
              <a:buAutoNum type="arabicPeriod"/>
            </a:pPr>
            <a:r>
              <a:rPr lang="en-US" dirty="0" smtClean="0"/>
              <a:t>Light short strokes 2 to 3 inches long then darken it in</a:t>
            </a:r>
          </a:p>
          <a:p>
            <a:pPr marL="228600" indent="-228600">
              <a:buFont typeface="+mj-lt"/>
              <a:buAutoNum type="arabicPeriod"/>
            </a:pPr>
            <a:r>
              <a:rPr lang="en-US" dirty="0" smtClean="0"/>
              <a:t>Dot to Dot</a:t>
            </a:r>
          </a:p>
          <a:p>
            <a:pPr marL="228600" indent="-228600">
              <a:buFont typeface="+mj-lt"/>
              <a:buAutoNum type="arabicPeriod"/>
            </a:pPr>
            <a:endParaRPr lang="en-US" dirty="0" smtClean="0"/>
          </a:p>
          <a:p>
            <a:pPr marL="228600" indent="-228600">
              <a:buFont typeface="+mj-lt"/>
              <a:buNone/>
            </a:pPr>
            <a:r>
              <a:rPr lang="en-US" dirty="0" smtClean="0"/>
              <a:t>If you try to draw a long stroke it will typically cause the line to curve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283204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  Use a piece of paper and mark the radius of the circle (AB)</a:t>
            </a:r>
          </a:p>
          <a:p>
            <a:pPr>
              <a:buFont typeface="Arial" pitchFamily="34" charset="0"/>
              <a:buChar char="•"/>
            </a:pPr>
            <a:r>
              <a:rPr lang="en-US" b="1" dirty="0" smtClean="0"/>
              <a:t>  Lightly draw one centerline</a:t>
            </a:r>
          </a:p>
          <a:p>
            <a:pPr>
              <a:buFont typeface="Arial" pitchFamily="34" charset="0"/>
              <a:buChar char="•"/>
            </a:pPr>
            <a:r>
              <a:rPr lang="en-US" b="1" dirty="0" smtClean="0"/>
              <a:t>  Hold point B and place the pencil tip at point A</a:t>
            </a:r>
          </a:p>
          <a:p>
            <a:pPr>
              <a:buFont typeface="Arial" pitchFamily="34" charset="0"/>
              <a:buChar char="•"/>
            </a:pPr>
            <a:r>
              <a:rPr lang="en-US" b="1" dirty="0" smtClean="0"/>
              <a:t>  Use the piece of paper with the radius as a “compass” and draw the circle</a:t>
            </a:r>
            <a:r>
              <a:rPr lang="en-US" b="1" baseline="0" dirty="0" smtClean="0"/>
              <a:t> lightly</a:t>
            </a:r>
          </a:p>
          <a:p>
            <a:pPr>
              <a:buFont typeface="Arial" pitchFamily="34" charset="0"/>
              <a:buChar char="•"/>
            </a:pPr>
            <a:r>
              <a:rPr lang="en-US" b="1" baseline="0" dirty="0" smtClean="0"/>
              <a:t>  Darken the circle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405414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Line 1 and Line 2 ask these questions:</a:t>
            </a:r>
          </a:p>
          <a:p>
            <a:endParaRPr lang="en-US" dirty="0" smtClean="0"/>
          </a:p>
          <a:p>
            <a:r>
              <a:rPr lang="en-US" dirty="0" smtClean="0"/>
              <a:t>Are</a:t>
            </a:r>
            <a:r>
              <a:rPr lang="en-US" baseline="0" dirty="0" smtClean="0"/>
              <a:t> the two lines the same length?  Obviously not.</a:t>
            </a:r>
          </a:p>
          <a:p>
            <a:endParaRPr lang="en-US" baseline="0" dirty="0" smtClean="0"/>
          </a:p>
          <a:p>
            <a:r>
              <a:rPr lang="en-US" baseline="0" dirty="0" smtClean="0"/>
              <a:t>If  Line 2 is longer than Line 1, how much longer is it?  Answer: twice as long.  This is proportion.</a:t>
            </a:r>
          </a:p>
          <a:p>
            <a:endParaRPr lang="en-US" baseline="0" dirty="0" smtClean="0"/>
          </a:p>
          <a:p>
            <a:r>
              <a:rPr lang="en-US" baseline="0" dirty="0" smtClean="0"/>
              <a:t>What is the direction and position of the Lines?  Answer:  they are parallel.</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194977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307371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24</a:t>
            </a:fld>
            <a:endParaRPr lang="en-US"/>
          </a:p>
        </p:txBody>
      </p:sp>
    </p:spTree>
    <p:extLst>
      <p:ext uri="{BB962C8B-B14F-4D97-AF65-F5344CB8AC3E}">
        <p14:creationId xmlns:p14="http://schemas.microsoft.com/office/powerpoint/2010/main" val="1812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“Block” defines the outline of the sketch and everything is drawn within it.  It is drawn as a very light rectangle.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25</a:t>
            </a:fld>
            <a:endParaRPr lang="en-US"/>
          </a:p>
        </p:txBody>
      </p:sp>
    </p:spTree>
    <p:extLst>
      <p:ext uri="{BB962C8B-B14F-4D97-AF65-F5344CB8AC3E}">
        <p14:creationId xmlns:p14="http://schemas.microsoft.com/office/powerpoint/2010/main" val="30994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a:t>
            </a:r>
            <a:r>
              <a:rPr lang="en-US" baseline="0" dirty="0" smtClean="0"/>
              <a:t> starts with two measurement lines and a rectangular box is sketched in to the right proportion</a:t>
            </a:r>
          </a:p>
          <a:p>
            <a:endParaRPr lang="en-US" baseline="0" dirty="0" smtClean="0"/>
          </a:p>
          <a:p>
            <a:r>
              <a:rPr lang="en-US" baseline="0" dirty="0" smtClean="0"/>
              <a:t>Then additional light construction lines are added and then cleaned up to be the object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26</a:t>
            </a:fld>
            <a:endParaRPr lang="en-US"/>
          </a:p>
        </p:txBody>
      </p:sp>
    </p:spTree>
    <p:extLst>
      <p:ext uri="{BB962C8B-B14F-4D97-AF65-F5344CB8AC3E}">
        <p14:creationId xmlns:p14="http://schemas.microsoft.com/office/powerpoint/2010/main" val="197324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289703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171620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145840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258137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120202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141294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342040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410181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2709272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339128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272660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31197773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p:txBody>
          <a:bodyPr/>
          <a:lstStyle/>
          <a:p>
            <a:r>
              <a:rPr lang="en-US" dirty="0" smtClean="0"/>
              <a:t>Section II - Sketching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1 #2</a:t>
            </a:r>
            <a:endParaRPr lang="en-US" dirty="0"/>
          </a:p>
        </p:txBody>
      </p:sp>
      <p:pic>
        <p:nvPicPr>
          <p:cNvPr id="6" name="Content Placeholder 5" descr="draw a circle " title="draw a circle "/>
          <p:cNvPicPr>
            <a:picLocks noGrp="1" noChangeAspect="1"/>
          </p:cNvPicPr>
          <p:nvPr>
            <p:ph idx="1"/>
          </p:nvPr>
        </p:nvPicPr>
        <p:blipFill>
          <a:blip r:embed="rId2"/>
          <a:stretch>
            <a:fillRect/>
          </a:stretch>
        </p:blipFill>
        <p:spPr>
          <a:xfrm>
            <a:off x="3140840" y="2986222"/>
            <a:ext cx="2862320" cy="2030144"/>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
        <p:nvSpPr>
          <p:cNvPr id="8" name="TextBox 7"/>
          <p:cNvSpPr txBox="1"/>
          <p:nvPr/>
        </p:nvSpPr>
        <p:spPr>
          <a:xfrm>
            <a:off x="685800" y="1752600"/>
            <a:ext cx="8001000" cy="830997"/>
          </a:xfrm>
          <a:prstGeom prst="rect">
            <a:avLst/>
          </a:prstGeom>
          <a:noFill/>
        </p:spPr>
        <p:txBody>
          <a:bodyPr wrap="square" rtlCol="0">
            <a:spAutoFit/>
          </a:bodyPr>
          <a:lstStyle/>
          <a:p>
            <a:r>
              <a:rPr lang="en-US" sz="2400" b="1" dirty="0" smtClean="0"/>
              <a:t>Lightly draw diagonal lines corner to corner</a:t>
            </a:r>
          </a:p>
          <a:p>
            <a:r>
              <a:rPr lang="en-US" sz="2400" b="1" dirty="0" smtClean="0"/>
              <a:t>Lightly mark approximately where the radius goes</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1 #3</a:t>
            </a:r>
            <a:endParaRPr lang="en-US" dirty="0"/>
          </a:p>
        </p:txBody>
      </p:sp>
      <p:pic>
        <p:nvPicPr>
          <p:cNvPr id="6" name="Content Placeholder 5" descr="draw a circle " title="draw a circle "/>
          <p:cNvPicPr>
            <a:picLocks noGrp="1" noChangeAspect="1"/>
          </p:cNvPicPr>
          <p:nvPr>
            <p:ph idx="1"/>
          </p:nvPr>
        </p:nvPicPr>
        <p:blipFill>
          <a:blip r:embed="rId2"/>
          <a:stretch>
            <a:fillRect/>
          </a:stretch>
        </p:blipFill>
        <p:spPr>
          <a:xfrm>
            <a:off x="3738299" y="2967932"/>
            <a:ext cx="1667401" cy="2066723"/>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sp>
        <p:nvSpPr>
          <p:cNvPr id="8" name="TextBox 7"/>
          <p:cNvSpPr txBox="1"/>
          <p:nvPr/>
        </p:nvSpPr>
        <p:spPr>
          <a:xfrm>
            <a:off x="762000" y="1752600"/>
            <a:ext cx="7924800" cy="830997"/>
          </a:xfrm>
          <a:prstGeom prst="rect">
            <a:avLst/>
          </a:prstGeom>
          <a:noFill/>
        </p:spPr>
        <p:txBody>
          <a:bodyPr wrap="square" rtlCol="0">
            <a:spAutoFit/>
          </a:bodyPr>
          <a:lstStyle/>
          <a:p>
            <a:r>
              <a:rPr lang="en-US" sz="2400" b="1" dirty="0" smtClean="0"/>
              <a:t>Draw the circle touching each side of the square and passing through each radius point</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2</a:t>
            </a:r>
            <a:endParaRPr lang="en-US" dirty="0"/>
          </a:p>
        </p:txBody>
      </p:sp>
      <p:pic>
        <p:nvPicPr>
          <p:cNvPr id="6" name="Content Placeholder 5" descr="draw a circle " title="draw a circle "/>
          <p:cNvPicPr>
            <a:picLocks noGrp="1" noChangeAspect="1"/>
          </p:cNvPicPr>
          <p:nvPr>
            <p:ph idx="1"/>
          </p:nvPr>
        </p:nvPicPr>
        <p:blipFill>
          <a:blip r:embed="rId2"/>
          <a:stretch>
            <a:fillRect/>
          </a:stretch>
        </p:blipFill>
        <p:spPr>
          <a:xfrm>
            <a:off x="3710865" y="3067001"/>
            <a:ext cx="1722269" cy="1868586"/>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sp>
        <p:nvSpPr>
          <p:cNvPr id="8" name="TextBox 7"/>
          <p:cNvSpPr txBox="1"/>
          <p:nvPr/>
        </p:nvSpPr>
        <p:spPr>
          <a:xfrm>
            <a:off x="838200" y="1752600"/>
            <a:ext cx="7696200" cy="830997"/>
          </a:xfrm>
          <a:prstGeom prst="rect">
            <a:avLst/>
          </a:prstGeom>
          <a:noFill/>
        </p:spPr>
        <p:txBody>
          <a:bodyPr wrap="square" rtlCol="0">
            <a:spAutoFit/>
          </a:bodyPr>
          <a:lstStyle/>
          <a:p>
            <a:r>
              <a:rPr lang="en-US" sz="2400" b="1" dirty="0" smtClean="0"/>
              <a:t>Lightly draw lines as shown, </a:t>
            </a:r>
          </a:p>
          <a:p>
            <a:r>
              <a:rPr lang="en-US" sz="2400" b="1" dirty="0" smtClean="0"/>
              <a:t>slightly bigger than the circle</a:t>
            </a:r>
            <a:endParaRPr 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2 #2</a:t>
            </a:r>
            <a:endParaRPr lang="en-US" dirty="0"/>
          </a:p>
        </p:txBody>
      </p:sp>
      <p:pic>
        <p:nvPicPr>
          <p:cNvPr id="6" name="Content Placeholder 5" descr="draw a circle " title="draw a circle "/>
          <p:cNvPicPr>
            <a:picLocks noGrp="1" noChangeAspect="1"/>
          </p:cNvPicPr>
          <p:nvPr>
            <p:ph idx="1"/>
          </p:nvPr>
        </p:nvPicPr>
        <p:blipFill>
          <a:blip r:embed="rId2"/>
          <a:stretch>
            <a:fillRect/>
          </a:stretch>
        </p:blipFill>
        <p:spPr>
          <a:xfrm>
            <a:off x="2514600" y="2590800"/>
            <a:ext cx="3985526" cy="3000702"/>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sp>
        <p:nvSpPr>
          <p:cNvPr id="8" name="TextBox 7"/>
          <p:cNvSpPr txBox="1"/>
          <p:nvPr/>
        </p:nvSpPr>
        <p:spPr>
          <a:xfrm>
            <a:off x="838200" y="1752600"/>
            <a:ext cx="7696200" cy="461665"/>
          </a:xfrm>
          <a:prstGeom prst="rect">
            <a:avLst/>
          </a:prstGeom>
          <a:noFill/>
        </p:spPr>
        <p:txBody>
          <a:bodyPr wrap="square" rtlCol="0">
            <a:spAutoFit/>
          </a:bodyPr>
          <a:lstStyle/>
          <a:p>
            <a:r>
              <a:rPr lang="en-US" sz="2400" b="1" dirty="0" smtClean="0"/>
              <a:t>Mark radius points as shown</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2 #3</a:t>
            </a:r>
            <a:endParaRPr lang="en-US" dirty="0"/>
          </a:p>
        </p:txBody>
      </p:sp>
      <p:pic>
        <p:nvPicPr>
          <p:cNvPr id="6" name="Content Placeholder 5" descr="draw a circle " title="draw a circle "/>
          <p:cNvPicPr>
            <a:picLocks noGrp="1" noChangeAspect="1"/>
          </p:cNvPicPr>
          <p:nvPr>
            <p:ph idx="1"/>
          </p:nvPr>
        </p:nvPicPr>
        <p:blipFill>
          <a:blip r:embed="rId2"/>
          <a:stretch>
            <a:fillRect/>
          </a:stretch>
        </p:blipFill>
        <p:spPr>
          <a:xfrm>
            <a:off x="2879782" y="2590800"/>
            <a:ext cx="3255161" cy="3000702"/>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
        <p:nvSpPr>
          <p:cNvPr id="8" name="TextBox 7"/>
          <p:cNvSpPr txBox="1"/>
          <p:nvPr/>
        </p:nvSpPr>
        <p:spPr>
          <a:xfrm>
            <a:off x="838200" y="1752600"/>
            <a:ext cx="7696200" cy="461665"/>
          </a:xfrm>
          <a:prstGeom prst="rect">
            <a:avLst/>
          </a:prstGeom>
          <a:noFill/>
        </p:spPr>
        <p:txBody>
          <a:bodyPr wrap="square" rtlCol="0">
            <a:spAutoFit/>
          </a:bodyPr>
          <a:lstStyle/>
          <a:p>
            <a:r>
              <a:rPr lang="en-US" sz="2400" b="1" dirty="0" smtClean="0"/>
              <a:t>Connect the dots</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3</a:t>
            </a:r>
            <a:endParaRPr lang="en-US" dirty="0"/>
          </a:p>
        </p:txBody>
      </p:sp>
      <p:pic>
        <p:nvPicPr>
          <p:cNvPr id="6" name="Content Placeholder 5" descr="draw a circle " title="draw a circle "/>
          <p:cNvPicPr>
            <a:picLocks noGrp="1" noChangeAspect="1"/>
          </p:cNvPicPr>
          <p:nvPr>
            <p:ph idx="1"/>
          </p:nvPr>
        </p:nvPicPr>
        <p:blipFill>
          <a:blip r:embed="rId3"/>
          <a:srcRect l="18376"/>
          <a:stretch>
            <a:fillRect/>
          </a:stretch>
        </p:blipFill>
        <p:spPr>
          <a:xfrm>
            <a:off x="838200" y="3048000"/>
            <a:ext cx="4061636" cy="2526391"/>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
        <p:nvSpPr>
          <p:cNvPr id="8" name="TextBox 7"/>
          <p:cNvSpPr txBox="1"/>
          <p:nvPr/>
        </p:nvSpPr>
        <p:spPr>
          <a:xfrm>
            <a:off x="838200" y="1792069"/>
            <a:ext cx="7696200" cy="738664"/>
          </a:xfrm>
          <a:prstGeom prst="rect">
            <a:avLst/>
          </a:prstGeom>
          <a:noFill/>
        </p:spPr>
        <p:txBody>
          <a:bodyPr wrap="square" rtlCol="0">
            <a:spAutoFit/>
          </a:bodyPr>
          <a:lstStyle/>
          <a:p>
            <a:r>
              <a:rPr lang="en-US" sz="2400" b="1" dirty="0" smtClean="0"/>
              <a:t>Trammel Method</a:t>
            </a:r>
          </a:p>
          <a:p>
            <a:endParaRPr lang="en-US" b="1" dirty="0" smtClean="0"/>
          </a:p>
        </p:txBody>
      </p:sp>
      <p:pic>
        <p:nvPicPr>
          <p:cNvPr id="7" name="Picture 6" descr="draw a circle " title="draw a circle "/>
          <p:cNvPicPr>
            <a:picLocks noChangeAspect="1"/>
          </p:cNvPicPr>
          <p:nvPr/>
        </p:nvPicPr>
        <p:blipFill>
          <a:blip r:embed="rId4"/>
          <a:stretch>
            <a:fillRect/>
          </a:stretch>
        </p:blipFill>
        <p:spPr>
          <a:xfrm>
            <a:off x="5181600" y="2057400"/>
            <a:ext cx="3736854" cy="35814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Arcs</a:t>
            </a:r>
            <a:endParaRPr lang="en-US" dirty="0"/>
          </a:p>
        </p:txBody>
      </p:sp>
      <p:pic>
        <p:nvPicPr>
          <p:cNvPr id="6" name="Content Placeholder 5" descr="draw an arc" title="draw an arc"/>
          <p:cNvPicPr>
            <a:picLocks noGrp="1" noChangeAspect="1"/>
          </p:cNvPicPr>
          <p:nvPr>
            <p:ph idx="1"/>
          </p:nvPr>
        </p:nvPicPr>
        <p:blipFill>
          <a:blip r:embed="rId2"/>
          <a:stretch>
            <a:fillRect/>
          </a:stretch>
        </p:blipFill>
        <p:spPr>
          <a:xfrm>
            <a:off x="838200" y="2667000"/>
            <a:ext cx="2456978" cy="2057400"/>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
        <p:nvSpPr>
          <p:cNvPr id="8" name="TextBox 7"/>
          <p:cNvSpPr txBox="1"/>
          <p:nvPr/>
        </p:nvSpPr>
        <p:spPr>
          <a:xfrm>
            <a:off x="838200" y="1752600"/>
            <a:ext cx="7696200" cy="830997"/>
          </a:xfrm>
          <a:prstGeom prst="rect">
            <a:avLst/>
          </a:prstGeom>
          <a:noFill/>
        </p:spPr>
        <p:txBody>
          <a:bodyPr wrap="square" rtlCol="0">
            <a:spAutoFit/>
          </a:bodyPr>
          <a:lstStyle/>
          <a:p>
            <a:r>
              <a:rPr lang="en-US" sz="2400" b="1" dirty="0" smtClean="0"/>
              <a:t>Use the same method as a circle,</a:t>
            </a:r>
          </a:p>
          <a:p>
            <a:r>
              <a:rPr lang="en-US" sz="2400" b="1" dirty="0" smtClean="0"/>
              <a:t>except only part of the circle is drawn</a:t>
            </a:r>
            <a:endParaRPr lang="en-US" sz="2400" b="1" dirty="0"/>
          </a:p>
        </p:txBody>
      </p:sp>
      <p:pic>
        <p:nvPicPr>
          <p:cNvPr id="7" name="Picture 6" descr="draw an arc" title="draw an arc"/>
          <p:cNvPicPr>
            <a:picLocks noChangeAspect="1"/>
          </p:cNvPicPr>
          <p:nvPr/>
        </p:nvPicPr>
        <p:blipFill>
          <a:blip r:embed="rId3" cstate="print"/>
          <a:stretch>
            <a:fillRect/>
          </a:stretch>
        </p:blipFill>
        <p:spPr>
          <a:xfrm>
            <a:off x="3048000" y="2819400"/>
            <a:ext cx="3333056" cy="2894169"/>
          </a:xfrm>
          <a:prstGeom prst="rect">
            <a:avLst/>
          </a:prstGeom>
        </p:spPr>
      </p:pic>
      <p:pic>
        <p:nvPicPr>
          <p:cNvPr id="9" name="Picture 8" descr="draw an arc" title="draw an arc"/>
          <p:cNvPicPr>
            <a:picLocks noChangeAspect="1"/>
          </p:cNvPicPr>
          <p:nvPr/>
        </p:nvPicPr>
        <p:blipFill>
          <a:blip r:embed="rId4"/>
          <a:stretch>
            <a:fillRect/>
          </a:stretch>
        </p:blipFill>
        <p:spPr>
          <a:xfrm>
            <a:off x="6400800" y="4191000"/>
            <a:ext cx="2182062" cy="206971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Ellipses</a:t>
            </a:r>
            <a:endParaRPr lang="en-US" dirty="0"/>
          </a:p>
        </p:txBody>
      </p:sp>
      <p:pic>
        <p:nvPicPr>
          <p:cNvPr id="6" name="Content Placeholder 5" descr="draw an ellipse" title="draw an ellipse"/>
          <p:cNvPicPr>
            <a:picLocks noGrp="1" noChangeAspect="1"/>
          </p:cNvPicPr>
          <p:nvPr>
            <p:ph idx="1"/>
          </p:nvPr>
        </p:nvPicPr>
        <p:blipFill>
          <a:blip r:embed="rId2"/>
          <a:stretch>
            <a:fillRect/>
          </a:stretch>
        </p:blipFill>
        <p:spPr>
          <a:xfrm>
            <a:off x="1524000" y="2438400"/>
            <a:ext cx="5791199" cy="3102017"/>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sp>
        <p:nvSpPr>
          <p:cNvPr id="8" name="TextBox 7"/>
          <p:cNvSpPr txBox="1"/>
          <p:nvPr/>
        </p:nvSpPr>
        <p:spPr>
          <a:xfrm>
            <a:off x="838200" y="1752600"/>
            <a:ext cx="7696200" cy="461665"/>
          </a:xfrm>
          <a:prstGeom prst="rect">
            <a:avLst/>
          </a:prstGeom>
          <a:noFill/>
        </p:spPr>
        <p:txBody>
          <a:bodyPr wrap="square" rtlCol="0">
            <a:spAutoFit/>
          </a:bodyPr>
          <a:lstStyle/>
          <a:p>
            <a:r>
              <a:rPr lang="en-US" sz="2400" b="1" dirty="0" smtClean="0"/>
              <a:t>The anatomy of an ellipse</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Ellipses #2</a:t>
            </a:r>
            <a:endParaRPr lang="en-US" dirty="0"/>
          </a:p>
        </p:txBody>
      </p:sp>
      <p:pic>
        <p:nvPicPr>
          <p:cNvPr id="6" name="Content Placeholder 5" descr="draw an ellipse" title="draw an ellipse"/>
          <p:cNvPicPr>
            <a:picLocks noGrp="1" noChangeAspect="1"/>
          </p:cNvPicPr>
          <p:nvPr>
            <p:ph idx="1"/>
          </p:nvPr>
        </p:nvPicPr>
        <p:blipFill>
          <a:blip r:embed="rId2"/>
          <a:stretch>
            <a:fillRect/>
          </a:stretch>
        </p:blipFill>
        <p:spPr>
          <a:xfrm>
            <a:off x="3302398" y="3190455"/>
            <a:ext cx="2539204" cy="1621677"/>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
        <p:nvSpPr>
          <p:cNvPr id="8" name="TextBox 7"/>
          <p:cNvSpPr txBox="1"/>
          <p:nvPr/>
        </p:nvSpPr>
        <p:spPr>
          <a:xfrm>
            <a:off x="838200" y="1752600"/>
            <a:ext cx="7696200" cy="461665"/>
          </a:xfrm>
          <a:prstGeom prst="rect">
            <a:avLst/>
          </a:prstGeom>
          <a:noFill/>
        </p:spPr>
        <p:txBody>
          <a:bodyPr wrap="square" rtlCol="0">
            <a:spAutoFit/>
          </a:bodyPr>
          <a:lstStyle/>
          <a:p>
            <a:r>
              <a:rPr lang="en-US" sz="2400" b="1" dirty="0" smtClean="0"/>
              <a:t>Lightly layout lines as shown</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Ellipses #3</a:t>
            </a:r>
            <a:endParaRPr lang="en-US" dirty="0"/>
          </a:p>
        </p:txBody>
      </p:sp>
      <p:pic>
        <p:nvPicPr>
          <p:cNvPr id="6" name="Content Placeholder 5" descr="draw an ellipse" title="draw an ellipse"/>
          <p:cNvPicPr>
            <a:picLocks noGrp="1" noChangeAspect="1"/>
          </p:cNvPicPr>
          <p:nvPr>
            <p:ph idx="1"/>
          </p:nvPr>
        </p:nvPicPr>
        <p:blipFill>
          <a:blip r:embed="rId2"/>
          <a:stretch>
            <a:fillRect/>
          </a:stretch>
        </p:blipFill>
        <p:spPr>
          <a:xfrm>
            <a:off x="3581314" y="3336772"/>
            <a:ext cx="1981372" cy="1329043"/>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sp>
        <p:nvSpPr>
          <p:cNvPr id="8" name="TextBox 7"/>
          <p:cNvSpPr txBox="1"/>
          <p:nvPr/>
        </p:nvSpPr>
        <p:spPr>
          <a:xfrm>
            <a:off x="838200" y="1752600"/>
            <a:ext cx="7696200" cy="461665"/>
          </a:xfrm>
          <a:prstGeom prst="rect">
            <a:avLst/>
          </a:prstGeom>
          <a:noFill/>
        </p:spPr>
        <p:txBody>
          <a:bodyPr wrap="square" rtlCol="0">
            <a:spAutoFit/>
          </a:bodyPr>
          <a:lstStyle/>
          <a:p>
            <a:r>
              <a:rPr lang="en-US" sz="2400" b="1" dirty="0" smtClean="0"/>
              <a:t>Mark  radii</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719010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Ellipses #4</a:t>
            </a:r>
            <a:endParaRPr lang="en-US" dirty="0"/>
          </a:p>
        </p:txBody>
      </p:sp>
      <p:pic>
        <p:nvPicPr>
          <p:cNvPr id="6" name="Content Placeholder 5" descr="draw an ellipse" title="draw an ellipse"/>
          <p:cNvPicPr>
            <a:picLocks noGrp="1" noChangeAspect="1"/>
          </p:cNvPicPr>
          <p:nvPr>
            <p:ph idx="1"/>
          </p:nvPr>
        </p:nvPicPr>
        <p:blipFill>
          <a:blip r:embed="rId2"/>
          <a:stretch>
            <a:fillRect/>
          </a:stretch>
        </p:blipFill>
        <p:spPr>
          <a:xfrm>
            <a:off x="3655996" y="3486137"/>
            <a:ext cx="1832007" cy="1030313"/>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sp>
        <p:nvSpPr>
          <p:cNvPr id="8" name="TextBox 7"/>
          <p:cNvSpPr txBox="1"/>
          <p:nvPr/>
        </p:nvSpPr>
        <p:spPr>
          <a:xfrm>
            <a:off x="838200" y="1752600"/>
            <a:ext cx="7696200" cy="461665"/>
          </a:xfrm>
          <a:prstGeom prst="rect">
            <a:avLst/>
          </a:prstGeom>
          <a:noFill/>
        </p:spPr>
        <p:txBody>
          <a:bodyPr wrap="square" rtlCol="0">
            <a:spAutoFit/>
          </a:bodyPr>
          <a:lstStyle/>
          <a:p>
            <a:r>
              <a:rPr lang="en-US" sz="2400" b="1" dirty="0" smtClean="0"/>
              <a:t>Connect the dots</a:t>
            </a:r>
            <a:endParaRPr 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Practice!</a:t>
            </a:r>
            <a:endParaRPr lang="en-US" dirty="0"/>
          </a:p>
        </p:txBody>
      </p:sp>
      <p:sp>
        <p:nvSpPr>
          <p:cNvPr id="3" name="Content Placeholder 2"/>
          <p:cNvSpPr>
            <a:spLocks noGrp="1"/>
          </p:cNvSpPr>
          <p:nvPr>
            <p:ph idx="1"/>
          </p:nvPr>
        </p:nvSpPr>
        <p:spPr/>
        <p:txBody>
          <a:bodyPr/>
          <a:lstStyle/>
          <a:p>
            <a:r>
              <a:rPr lang="en-US" dirty="0" smtClean="0"/>
              <a:t>Practice drawing</a:t>
            </a:r>
          </a:p>
          <a:p>
            <a:pPr lvl="1"/>
            <a:r>
              <a:rPr lang="en-US" dirty="0" smtClean="0"/>
              <a:t>A 2” circle using each method</a:t>
            </a:r>
          </a:p>
          <a:p>
            <a:pPr lvl="1"/>
            <a:r>
              <a:rPr lang="en-US" dirty="0" smtClean="0"/>
              <a:t>A 2” donut with a 1” center</a:t>
            </a:r>
          </a:p>
          <a:p>
            <a:pPr lvl="1"/>
            <a:r>
              <a:rPr lang="en-US" dirty="0" smtClean="0"/>
              <a:t>A wheel with spokes, any size</a:t>
            </a:r>
          </a:p>
          <a:p>
            <a:pPr lvl="1"/>
            <a:r>
              <a:rPr lang="en-US" dirty="0" smtClean="0"/>
              <a:t>Two ellipses of different sizes</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Lines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sp>
        <p:nvSpPr>
          <p:cNvPr id="7" name="Content Placeholder 2"/>
          <p:cNvSpPr txBox="1">
            <a:spLocks/>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Sketch lines are related by size and direction</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3200" kern="0" dirty="0" smtClean="0">
                <a:latin typeface="+mn-lt"/>
              </a:rPr>
              <a:t>For the sketch to be accurate it also needs proportion</a:t>
            </a:r>
          </a:p>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3200" b="0" i="0" u="none" strike="noStrike" kern="0" cap="none" spc="0" normalizeH="0" baseline="0" noProof="0" dirty="0" smtClean="0">
                <a:ln>
                  <a:noFill/>
                </a:ln>
                <a:solidFill>
                  <a:schemeClr val="tx1"/>
                </a:solidFill>
                <a:effectLst/>
                <a:uLnTx/>
                <a:uFillTx/>
                <a:latin typeface="+mn-lt"/>
                <a:cs typeface="+mn-cs"/>
              </a:rPr>
              <a:t>Proportion</a:t>
            </a:r>
            <a:r>
              <a:rPr kumimoji="0" lang="en-US" sz="3200" b="0" i="0" u="none" strike="noStrike" kern="0" cap="none" spc="0" normalizeH="0" noProof="0" dirty="0" smtClean="0">
                <a:ln>
                  <a:noFill/>
                </a:ln>
                <a:solidFill>
                  <a:schemeClr val="tx1"/>
                </a:solidFill>
                <a:effectLst/>
                <a:uLnTx/>
                <a:uFillTx/>
                <a:latin typeface="+mn-lt"/>
                <a:cs typeface="+mn-cs"/>
              </a:rPr>
              <a:t> is more important than size</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9" name="Picture 8" descr="measurement lines" title="measurement lines"/>
          <p:cNvPicPr>
            <a:picLocks noChangeAspect="1"/>
          </p:cNvPicPr>
          <p:nvPr/>
        </p:nvPicPr>
        <p:blipFill>
          <a:blip r:embed="rId3"/>
          <a:stretch>
            <a:fillRect/>
          </a:stretch>
        </p:blipFill>
        <p:spPr>
          <a:xfrm>
            <a:off x="1066800" y="4724400"/>
            <a:ext cx="7315200" cy="1188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Lines #2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sp>
        <p:nvSpPr>
          <p:cNvPr id="7" name="Content Placeholder 2"/>
          <p:cNvSpPr txBox="1">
            <a:spLocks/>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3200" kern="0" dirty="0" smtClean="0">
                <a:latin typeface="+mn-lt"/>
              </a:rPr>
              <a:t>Measurement Lines allow you to setup the “Proportion” of the sketch</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9" name="Picture 8" descr="measurement lines" title="measurement lines"/>
          <p:cNvPicPr>
            <a:picLocks noChangeAspect="1"/>
          </p:cNvPicPr>
          <p:nvPr/>
        </p:nvPicPr>
        <p:blipFill>
          <a:blip r:embed="rId3"/>
          <a:stretch>
            <a:fillRect/>
          </a:stretch>
        </p:blipFill>
        <p:spPr>
          <a:xfrm>
            <a:off x="1295400" y="3429000"/>
            <a:ext cx="7227587" cy="1905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Lines #3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sp>
        <p:nvSpPr>
          <p:cNvPr id="7" name="Content Placeholder 2"/>
          <p:cNvSpPr txBox="1">
            <a:spLocks/>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lang="en-US" sz="3200" kern="0" dirty="0" smtClean="0">
                <a:latin typeface="+mn-lt"/>
              </a:rPr>
              <a:t>This allows a proportional space to be created</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9" name="Picture 8" descr="measurement lines" title="measurement lines"/>
          <p:cNvPicPr>
            <a:picLocks noChangeAspect="1"/>
          </p:cNvPicPr>
          <p:nvPr/>
        </p:nvPicPr>
        <p:blipFill>
          <a:blip r:embed="rId3"/>
          <a:stretch>
            <a:fillRect/>
          </a:stretch>
        </p:blipFill>
        <p:spPr>
          <a:xfrm>
            <a:off x="2514600" y="3048000"/>
            <a:ext cx="3819077" cy="255367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Technique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sp>
        <p:nvSpPr>
          <p:cNvPr id="7" name="Content Placeholder 2"/>
          <p:cNvSpPr txBox="1">
            <a:spLocks/>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3200" b="0" i="0" u="none" strike="noStrike" kern="0" cap="none" spc="0" normalizeH="0" baseline="0" noProof="0" dirty="0" smtClean="0">
                <a:ln>
                  <a:noFill/>
                </a:ln>
                <a:solidFill>
                  <a:schemeClr val="tx1"/>
                </a:solidFill>
                <a:effectLst/>
                <a:uLnTx/>
                <a:uFillTx/>
                <a:latin typeface="+mn-lt"/>
                <a:cs typeface="+mn-cs"/>
              </a:rPr>
              <a:t>“Blocked” sketches</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9" name="Picture 8" descr="blocked sketches" title="blocked sketches"/>
          <p:cNvPicPr>
            <a:picLocks noChangeAspect="1"/>
          </p:cNvPicPr>
          <p:nvPr/>
        </p:nvPicPr>
        <p:blipFill>
          <a:blip r:embed="rId3"/>
          <a:stretch>
            <a:fillRect/>
          </a:stretch>
        </p:blipFill>
        <p:spPr>
          <a:xfrm>
            <a:off x="1107829" y="2590800"/>
            <a:ext cx="6435971" cy="33652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Technique #2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26</a:t>
            </a:fld>
            <a:endParaRPr lang="en-US"/>
          </a:p>
        </p:txBody>
      </p:sp>
      <p:sp>
        <p:nvSpPr>
          <p:cNvPr id="7" name="Content Placeholder 2"/>
          <p:cNvSpPr txBox="1">
            <a:spLocks/>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3200" b="0" i="0" u="none" strike="noStrike" kern="0" cap="none" spc="0" normalizeH="0" baseline="0" noProof="0" dirty="0" smtClean="0">
                <a:ln>
                  <a:noFill/>
                </a:ln>
                <a:solidFill>
                  <a:schemeClr val="tx1"/>
                </a:solidFill>
                <a:effectLst/>
                <a:uLnTx/>
                <a:uFillTx/>
                <a:latin typeface="+mn-lt"/>
                <a:cs typeface="+mn-cs"/>
              </a:rPr>
              <a:t>“Blocked” sketches</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12" name="Picture 11" descr="blocked sketches" title="blocked sketches"/>
          <p:cNvPicPr>
            <a:picLocks noChangeAspect="1"/>
          </p:cNvPicPr>
          <p:nvPr/>
        </p:nvPicPr>
        <p:blipFill>
          <a:blip r:embed="rId3"/>
          <a:stretch>
            <a:fillRect/>
          </a:stretch>
        </p:blipFill>
        <p:spPr>
          <a:xfrm>
            <a:off x="2286000" y="2668368"/>
            <a:ext cx="4114800" cy="2513232"/>
          </a:xfrm>
          <a:prstGeom prst="rect">
            <a:avLst/>
          </a:prstGeom>
        </p:spPr>
      </p:pic>
    </p:spTree>
    <p:extLst>
      <p:ext uri="{BB962C8B-B14F-4D97-AF65-F5344CB8AC3E}">
        <p14:creationId xmlns:p14="http://schemas.microsoft.com/office/powerpoint/2010/main" val="7963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Technique #3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27</a:t>
            </a:fld>
            <a:endParaRPr lang="en-US"/>
          </a:p>
        </p:txBody>
      </p:sp>
      <p:sp>
        <p:nvSpPr>
          <p:cNvPr id="7" name="Content Placeholder 2"/>
          <p:cNvSpPr txBox="1">
            <a:spLocks/>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3200" b="0" i="0" u="none" strike="noStrike" kern="0" cap="none" spc="0" normalizeH="0" baseline="0" noProof="0" dirty="0" smtClean="0">
                <a:ln>
                  <a:noFill/>
                </a:ln>
                <a:solidFill>
                  <a:schemeClr val="tx1"/>
                </a:solidFill>
                <a:effectLst/>
                <a:uLnTx/>
                <a:uFillTx/>
                <a:latin typeface="+mn-lt"/>
                <a:cs typeface="+mn-cs"/>
              </a:rPr>
              <a:t>“Blocked” sketches</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8" name="Picture 7" descr="blocked sketches" title="blocked sketches"/>
          <p:cNvPicPr>
            <a:picLocks noChangeAspect="1"/>
          </p:cNvPicPr>
          <p:nvPr/>
        </p:nvPicPr>
        <p:blipFill>
          <a:blip r:embed="rId3"/>
          <a:stretch>
            <a:fillRect/>
          </a:stretch>
        </p:blipFill>
        <p:spPr>
          <a:xfrm>
            <a:off x="4114800" y="2819400"/>
            <a:ext cx="2209800" cy="1772491"/>
          </a:xfrm>
          <a:prstGeom prst="rect">
            <a:avLst/>
          </a:prstGeom>
        </p:spPr>
      </p:pic>
    </p:spTree>
    <p:extLst>
      <p:ext uri="{BB962C8B-B14F-4D97-AF65-F5344CB8AC3E}">
        <p14:creationId xmlns:p14="http://schemas.microsoft.com/office/powerpoint/2010/main" val="7963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Technique #4	</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28</a:t>
            </a:fld>
            <a:endParaRPr lang="en-US"/>
          </a:p>
        </p:txBody>
      </p:sp>
      <p:sp>
        <p:nvSpPr>
          <p:cNvPr id="7" name="Content Placeholder 2"/>
          <p:cNvSpPr txBox="1">
            <a:spLocks/>
          </p:cNvSpPr>
          <p:nvPr/>
        </p:nvSpPr>
        <p:spPr bwMode="auto">
          <a:xfrm>
            <a:off x="9144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Tx/>
              <a:buChar char="•"/>
              <a:tabLst/>
              <a:defRPr/>
            </a:pPr>
            <a:r>
              <a:rPr kumimoji="0" lang="en-US" sz="3200" b="0" i="0" u="none" strike="noStrike" kern="0" cap="none" spc="0" normalizeH="0" baseline="0" noProof="0" dirty="0" smtClean="0">
                <a:ln>
                  <a:noFill/>
                </a:ln>
                <a:solidFill>
                  <a:schemeClr val="tx1"/>
                </a:solidFill>
                <a:effectLst/>
                <a:uLnTx/>
                <a:uFillTx/>
                <a:latin typeface="+mn-lt"/>
                <a:cs typeface="+mn-cs"/>
              </a:rPr>
              <a:t>“Blocked” sketches</a:t>
            </a:r>
            <a:endParaRPr kumimoji="0" lang="en-US" sz="2800" b="0" i="0" u="none" strike="noStrike" kern="0" cap="none" spc="0" normalizeH="0" baseline="0" noProof="0" dirty="0">
              <a:ln>
                <a:noFill/>
              </a:ln>
              <a:solidFill>
                <a:schemeClr val="tx1"/>
              </a:solidFill>
              <a:effectLst/>
              <a:uLnTx/>
              <a:uFillTx/>
              <a:latin typeface="+mn-lt"/>
              <a:cs typeface="+mn-cs"/>
            </a:endParaRPr>
          </a:p>
        </p:txBody>
      </p:sp>
      <p:pic>
        <p:nvPicPr>
          <p:cNvPr id="11" name="Picture 10" descr="blocked sketches" title="blocked sketches"/>
          <p:cNvPicPr>
            <a:picLocks noChangeAspect="1"/>
          </p:cNvPicPr>
          <p:nvPr/>
        </p:nvPicPr>
        <p:blipFill>
          <a:blip r:embed="rId3"/>
          <a:stretch>
            <a:fillRect/>
          </a:stretch>
        </p:blipFill>
        <p:spPr>
          <a:xfrm>
            <a:off x="3962400" y="2667000"/>
            <a:ext cx="2209800" cy="25541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Multi-View Sketch</a:t>
            </a:r>
            <a:endParaRPr lang="en-US" dirty="0"/>
          </a:p>
        </p:txBody>
      </p:sp>
      <p:pic>
        <p:nvPicPr>
          <p:cNvPr id="7" name="Content Placeholder 6" descr="multi-view sketch" title="multi-view sketch"/>
          <p:cNvPicPr>
            <a:picLocks noGrp="1" noChangeAspect="1"/>
          </p:cNvPicPr>
          <p:nvPr>
            <p:ph idx="1"/>
          </p:nvPr>
        </p:nvPicPr>
        <p:blipFill>
          <a:blip r:embed="rId3"/>
          <a:stretch>
            <a:fillRect/>
          </a:stretch>
        </p:blipFill>
        <p:spPr>
          <a:xfrm>
            <a:off x="838200" y="1600200"/>
            <a:ext cx="3599525" cy="2819400"/>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29</a:t>
            </a:fld>
            <a:endParaRPr lang="en-US"/>
          </a:p>
        </p:txBody>
      </p:sp>
      <p:pic>
        <p:nvPicPr>
          <p:cNvPr id="8" name="Picture 7" descr="multi-view sketch" title="multi-view sketch"/>
          <p:cNvPicPr>
            <a:picLocks noChangeAspect="1"/>
          </p:cNvPicPr>
          <p:nvPr/>
        </p:nvPicPr>
        <p:blipFill>
          <a:blip r:embed="rId4"/>
          <a:stretch>
            <a:fillRect/>
          </a:stretch>
        </p:blipFill>
        <p:spPr>
          <a:xfrm>
            <a:off x="4495800" y="1905000"/>
            <a:ext cx="4019470" cy="3886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Sketching?</a:t>
            </a:r>
            <a:endParaRPr lang="en-US" dirty="0"/>
          </a:p>
        </p:txBody>
      </p:sp>
      <p:sp>
        <p:nvSpPr>
          <p:cNvPr id="3" name="Content Placeholder 2"/>
          <p:cNvSpPr>
            <a:spLocks noGrp="1"/>
          </p:cNvSpPr>
          <p:nvPr>
            <p:ph idx="1"/>
          </p:nvPr>
        </p:nvSpPr>
        <p:spPr>
          <a:xfrm>
            <a:off x="838200" y="3810000"/>
            <a:ext cx="7772400" cy="2286000"/>
          </a:xfrm>
        </p:spPr>
        <p:txBody>
          <a:bodyPr/>
          <a:lstStyle/>
          <a:p>
            <a:r>
              <a:rPr lang="en-US" dirty="0" smtClean="0"/>
              <a:t>Known as the “Universal Language”</a:t>
            </a:r>
          </a:p>
          <a:p>
            <a:r>
              <a:rPr lang="en-US" dirty="0" smtClean="0"/>
              <a:t>Fast, Visual Communication</a:t>
            </a:r>
          </a:p>
          <a:p>
            <a:pPr lvl="1"/>
            <a:r>
              <a:rPr lang="en-US" dirty="0" smtClean="0"/>
              <a:t>Pictures are worth a thousand words</a:t>
            </a:r>
          </a:p>
          <a:p>
            <a:r>
              <a:rPr lang="en-US" dirty="0" smtClean="0"/>
              <a:t>Documentation</a:t>
            </a:r>
          </a:p>
          <a:p>
            <a:endParaRPr lang="en-US" dirty="0" smtClean="0"/>
          </a:p>
          <a:p>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pic>
        <p:nvPicPr>
          <p:cNvPr id="6" name="Picture 5" descr="Leonadro da Vinci sketch" title="Leonadro da Vinci sketch"/>
          <p:cNvPicPr>
            <a:picLocks noChangeAspect="1"/>
          </p:cNvPicPr>
          <p:nvPr/>
        </p:nvPicPr>
        <p:blipFill>
          <a:blip r:embed="rId3"/>
          <a:stretch>
            <a:fillRect/>
          </a:stretch>
        </p:blipFill>
        <p:spPr>
          <a:xfrm>
            <a:off x="5105400" y="1143000"/>
            <a:ext cx="2819400" cy="2466975"/>
          </a:xfrm>
          <a:prstGeom prst="rect">
            <a:avLst/>
          </a:prstGeom>
        </p:spPr>
      </p:pic>
      <p:pic>
        <p:nvPicPr>
          <p:cNvPr id="7" name="Picture 6" descr="Leonadro da Vinci sketch #2" title="Leonadro da Vinci sketch #2"/>
          <p:cNvPicPr>
            <a:picLocks noChangeAspect="1"/>
          </p:cNvPicPr>
          <p:nvPr/>
        </p:nvPicPr>
        <p:blipFill>
          <a:blip r:embed="rId4"/>
          <a:stretch>
            <a:fillRect/>
          </a:stretch>
        </p:blipFill>
        <p:spPr>
          <a:xfrm>
            <a:off x="1066800" y="1752600"/>
            <a:ext cx="2590800" cy="1905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Multi-View Sketch #2</a:t>
            </a:r>
            <a:endParaRPr lang="en-US" dirty="0"/>
          </a:p>
        </p:txBody>
      </p:sp>
      <p:pic>
        <p:nvPicPr>
          <p:cNvPr id="7" name="Content Placeholder 6" descr="multi-view sketch" title="multi-view sketch"/>
          <p:cNvPicPr>
            <a:picLocks noGrp="1" noChangeAspect="1"/>
          </p:cNvPicPr>
          <p:nvPr>
            <p:ph idx="1"/>
          </p:nvPr>
        </p:nvPicPr>
        <p:blipFill>
          <a:blip r:embed="rId3"/>
          <a:stretch>
            <a:fillRect/>
          </a:stretch>
        </p:blipFill>
        <p:spPr>
          <a:xfrm>
            <a:off x="838200" y="1600200"/>
            <a:ext cx="3599525" cy="2819400"/>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Multi-View Sketch #3</a:t>
            </a:r>
            <a:endParaRPr lang="en-US" dirty="0"/>
          </a:p>
        </p:txBody>
      </p:sp>
      <p:pic>
        <p:nvPicPr>
          <p:cNvPr id="7" name="Content Placeholder 6" descr="multi-view sketch" title="multi-view sketch"/>
          <p:cNvPicPr>
            <a:picLocks noGrp="1" noChangeAspect="1"/>
          </p:cNvPicPr>
          <p:nvPr>
            <p:ph idx="1"/>
          </p:nvPr>
        </p:nvPicPr>
        <p:blipFill>
          <a:blip r:embed="rId3"/>
          <a:stretch>
            <a:fillRect/>
          </a:stretch>
        </p:blipFill>
        <p:spPr>
          <a:xfrm>
            <a:off x="838200" y="1600200"/>
            <a:ext cx="3599525" cy="2819400"/>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31</a:t>
            </a:fld>
            <a:endParaRPr lang="en-US"/>
          </a:p>
        </p:txBody>
      </p:sp>
      <p:pic>
        <p:nvPicPr>
          <p:cNvPr id="9" name="Picture 8" descr="multi-view sketch" title="multi-view sketch"/>
          <p:cNvPicPr>
            <a:picLocks noChangeAspect="1"/>
          </p:cNvPicPr>
          <p:nvPr/>
        </p:nvPicPr>
        <p:blipFill>
          <a:blip r:embed="rId4"/>
          <a:stretch>
            <a:fillRect/>
          </a:stretch>
        </p:blipFill>
        <p:spPr>
          <a:xfrm>
            <a:off x="4408568" y="3048001"/>
            <a:ext cx="3559106" cy="2133600"/>
          </a:xfrm>
          <a:prstGeom prst="rect">
            <a:avLst/>
          </a:prstGeom>
        </p:spPr>
      </p:pic>
      <p:pic>
        <p:nvPicPr>
          <p:cNvPr id="10" name="Picture 9" descr="multi-view sketch" title="multi-view sketch"/>
          <p:cNvPicPr>
            <a:picLocks noChangeAspect="1"/>
          </p:cNvPicPr>
          <p:nvPr/>
        </p:nvPicPr>
        <p:blipFill>
          <a:blip r:embed="rId5"/>
          <a:stretch>
            <a:fillRect/>
          </a:stretch>
        </p:blipFill>
        <p:spPr>
          <a:xfrm>
            <a:off x="4390836" y="3048000"/>
            <a:ext cx="3531120" cy="2066664"/>
          </a:xfrm>
          <a:prstGeom prst="rect">
            <a:avLst/>
          </a:prstGeom>
        </p:spPr>
      </p:pic>
      <p:pic>
        <p:nvPicPr>
          <p:cNvPr id="8" name="Picture 7" descr="multi-view sketch" title="multi-view sketch"/>
          <p:cNvPicPr>
            <a:picLocks noChangeAspect="1"/>
          </p:cNvPicPr>
          <p:nvPr/>
        </p:nvPicPr>
        <p:blipFill>
          <a:blip r:embed="rId6"/>
          <a:stretch>
            <a:fillRect/>
          </a:stretch>
        </p:blipFill>
        <p:spPr>
          <a:xfrm>
            <a:off x="4495800" y="2507469"/>
            <a:ext cx="4019470" cy="2681262"/>
          </a:xfrm>
          <a:prstGeom prst="rect">
            <a:avLst/>
          </a:prstGeom>
        </p:spPr>
      </p:pic>
      <p:sp>
        <p:nvSpPr>
          <p:cNvPr id="11" name="Date Placeholder 3"/>
          <p:cNvSpPr txBox="1">
            <a:spLocks/>
          </p:cNvSpPr>
          <p:nvPr/>
        </p:nvSpPr>
        <p:spPr bwMode="auto">
          <a:xfrm>
            <a:off x="3886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dirty="0" smtClean="0"/>
              <a:t>Step 1</a:t>
            </a:r>
            <a:endParaRPr lang="en-US" dirty="0"/>
          </a:p>
        </p:txBody>
      </p:sp>
    </p:spTree>
    <p:extLst>
      <p:ext uri="{BB962C8B-B14F-4D97-AF65-F5344CB8AC3E}">
        <p14:creationId xmlns:p14="http://schemas.microsoft.com/office/powerpoint/2010/main" val="415170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Multi-View Sketch #4</a:t>
            </a:r>
            <a:endParaRPr lang="en-US" dirty="0"/>
          </a:p>
        </p:txBody>
      </p:sp>
      <p:pic>
        <p:nvPicPr>
          <p:cNvPr id="7" name="Content Placeholder 6" descr="multi-view sketch" title="multi-view sketch"/>
          <p:cNvPicPr>
            <a:picLocks noGrp="1" noChangeAspect="1"/>
          </p:cNvPicPr>
          <p:nvPr>
            <p:ph idx="1"/>
          </p:nvPr>
        </p:nvPicPr>
        <p:blipFill>
          <a:blip r:embed="rId3"/>
          <a:stretch>
            <a:fillRect/>
          </a:stretch>
        </p:blipFill>
        <p:spPr>
          <a:xfrm>
            <a:off x="838200" y="1600200"/>
            <a:ext cx="3599525" cy="2819400"/>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32</a:t>
            </a:fld>
            <a:endParaRPr lang="en-US"/>
          </a:p>
        </p:txBody>
      </p:sp>
      <p:pic>
        <p:nvPicPr>
          <p:cNvPr id="10" name="Picture 9" descr="multi-view sketch" title="multi-view sketch"/>
          <p:cNvPicPr>
            <a:picLocks noChangeAspect="1"/>
          </p:cNvPicPr>
          <p:nvPr/>
        </p:nvPicPr>
        <p:blipFill>
          <a:blip r:embed="rId4"/>
          <a:stretch>
            <a:fillRect/>
          </a:stretch>
        </p:blipFill>
        <p:spPr>
          <a:xfrm>
            <a:off x="4390836" y="3038736"/>
            <a:ext cx="3531120" cy="2066664"/>
          </a:xfrm>
          <a:prstGeom prst="rect">
            <a:avLst/>
          </a:prstGeom>
        </p:spPr>
      </p:pic>
      <p:sp>
        <p:nvSpPr>
          <p:cNvPr id="11" name="Date Placeholder 3"/>
          <p:cNvSpPr txBox="1">
            <a:spLocks/>
          </p:cNvSpPr>
          <p:nvPr/>
        </p:nvSpPr>
        <p:spPr bwMode="auto">
          <a:xfrm>
            <a:off x="3886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a:r>
              <a:rPr lang="en-US" dirty="0" smtClean="0"/>
              <a:t>Step 2</a:t>
            </a:r>
            <a:endParaRPr lang="en-US" dirty="0"/>
          </a:p>
        </p:txBody>
      </p:sp>
    </p:spTree>
    <p:extLst>
      <p:ext uri="{BB962C8B-B14F-4D97-AF65-F5344CB8AC3E}">
        <p14:creationId xmlns:p14="http://schemas.microsoft.com/office/powerpoint/2010/main" val="415170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Practice!</a:t>
            </a:r>
            <a:endParaRPr lang="en-US" dirty="0"/>
          </a:p>
        </p:txBody>
      </p:sp>
      <p:sp>
        <p:nvSpPr>
          <p:cNvPr id="3" name="Content Placeholder 2"/>
          <p:cNvSpPr>
            <a:spLocks noGrp="1"/>
          </p:cNvSpPr>
          <p:nvPr>
            <p:ph idx="1"/>
          </p:nvPr>
        </p:nvSpPr>
        <p:spPr/>
        <p:txBody>
          <a:bodyPr/>
          <a:lstStyle/>
          <a:p>
            <a:r>
              <a:rPr lang="en-US" dirty="0" smtClean="0"/>
              <a:t>Practice drawing – 15 minutes</a:t>
            </a:r>
          </a:p>
          <a:p>
            <a:pPr lvl="1"/>
            <a:r>
              <a:rPr lang="en-US" dirty="0" smtClean="0"/>
              <a:t>Make a front, right and top view of the capital letters E, F, H, I, O, and Z make them approximately 3” high and 2” wide</a:t>
            </a:r>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Isometric Sketch</a:t>
            </a:r>
            <a:endParaRPr lang="en-US" dirty="0"/>
          </a:p>
        </p:txBody>
      </p:sp>
      <p:pic>
        <p:nvPicPr>
          <p:cNvPr id="12" name="Content Placeholder 11" descr="creating an isometric sketch" title="creating an isometric sketch"/>
          <p:cNvPicPr>
            <a:picLocks noGrp="1" noChangeAspect="1"/>
          </p:cNvPicPr>
          <p:nvPr>
            <p:ph idx="1"/>
          </p:nvPr>
        </p:nvPicPr>
        <p:blipFill>
          <a:blip r:embed="rId3"/>
          <a:stretch>
            <a:fillRect/>
          </a:stretch>
        </p:blipFill>
        <p:spPr>
          <a:xfrm>
            <a:off x="1295400" y="2667000"/>
            <a:ext cx="6358966" cy="2948247"/>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34</a:t>
            </a:fld>
            <a:endParaRPr lang="en-US"/>
          </a:p>
        </p:txBody>
      </p:sp>
    </p:spTree>
    <p:extLst>
      <p:ext uri="{BB962C8B-B14F-4D97-AF65-F5344CB8AC3E}">
        <p14:creationId xmlns:p14="http://schemas.microsoft.com/office/powerpoint/2010/main" val="34345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Isometric Sketch #2</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35</a:t>
            </a:fld>
            <a:endParaRPr lang="en-US"/>
          </a:p>
        </p:txBody>
      </p:sp>
      <p:pic>
        <p:nvPicPr>
          <p:cNvPr id="13" name="Picture 12" descr="creating an isometric sketch" title="creating an isometric sketch"/>
          <p:cNvPicPr>
            <a:picLocks noChangeAspect="1"/>
          </p:cNvPicPr>
          <p:nvPr/>
        </p:nvPicPr>
        <p:blipFill>
          <a:blip r:embed="rId3"/>
          <a:stretch>
            <a:fillRect/>
          </a:stretch>
        </p:blipFill>
        <p:spPr>
          <a:xfrm>
            <a:off x="1905000" y="2286000"/>
            <a:ext cx="5105499" cy="3247098"/>
          </a:xfrm>
          <a:prstGeom prst="rect">
            <a:avLst/>
          </a:prstGeom>
        </p:spPr>
      </p:pic>
    </p:spTree>
    <p:extLst>
      <p:ext uri="{BB962C8B-B14F-4D97-AF65-F5344CB8AC3E}">
        <p14:creationId xmlns:p14="http://schemas.microsoft.com/office/powerpoint/2010/main" val="34345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Isometric Sketch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36</a:t>
            </a:fld>
            <a:endParaRPr lang="en-US"/>
          </a:p>
        </p:txBody>
      </p:sp>
      <p:pic>
        <p:nvPicPr>
          <p:cNvPr id="14" name="Picture 13" descr="creating an isometric sketch" title="creating an isometric sketch"/>
          <p:cNvPicPr>
            <a:picLocks noChangeAspect="1"/>
          </p:cNvPicPr>
          <p:nvPr/>
        </p:nvPicPr>
        <p:blipFill>
          <a:blip r:embed="rId3"/>
          <a:stretch>
            <a:fillRect/>
          </a:stretch>
        </p:blipFill>
        <p:spPr>
          <a:xfrm>
            <a:off x="990600" y="1676400"/>
            <a:ext cx="6629400" cy="4173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r>
              <a:rPr lang="en-US" smtClean="0"/>
              <a:t>!     Practice</a:t>
            </a:r>
            <a:r>
              <a:rPr lang="en-US" dirty="0" smtClean="0"/>
              <a:t>!</a:t>
            </a:r>
            <a:endParaRPr lang="en-US" dirty="0"/>
          </a:p>
        </p:txBody>
      </p:sp>
      <p:sp>
        <p:nvSpPr>
          <p:cNvPr id="3" name="Content Placeholder 2"/>
          <p:cNvSpPr>
            <a:spLocks noGrp="1"/>
          </p:cNvSpPr>
          <p:nvPr>
            <p:ph idx="1"/>
          </p:nvPr>
        </p:nvSpPr>
        <p:spPr/>
        <p:txBody>
          <a:bodyPr/>
          <a:lstStyle/>
          <a:p>
            <a:r>
              <a:rPr lang="en-US" dirty="0" smtClean="0"/>
              <a:t>Practice drawing – Homework</a:t>
            </a:r>
          </a:p>
          <a:p>
            <a:pPr lvl="1"/>
            <a:r>
              <a:rPr lang="en-US" dirty="0" smtClean="0"/>
              <a:t>Make an isometric view of the capital letters E, F, H, I, O, and Z make them approximately 3” high and 2” wide and 1” deep</a:t>
            </a:r>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38</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Sketching Techniques</a:t>
            </a:r>
            <a:endParaRPr lang="en-US" dirty="0"/>
          </a:p>
        </p:txBody>
      </p:sp>
      <p:sp>
        <p:nvSpPr>
          <p:cNvPr id="3" name="Content Placeholder 2"/>
          <p:cNvSpPr>
            <a:spLocks noGrp="1"/>
          </p:cNvSpPr>
          <p:nvPr>
            <p:ph idx="1"/>
          </p:nvPr>
        </p:nvSpPr>
        <p:spPr/>
        <p:txBody>
          <a:bodyPr/>
          <a:lstStyle/>
          <a:p>
            <a:r>
              <a:rPr lang="en-US" dirty="0" smtClean="0"/>
              <a:t>Sketching a straight line</a:t>
            </a:r>
          </a:p>
          <a:p>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dirty="0"/>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Direction</a:t>
            </a:r>
            <a:endParaRPr lang="en-US" dirty="0"/>
          </a:p>
        </p:txBody>
      </p:sp>
      <p:sp>
        <p:nvSpPr>
          <p:cNvPr id="3" name="Content Placeholder 2"/>
          <p:cNvSpPr>
            <a:spLocks noGrp="1"/>
          </p:cNvSpPr>
          <p:nvPr>
            <p:ph idx="1"/>
          </p:nvPr>
        </p:nvSpPr>
        <p:spPr/>
        <p:txBody>
          <a:bodyPr/>
          <a:lstStyle/>
          <a:p>
            <a:r>
              <a:rPr lang="en-US" dirty="0" smtClean="0"/>
              <a:t>To the right and down – right handed</a:t>
            </a:r>
          </a:p>
          <a:p>
            <a:r>
              <a:rPr lang="en-US" dirty="0" smtClean="0"/>
              <a:t>To the left and down – left handed</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pic>
        <p:nvPicPr>
          <p:cNvPr id="6" name="Picture 5" descr="right-handed drawing direction" title="right-handed drawing direction"/>
          <p:cNvPicPr>
            <a:picLocks noChangeAspect="1"/>
          </p:cNvPicPr>
          <p:nvPr/>
        </p:nvPicPr>
        <p:blipFill>
          <a:blip r:embed="rId2"/>
          <a:stretch>
            <a:fillRect/>
          </a:stretch>
        </p:blipFill>
        <p:spPr>
          <a:xfrm>
            <a:off x="5105400" y="3593068"/>
            <a:ext cx="1405131" cy="1066802"/>
          </a:xfrm>
          <a:prstGeom prst="rect">
            <a:avLst/>
          </a:prstGeom>
        </p:spPr>
      </p:pic>
      <p:pic>
        <p:nvPicPr>
          <p:cNvPr id="7" name="Picture 6" descr="left-handed drawing direction" title="left-handed drawing direction"/>
          <p:cNvPicPr>
            <a:picLocks noChangeAspect="1"/>
          </p:cNvPicPr>
          <p:nvPr/>
        </p:nvPicPr>
        <p:blipFill>
          <a:blip r:embed="rId3"/>
          <a:stretch>
            <a:fillRect/>
          </a:stretch>
        </p:blipFill>
        <p:spPr>
          <a:xfrm>
            <a:off x="2362200" y="3593068"/>
            <a:ext cx="1173482" cy="1060706"/>
          </a:xfrm>
          <a:prstGeom prst="rect">
            <a:avLst/>
          </a:prstGeom>
        </p:spPr>
      </p:pic>
      <p:sp>
        <p:nvSpPr>
          <p:cNvPr id="9" name="TextBox 8"/>
          <p:cNvSpPr txBox="1"/>
          <p:nvPr/>
        </p:nvSpPr>
        <p:spPr>
          <a:xfrm>
            <a:off x="5029200" y="4964668"/>
            <a:ext cx="1676400" cy="369332"/>
          </a:xfrm>
          <a:prstGeom prst="rect">
            <a:avLst/>
          </a:prstGeom>
          <a:noFill/>
        </p:spPr>
        <p:txBody>
          <a:bodyPr wrap="square" rtlCol="0" anchor="ctr">
            <a:spAutoFit/>
          </a:bodyPr>
          <a:lstStyle/>
          <a:p>
            <a:pPr algn="ctr"/>
            <a:r>
              <a:rPr lang="en-US" dirty="0" smtClean="0"/>
              <a:t>Right Handed</a:t>
            </a:r>
            <a:endParaRPr lang="en-US" dirty="0"/>
          </a:p>
        </p:txBody>
      </p:sp>
      <p:sp>
        <p:nvSpPr>
          <p:cNvPr id="11" name="TextBox 10"/>
          <p:cNvSpPr txBox="1"/>
          <p:nvPr/>
        </p:nvSpPr>
        <p:spPr>
          <a:xfrm>
            <a:off x="2133600" y="4964668"/>
            <a:ext cx="1676400" cy="369332"/>
          </a:xfrm>
          <a:prstGeom prst="rect">
            <a:avLst/>
          </a:prstGeom>
          <a:noFill/>
        </p:spPr>
        <p:txBody>
          <a:bodyPr wrap="square" rtlCol="0" anchor="ctr">
            <a:spAutoFit/>
          </a:bodyPr>
          <a:lstStyle/>
          <a:p>
            <a:pPr algn="ctr"/>
            <a:r>
              <a:rPr lang="en-US" dirty="0" smtClean="0"/>
              <a:t>Left Handed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Methods – Straight Line</a:t>
            </a:r>
            <a:endParaRPr lang="en-US" dirty="0"/>
          </a:p>
        </p:txBody>
      </p:sp>
      <p:sp>
        <p:nvSpPr>
          <p:cNvPr id="3" name="Content Placeholder 2"/>
          <p:cNvSpPr>
            <a:spLocks noGrp="1"/>
          </p:cNvSpPr>
          <p:nvPr>
            <p:ph idx="1"/>
          </p:nvPr>
        </p:nvSpPr>
        <p:spPr/>
        <p:txBody>
          <a:bodyPr/>
          <a:lstStyle/>
          <a:p>
            <a:r>
              <a:rPr lang="en-US" dirty="0" smtClean="0"/>
              <a:t>Light, Short Strokes</a:t>
            </a:r>
          </a:p>
          <a:p>
            <a:endParaRPr lang="en-US" dirty="0" smtClean="0"/>
          </a:p>
          <a:p>
            <a:r>
              <a:rPr lang="en-US" dirty="0" smtClean="0"/>
              <a:t>Dot to Dot</a:t>
            </a:r>
          </a:p>
          <a:p>
            <a:endParaRPr lang="en-US" dirty="0" smtClean="0"/>
          </a:p>
          <a:p>
            <a:pPr>
              <a:buNone/>
            </a:pPr>
            <a:r>
              <a:rPr lang="en-US" dirty="0" smtClean="0">
                <a:solidFill>
                  <a:srgbClr val="FF0000"/>
                </a:solidFill>
              </a:rPr>
              <a:t>Long Strokes Cause Problems</a:t>
            </a:r>
            <a:endParaRPr lang="en-US" dirty="0">
              <a:solidFill>
                <a:srgbClr val="FF0000"/>
              </a:solidFill>
            </a:endParaRPr>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pic>
        <p:nvPicPr>
          <p:cNvPr id="6" name="Picture 5" descr="long stroke problems" title="long stroke problems"/>
          <p:cNvPicPr>
            <a:picLocks noChangeAspect="1"/>
          </p:cNvPicPr>
          <p:nvPr/>
        </p:nvPicPr>
        <p:blipFill>
          <a:blip r:embed="rId3"/>
          <a:stretch>
            <a:fillRect/>
          </a:stretch>
        </p:blipFill>
        <p:spPr>
          <a:xfrm>
            <a:off x="1219200" y="3733800"/>
            <a:ext cx="7086600" cy="540745"/>
          </a:xfrm>
          <a:prstGeom prst="rect">
            <a:avLst/>
          </a:prstGeom>
        </p:spPr>
      </p:pic>
      <p:pic>
        <p:nvPicPr>
          <p:cNvPr id="8" name="Picture 7" descr="light short strokes" title="light short strokes"/>
          <p:cNvPicPr>
            <a:picLocks noChangeAspect="1"/>
          </p:cNvPicPr>
          <p:nvPr/>
        </p:nvPicPr>
        <p:blipFill>
          <a:blip r:embed="rId4"/>
          <a:stretch>
            <a:fillRect/>
          </a:stretch>
        </p:blipFill>
        <p:spPr>
          <a:xfrm>
            <a:off x="1257300" y="2255134"/>
            <a:ext cx="6781800" cy="380419"/>
          </a:xfrm>
          <a:prstGeom prst="rect">
            <a:avLst/>
          </a:prstGeom>
        </p:spPr>
      </p:pic>
      <p:pic>
        <p:nvPicPr>
          <p:cNvPr id="9" name="Picture 8" descr="long stroke problems #2" title="long stroke problems #2"/>
          <p:cNvPicPr>
            <a:picLocks noChangeAspect="1"/>
          </p:cNvPicPr>
          <p:nvPr/>
        </p:nvPicPr>
        <p:blipFill>
          <a:blip r:embed="rId5"/>
          <a:stretch>
            <a:fillRect/>
          </a:stretch>
        </p:blipFill>
        <p:spPr>
          <a:xfrm>
            <a:off x="1143000" y="5029200"/>
            <a:ext cx="7010400" cy="7470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raight line method" title="straight line method"/>
          <p:cNvPicPr>
            <a:picLocks noChangeAspect="1"/>
          </p:cNvPicPr>
          <p:nvPr/>
        </p:nvPicPr>
        <p:blipFill>
          <a:blip r:embed="rId2"/>
          <a:stretch>
            <a:fillRect/>
          </a:stretch>
        </p:blipFill>
        <p:spPr>
          <a:xfrm>
            <a:off x="2286000" y="2667000"/>
            <a:ext cx="4132591" cy="3048000"/>
          </a:xfrm>
          <a:prstGeom prst="rect">
            <a:avLst/>
          </a:prstGeom>
        </p:spPr>
      </p:pic>
      <p:sp>
        <p:nvSpPr>
          <p:cNvPr id="2" name="Title 1"/>
          <p:cNvSpPr>
            <a:spLocks noGrp="1"/>
          </p:cNvSpPr>
          <p:nvPr>
            <p:ph type="title"/>
          </p:nvPr>
        </p:nvSpPr>
        <p:spPr/>
        <p:txBody>
          <a:bodyPr/>
          <a:lstStyle/>
          <a:p>
            <a:r>
              <a:rPr lang="en-US" dirty="0" smtClean="0"/>
              <a:t>Use an Edge</a:t>
            </a:r>
            <a:endParaRPr lang="en-US" dirty="0"/>
          </a:p>
        </p:txBody>
      </p:sp>
      <p:sp>
        <p:nvSpPr>
          <p:cNvPr id="3" name="Content Placeholder 2"/>
          <p:cNvSpPr>
            <a:spLocks noGrp="1"/>
          </p:cNvSpPr>
          <p:nvPr>
            <p:ph idx="1"/>
          </p:nvPr>
        </p:nvSpPr>
        <p:spPr/>
        <p:txBody>
          <a:bodyPr/>
          <a:lstStyle/>
          <a:p>
            <a:r>
              <a:rPr lang="en-US" dirty="0" smtClean="0"/>
              <a:t>Try using the edge of the paper</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pic>
        <p:nvPicPr>
          <p:cNvPr id="7" name="Picture 6" descr="straight line method" title="straight line method"/>
          <p:cNvPicPr>
            <a:picLocks noChangeAspect="1"/>
          </p:cNvPicPr>
          <p:nvPr/>
        </p:nvPicPr>
        <p:blipFill>
          <a:blip r:embed="rId3"/>
          <a:stretch>
            <a:fillRect/>
          </a:stretch>
        </p:blipFill>
        <p:spPr>
          <a:xfrm>
            <a:off x="2438400" y="2971800"/>
            <a:ext cx="4114800" cy="33451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Practice!</a:t>
            </a:r>
            <a:endParaRPr lang="en-US" dirty="0"/>
          </a:p>
        </p:txBody>
      </p:sp>
      <p:sp>
        <p:nvSpPr>
          <p:cNvPr id="3" name="Content Placeholder 2"/>
          <p:cNvSpPr>
            <a:spLocks noGrp="1"/>
          </p:cNvSpPr>
          <p:nvPr>
            <p:ph idx="1"/>
          </p:nvPr>
        </p:nvSpPr>
        <p:spPr/>
        <p:txBody>
          <a:bodyPr/>
          <a:lstStyle/>
          <a:p>
            <a:r>
              <a:rPr lang="en-US" dirty="0" smtClean="0"/>
              <a:t>Practice drawing a series of lines of different lengths vertically 1” through 6” in approximately 1” increments</a:t>
            </a:r>
          </a:p>
          <a:p>
            <a:r>
              <a:rPr lang="en-US" dirty="0" smtClean="0"/>
              <a:t>Do the same horizontally</a:t>
            </a:r>
          </a:p>
          <a:p>
            <a:r>
              <a:rPr lang="en-US" dirty="0" smtClean="0"/>
              <a:t>Draw a star</a:t>
            </a:r>
          </a:p>
          <a:p>
            <a:pPr lvl="1"/>
            <a:r>
              <a:rPr lang="en-US" dirty="0" smtClean="0"/>
              <a:t>Hint:  Turn the paper while you draw</a:t>
            </a:r>
          </a:p>
          <a:p>
            <a:r>
              <a:rPr lang="en-US" dirty="0" smtClean="0"/>
              <a:t>Speed does not equal accuracy</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Drawing a Circle – Method 1</a:t>
            </a:r>
            <a:endParaRPr lang="en-US" dirty="0"/>
          </a:p>
        </p:txBody>
      </p:sp>
      <p:pic>
        <p:nvPicPr>
          <p:cNvPr id="6" name="Content Placeholder 5" descr="draw a circle " title="draw a circle "/>
          <p:cNvPicPr>
            <a:picLocks noGrp="1" noChangeAspect="1"/>
          </p:cNvPicPr>
          <p:nvPr>
            <p:ph idx="1"/>
          </p:nvPr>
        </p:nvPicPr>
        <p:blipFill>
          <a:blip r:embed="rId2"/>
          <a:stretch>
            <a:fillRect/>
          </a:stretch>
        </p:blipFill>
        <p:spPr>
          <a:xfrm>
            <a:off x="3366411" y="3176738"/>
            <a:ext cx="2411177" cy="1649111"/>
          </a:xfrm>
        </p:spPr>
      </p:pic>
      <p:sp>
        <p:nvSpPr>
          <p:cNvPr id="4" name="Date Placeholder 3"/>
          <p:cNvSpPr>
            <a:spLocks noGrp="1"/>
          </p:cNvSpPr>
          <p:nvPr>
            <p:ph type="dt" sz="half" idx="10"/>
          </p:nvPr>
        </p:nvSpPr>
        <p:spPr/>
        <p:txBody>
          <a:bodyPr/>
          <a:lstStyle/>
          <a:p>
            <a:fld id="{64D944CB-2C98-4D3E-859B-BB7794C0429D}" type="datetime1">
              <a:rPr lang="en-US" smtClean="0"/>
              <a:pPr/>
              <a:t>6/27/2017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
        <p:nvSpPr>
          <p:cNvPr id="8" name="TextBox 7"/>
          <p:cNvSpPr txBox="1"/>
          <p:nvPr/>
        </p:nvSpPr>
        <p:spPr>
          <a:xfrm>
            <a:off x="990600" y="1905000"/>
            <a:ext cx="7315200" cy="461665"/>
          </a:xfrm>
          <a:prstGeom prst="rect">
            <a:avLst/>
          </a:prstGeom>
          <a:noFill/>
        </p:spPr>
        <p:txBody>
          <a:bodyPr wrap="square" rtlCol="0">
            <a:spAutoFit/>
          </a:bodyPr>
          <a:lstStyle/>
          <a:p>
            <a:pPr algn="ctr"/>
            <a:r>
              <a:rPr lang="en-US" sz="2400" b="1" dirty="0" smtClean="0"/>
              <a:t>Lightly draw a square the same size as circle</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2031</TotalTime>
  <Words>1459</Words>
  <Application>Microsoft Office PowerPoint</Application>
  <PresentationFormat>On-screen Show (4:3)</PresentationFormat>
  <Paragraphs>252</Paragraphs>
  <Slides>38</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Comic Sans MS</vt:lpstr>
      <vt:lpstr>Tahoma</vt:lpstr>
      <vt:lpstr>Times New Roman</vt:lpstr>
      <vt:lpstr>Office Theme</vt:lpstr>
      <vt:lpstr>Blueprint Reading</vt:lpstr>
      <vt:lpstr>Disclaimer</vt:lpstr>
      <vt:lpstr>Why Sketching?</vt:lpstr>
      <vt:lpstr>Sketching Techniques</vt:lpstr>
      <vt:lpstr>Drawing Direction</vt:lpstr>
      <vt:lpstr>2 Methods – Straight Line</vt:lpstr>
      <vt:lpstr>Use an Edge</vt:lpstr>
      <vt:lpstr>Practice!  Practice!</vt:lpstr>
      <vt:lpstr>Drawing a Circle – Method 1</vt:lpstr>
      <vt:lpstr>Drawing a Circle – Method 1 #2</vt:lpstr>
      <vt:lpstr>Drawing a Circle – Method 1 #3</vt:lpstr>
      <vt:lpstr>Drawing a Circle – Method 2</vt:lpstr>
      <vt:lpstr>Drawing a Circle – Method 2 #2</vt:lpstr>
      <vt:lpstr>Drawing a Circle – Method 2 #3</vt:lpstr>
      <vt:lpstr>Drawing a Circle – Method 3</vt:lpstr>
      <vt:lpstr>Drawing Arcs</vt:lpstr>
      <vt:lpstr>Drawing Ellipses</vt:lpstr>
      <vt:lpstr>Drawing Ellipses #2</vt:lpstr>
      <vt:lpstr>Drawing Ellipses #3</vt:lpstr>
      <vt:lpstr>Drawing Ellipses #4</vt:lpstr>
      <vt:lpstr>Practice!   Practice!</vt:lpstr>
      <vt:lpstr>Measurement Lines </vt:lpstr>
      <vt:lpstr>Measurement Lines #2 </vt:lpstr>
      <vt:lpstr>Measurement Lines #3 </vt:lpstr>
      <vt:lpstr>Blocking Technique </vt:lpstr>
      <vt:lpstr>Blocking Technique #2 </vt:lpstr>
      <vt:lpstr>Blocking Technique #3 </vt:lpstr>
      <vt:lpstr>Blocking Technique #4 </vt:lpstr>
      <vt:lpstr>Creating a Multi-View Sketch</vt:lpstr>
      <vt:lpstr>Creating a Multi-View Sketch #2</vt:lpstr>
      <vt:lpstr>Creating a Multi-View Sketch #3</vt:lpstr>
      <vt:lpstr>Creating a Multi-View Sketch #4</vt:lpstr>
      <vt:lpstr>Practice!    Practice!</vt:lpstr>
      <vt:lpstr>Creating a Isometric Sketch</vt:lpstr>
      <vt:lpstr>Creating a Isometric Sketch #2</vt:lpstr>
      <vt:lpstr>Creating a Isometric Sketch #3</vt:lpstr>
      <vt:lpstr>Practice!     Practice!</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Sketching</dc:subject>
  <dc:creator>Todd Rathier</dc:creator>
  <cp:lastModifiedBy>RISD</cp:lastModifiedBy>
  <cp:revision>12</cp:revision>
  <cp:lastPrinted>1601-01-01T00:00:00Z</cp:lastPrinted>
  <dcterms:created xsi:type="dcterms:W3CDTF">1601-01-01T00:00:00Z</dcterms:created>
  <dcterms:modified xsi:type="dcterms:W3CDTF">2017-06-27T13:42:48Z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