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11"/>
  </p:notesMasterIdLst>
  <p:sldIdLst>
    <p:sldId id="279" r:id="rId2"/>
    <p:sldId id="287" r:id="rId3"/>
    <p:sldId id="280" r:id="rId4"/>
    <p:sldId id="281" r:id="rId5"/>
    <p:sldId id="282" r:id="rId6"/>
    <p:sldId id="283" r:id="rId7"/>
    <p:sldId id="284" r:id="rId8"/>
    <p:sldId id="285" r:id="rId9"/>
    <p:sldId id="286"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138" autoAdjust="0"/>
  </p:normalViewPr>
  <p:slideViewPr>
    <p:cSldViewPr>
      <p:cViewPr varScale="1">
        <p:scale>
          <a:sx n="49" d="100"/>
          <a:sy n="49" d="100"/>
        </p:scale>
        <p:origin x="618" y="4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5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66ABA6-18A7-4109-9E20-EF430A971FE1}" type="datetimeFigureOut">
              <a:rPr lang="en-US" smtClean="0"/>
              <a:pPr/>
              <a:t>6/25/2017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9AEEC8-FB8C-498E-871A-115A7A554218}" type="slidenum">
              <a:rPr lang="en-US" smtClean="0"/>
              <a:pPr/>
              <a:t>‹#›</a:t>
            </a:fld>
            <a:endParaRPr lang="en-US"/>
          </a:p>
        </p:txBody>
      </p:sp>
    </p:spTree>
    <p:extLst>
      <p:ext uri="{BB962C8B-B14F-4D97-AF65-F5344CB8AC3E}">
        <p14:creationId xmlns:p14="http://schemas.microsoft.com/office/powerpoint/2010/main" val="41724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9AEEC8-FB8C-498E-871A-115A7A554218}" type="slidenum">
              <a:rPr lang="en-US" smtClean="0"/>
              <a:pPr/>
              <a:t>1</a:t>
            </a:fld>
            <a:endParaRPr lang="en-US"/>
          </a:p>
        </p:txBody>
      </p:sp>
    </p:spTree>
    <p:extLst>
      <p:ext uri="{BB962C8B-B14F-4D97-AF65-F5344CB8AC3E}">
        <p14:creationId xmlns:p14="http://schemas.microsoft.com/office/powerpoint/2010/main" val="377616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lphaUcPeriod"/>
            </a:pPr>
            <a:r>
              <a:rPr lang="en-US" dirty="0" smtClean="0"/>
              <a:t>Triangular</a:t>
            </a:r>
          </a:p>
          <a:p>
            <a:pPr marL="228600" indent="-228600">
              <a:buAutoNum type="alphaUcPeriod"/>
            </a:pPr>
            <a:r>
              <a:rPr lang="en-US" baseline="0" dirty="0" smtClean="0"/>
              <a:t>Modified triangular with lifting edge</a:t>
            </a:r>
          </a:p>
          <a:p>
            <a:pPr marL="228600" indent="-228600">
              <a:buAutoNum type="alphaUcPeriod"/>
            </a:pPr>
            <a:r>
              <a:rPr lang="en-US" baseline="0" dirty="0" smtClean="0"/>
              <a:t>Just another triangular</a:t>
            </a:r>
          </a:p>
          <a:p>
            <a:pPr marL="228600" indent="-228600">
              <a:buAutoNum type="alphaUcPeriod"/>
            </a:pPr>
            <a:r>
              <a:rPr lang="en-US" baseline="0" dirty="0" smtClean="0"/>
              <a:t>Weird shaped triangular</a:t>
            </a:r>
          </a:p>
          <a:p>
            <a:pPr marL="228600" indent="-228600">
              <a:buAutoNum type="alphaUcPeriod"/>
            </a:pPr>
            <a:r>
              <a:rPr lang="en-US" baseline="0" dirty="0" smtClean="0"/>
              <a:t>Single bevel</a:t>
            </a:r>
          </a:p>
          <a:p>
            <a:pPr marL="228600" indent="-228600">
              <a:buAutoNum type="alphaUcPeriod"/>
            </a:pPr>
            <a:r>
              <a:rPr lang="en-US" baseline="0" dirty="0" smtClean="0"/>
              <a:t>Double bevel</a:t>
            </a:r>
          </a:p>
          <a:p>
            <a:pPr marL="228600" indent="-228600">
              <a:buAutoNum type="alphaUcPeriod"/>
            </a:pPr>
            <a:r>
              <a:rPr lang="en-US" baseline="0" dirty="0" smtClean="0"/>
              <a:t>Opposite bevel</a:t>
            </a:r>
          </a:p>
          <a:p>
            <a:pPr marL="228600" indent="-228600">
              <a:buAutoNum type="alphaUcPeriod"/>
            </a:pPr>
            <a:r>
              <a:rPr lang="en-US" baseline="0" dirty="0" smtClean="0"/>
              <a:t>Quad beveled</a:t>
            </a:r>
          </a:p>
          <a:p>
            <a:pPr marL="228600" indent="-228600">
              <a:buAutoNum type="alphaUcPeriod"/>
            </a:pPr>
            <a:endParaRPr lang="en-US" baseline="0" dirty="0" smtClean="0"/>
          </a:p>
          <a:p>
            <a:pPr marL="228600" indent="-228600">
              <a:buAutoNum type="alphaUcPeriod"/>
            </a:pPr>
            <a:endParaRPr lang="en-US" baseline="0" dirty="0" smtClean="0"/>
          </a:p>
          <a:p>
            <a:pPr marL="228600" indent="-228600">
              <a:buAutoNum type="alphaUcPeriod"/>
            </a:pPr>
            <a:endParaRPr lang="en-US" dirty="0"/>
          </a:p>
        </p:txBody>
      </p:sp>
      <p:sp>
        <p:nvSpPr>
          <p:cNvPr id="4" name="Slide Number Placeholder 3"/>
          <p:cNvSpPr>
            <a:spLocks noGrp="1"/>
          </p:cNvSpPr>
          <p:nvPr>
            <p:ph type="sldNum" sz="quarter" idx="10"/>
          </p:nvPr>
        </p:nvSpPr>
        <p:spPr/>
        <p:txBody>
          <a:bodyPr/>
          <a:lstStyle/>
          <a:p>
            <a:fld id="{3B9AEEC8-FB8C-498E-871A-115A7A554218}" type="slidenum">
              <a:rPr lang="en-US" smtClean="0"/>
              <a:pPr/>
              <a:t>4</a:t>
            </a:fld>
            <a:endParaRPr lang="en-US"/>
          </a:p>
        </p:txBody>
      </p:sp>
    </p:spTree>
    <p:extLst>
      <p:ext uri="{BB962C8B-B14F-4D97-AF65-F5344CB8AC3E}">
        <p14:creationId xmlns:p14="http://schemas.microsoft.com/office/powerpoint/2010/main" val="4140538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ASME Y14.5-2009 Dimensioning and Tolerancing</a:t>
            </a:r>
            <a:r>
              <a:rPr lang="en-US" baseline="0" dirty="0" smtClean="0"/>
              <a:t> states that the commonly used International System of Units (SI) linear units used on engineering drawings will be the millimeter (mm).  U.S. customary measurements are in inches (in)</a:t>
            </a:r>
          </a:p>
          <a:p>
            <a:endParaRPr lang="en-US" baseline="0" dirty="0" smtClean="0"/>
          </a:p>
          <a:p>
            <a:r>
              <a:rPr lang="en-US" baseline="0" dirty="0" smtClean="0"/>
              <a:t>On drawings where all dimensions are in one system or another, individual unit identification  is not required.</a:t>
            </a:r>
          </a:p>
          <a:p>
            <a:endParaRPr lang="en-US" baseline="0" dirty="0" smtClean="0"/>
          </a:p>
          <a:p>
            <a:r>
              <a:rPr lang="en-US" baseline="0" dirty="0" smtClean="0"/>
              <a:t>All engineering drawings shall have a general note stating:</a:t>
            </a:r>
          </a:p>
          <a:p>
            <a:r>
              <a:rPr lang="en-US" dirty="0" smtClean="0"/>
              <a:t>UNLESS</a:t>
            </a:r>
            <a:r>
              <a:rPr lang="en-US" baseline="0" dirty="0" smtClean="0"/>
              <a:t> OTHERWISE SPECIFIED DIMENSIONS ARE IN INCHES</a:t>
            </a:r>
          </a:p>
          <a:p>
            <a:r>
              <a:rPr lang="en-US" baseline="0" dirty="0" smtClean="0"/>
              <a:t>Or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UNLESS</a:t>
            </a:r>
            <a:r>
              <a:rPr lang="en-US" baseline="0" dirty="0" smtClean="0"/>
              <a:t> OTHERWISE SPECIFIED DIMENSIONS ARE IN MILLIMETERS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only some dimensions in a different unit then the unit prefix needs to be added.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B9AEEC8-FB8C-498E-871A-115A7A554218}" type="slidenum">
              <a:rPr lang="en-US" smtClean="0"/>
              <a:pPr/>
              <a:t>6</a:t>
            </a:fld>
            <a:endParaRPr lang="en-US"/>
          </a:p>
        </p:txBody>
      </p:sp>
    </p:spTree>
    <p:extLst>
      <p:ext uri="{BB962C8B-B14F-4D97-AF65-F5344CB8AC3E}">
        <p14:creationId xmlns:p14="http://schemas.microsoft.com/office/powerpoint/2010/main" val="1164231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9AEEC8-FB8C-498E-871A-115A7A554218}" type="slidenum">
              <a:rPr lang="en-US" smtClean="0"/>
              <a:pPr/>
              <a:t>7</a:t>
            </a:fld>
            <a:endParaRPr lang="en-US"/>
          </a:p>
        </p:txBody>
      </p:sp>
    </p:spTree>
    <p:extLst>
      <p:ext uri="{BB962C8B-B14F-4D97-AF65-F5344CB8AC3E}">
        <p14:creationId xmlns:p14="http://schemas.microsoft.com/office/powerpoint/2010/main" val="270859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the scale is in 10ths of an inch.</a:t>
            </a:r>
          </a:p>
          <a:p>
            <a:r>
              <a:rPr lang="en-US" dirty="0" smtClean="0"/>
              <a:t>We will cover reading the scales</a:t>
            </a:r>
            <a:r>
              <a:rPr lang="en-US" baseline="0" dirty="0" smtClean="0"/>
              <a:t> in the Measuring Instruments sessions</a:t>
            </a:r>
            <a:endParaRPr lang="en-US" dirty="0"/>
          </a:p>
        </p:txBody>
      </p:sp>
      <p:sp>
        <p:nvSpPr>
          <p:cNvPr id="4" name="Slide Number Placeholder 3"/>
          <p:cNvSpPr>
            <a:spLocks noGrp="1"/>
          </p:cNvSpPr>
          <p:nvPr>
            <p:ph type="sldNum" sz="quarter" idx="10"/>
          </p:nvPr>
        </p:nvSpPr>
        <p:spPr/>
        <p:txBody>
          <a:bodyPr/>
          <a:lstStyle/>
          <a:p>
            <a:fld id="{3B9AEEC8-FB8C-498E-871A-115A7A554218}" type="slidenum">
              <a:rPr lang="en-US" smtClean="0"/>
              <a:pPr/>
              <a:t>8</a:t>
            </a:fld>
            <a:endParaRPr lang="en-US"/>
          </a:p>
        </p:txBody>
      </p:sp>
    </p:spTree>
    <p:extLst>
      <p:ext uri="{BB962C8B-B14F-4D97-AF65-F5344CB8AC3E}">
        <p14:creationId xmlns:p14="http://schemas.microsoft.com/office/powerpoint/2010/main" val="284641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BD4288-9094-4148-A725-332AC89DB8E3}" type="datetime1">
              <a:rPr lang="en-US" smtClean="0"/>
              <a:pPr/>
              <a:t>6/25/2017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Page </a:t>
            </a:r>
            <a:fld id="{C0DFC94A-2695-4785-AD85-51683F08A4CB}" type="slidenum">
              <a:rPr lang="en-US" smtClean="0"/>
              <a:pPr/>
              <a:t>‹#›</a:t>
            </a:fld>
            <a:endParaRPr lang="en-US"/>
          </a:p>
        </p:txBody>
      </p:sp>
    </p:spTree>
    <p:extLst>
      <p:ext uri="{BB962C8B-B14F-4D97-AF65-F5344CB8AC3E}">
        <p14:creationId xmlns:p14="http://schemas.microsoft.com/office/powerpoint/2010/main" val="338674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22108-6424-4A97-B4F8-A6E12CDEB4A9}" type="datetime1">
              <a:rPr lang="en-US" smtClean="0"/>
              <a:pPr/>
              <a:t>6/25/2017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Page </a:t>
            </a:r>
            <a:fld id="{76B91A0E-EE8D-4626-83DD-D50997B7C46E}" type="slidenum">
              <a:rPr lang="en-US" smtClean="0"/>
              <a:pPr/>
              <a:t>‹#›</a:t>
            </a:fld>
            <a:endParaRPr lang="en-US"/>
          </a:p>
        </p:txBody>
      </p:sp>
    </p:spTree>
    <p:extLst>
      <p:ext uri="{BB962C8B-B14F-4D97-AF65-F5344CB8AC3E}">
        <p14:creationId xmlns:p14="http://schemas.microsoft.com/office/powerpoint/2010/main" val="2150189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C9EB9-D4F1-44BF-9CCB-D06C2B305D81}" type="datetime1">
              <a:rPr lang="en-US" smtClean="0"/>
              <a:pPr/>
              <a:t>6/25/2017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Page </a:t>
            </a:r>
            <a:fld id="{26B5CD7E-97CB-4652-BB40-19213CC26DBA}" type="slidenum">
              <a:rPr lang="en-US" smtClean="0"/>
              <a:pPr/>
              <a:t>‹#›</a:t>
            </a:fld>
            <a:endParaRPr lang="en-US"/>
          </a:p>
        </p:txBody>
      </p:sp>
    </p:spTree>
    <p:extLst>
      <p:ext uri="{BB962C8B-B14F-4D97-AF65-F5344CB8AC3E}">
        <p14:creationId xmlns:p14="http://schemas.microsoft.com/office/powerpoint/2010/main" val="71179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944CB-2C98-4D3E-859B-BB7794C0429D}" type="datetime1">
              <a:rPr lang="en-US" smtClean="0"/>
              <a:pPr/>
              <a:t>6/25/2017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Page </a:t>
            </a:r>
            <a:fld id="{CF164636-6BD1-4BE9-A43C-CB31DBDC6C09}" type="slidenum">
              <a:rPr lang="en-US" smtClean="0"/>
              <a:pPr/>
              <a:t>‹#›</a:t>
            </a:fld>
            <a:endParaRPr lang="en-US"/>
          </a:p>
        </p:txBody>
      </p:sp>
    </p:spTree>
    <p:extLst>
      <p:ext uri="{BB962C8B-B14F-4D97-AF65-F5344CB8AC3E}">
        <p14:creationId xmlns:p14="http://schemas.microsoft.com/office/powerpoint/2010/main" val="349766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6356-C9D5-4817-AEC2-8F51E989B2BE}" type="datetime1">
              <a:rPr lang="en-US" smtClean="0"/>
              <a:pPr/>
              <a:t>6/25/2017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Page </a:t>
            </a:r>
            <a:fld id="{720165EB-F4D6-4D8B-8D70-CF2B9632605A}" type="slidenum">
              <a:rPr lang="en-US" smtClean="0"/>
              <a:pPr/>
              <a:t>‹#›</a:t>
            </a:fld>
            <a:endParaRPr lang="en-US"/>
          </a:p>
        </p:txBody>
      </p:sp>
    </p:spTree>
    <p:extLst>
      <p:ext uri="{BB962C8B-B14F-4D97-AF65-F5344CB8AC3E}">
        <p14:creationId xmlns:p14="http://schemas.microsoft.com/office/powerpoint/2010/main" val="303733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27B85F-003C-494A-9D16-1D0D0D6AF155}" type="datetime1">
              <a:rPr lang="en-US" smtClean="0"/>
              <a:pPr/>
              <a:t>6/25/2017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Page </a:t>
            </a:r>
            <a:fld id="{52AA94AB-BA60-47A5-BE3E-E0E257674C72}" type="slidenum">
              <a:rPr lang="en-US" smtClean="0"/>
              <a:pPr/>
              <a:t>‹#›</a:t>
            </a:fld>
            <a:endParaRPr lang="en-US"/>
          </a:p>
        </p:txBody>
      </p:sp>
    </p:spTree>
    <p:extLst>
      <p:ext uri="{BB962C8B-B14F-4D97-AF65-F5344CB8AC3E}">
        <p14:creationId xmlns:p14="http://schemas.microsoft.com/office/powerpoint/2010/main" val="137961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06DCE3-6F2A-49F8-8EAF-710E0DB64C8C}" type="datetime1">
              <a:rPr lang="en-US" smtClean="0"/>
              <a:pPr/>
              <a:t>6/25/2017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smtClean="0"/>
              <a:t>Page </a:t>
            </a:r>
            <a:fld id="{8F1DB610-0EC5-4727-908B-C5ED5580FBCD}" type="slidenum">
              <a:rPr lang="en-US" smtClean="0"/>
              <a:pPr/>
              <a:t>‹#›</a:t>
            </a:fld>
            <a:endParaRPr lang="en-US"/>
          </a:p>
        </p:txBody>
      </p:sp>
    </p:spTree>
    <p:extLst>
      <p:ext uri="{BB962C8B-B14F-4D97-AF65-F5344CB8AC3E}">
        <p14:creationId xmlns:p14="http://schemas.microsoft.com/office/powerpoint/2010/main" val="390440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442C21-3DB6-4215-928F-6392679FEEA4}" type="datetime1">
              <a:rPr lang="en-US" smtClean="0"/>
              <a:pPr/>
              <a:t>6/25/2017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smtClean="0"/>
              <a:t>Page </a:t>
            </a:r>
            <a:fld id="{F4C0B98A-3F7E-4B69-AA7E-C74758DC7791}" type="slidenum">
              <a:rPr lang="en-US" smtClean="0"/>
              <a:pPr/>
              <a:t>‹#›</a:t>
            </a:fld>
            <a:endParaRPr lang="en-US"/>
          </a:p>
        </p:txBody>
      </p:sp>
    </p:spTree>
    <p:extLst>
      <p:ext uri="{BB962C8B-B14F-4D97-AF65-F5344CB8AC3E}">
        <p14:creationId xmlns:p14="http://schemas.microsoft.com/office/powerpoint/2010/main" val="206293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2F18D-B2BC-4E36-B5EF-2D54D3392087}" type="datetime1">
              <a:rPr lang="en-US" smtClean="0"/>
              <a:pPr/>
              <a:t>6/25/2017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smtClean="0"/>
              <a:t>Page </a:t>
            </a:r>
            <a:fld id="{80E22C0E-D826-48AB-A6E0-F65C17D58A73}" type="slidenum">
              <a:rPr lang="en-US" smtClean="0"/>
              <a:pPr/>
              <a:t>‹#›</a:t>
            </a:fld>
            <a:endParaRPr lang="en-US"/>
          </a:p>
        </p:txBody>
      </p:sp>
    </p:spTree>
    <p:extLst>
      <p:ext uri="{BB962C8B-B14F-4D97-AF65-F5344CB8AC3E}">
        <p14:creationId xmlns:p14="http://schemas.microsoft.com/office/powerpoint/2010/main" val="145588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37A21-C576-454E-849B-20006FD9B227}" type="datetime1">
              <a:rPr lang="en-US" smtClean="0"/>
              <a:pPr/>
              <a:t>6/25/2017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Page </a:t>
            </a:r>
            <a:fld id="{7AF6FB41-C025-47BA-BC73-7CE21A3C7ED0}" type="slidenum">
              <a:rPr lang="en-US" smtClean="0"/>
              <a:pPr/>
              <a:t>‹#›</a:t>
            </a:fld>
            <a:endParaRPr lang="en-US"/>
          </a:p>
        </p:txBody>
      </p:sp>
    </p:spTree>
    <p:extLst>
      <p:ext uri="{BB962C8B-B14F-4D97-AF65-F5344CB8AC3E}">
        <p14:creationId xmlns:p14="http://schemas.microsoft.com/office/powerpoint/2010/main" val="7914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EA7D1-42F7-4336-A476-D404FBE21E63}" type="datetime1">
              <a:rPr lang="en-US" smtClean="0"/>
              <a:pPr/>
              <a:t>6/25/2017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Page </a:t>
            </a:r>
            <a:fld id="{333A94F4-1FF2-404F-81EA-730CABC29133}" type="slidenum">
              <a:rPr lang="en-US" smtClean="0"/>
              <a:pPr/>
              <a:t>‹#›</a:t>
            </a:fld>
            <a:endParaRPr lang="en-US"/>
          </a:p>
        </p:txBody>
      </p:sp>
    </p:spTree>
    <p:extLst>
      <p:ext uri="{BB962C8B-B14F-4D97-AF65-F5344CB8AC3E}">
        <p14:creationId xmlns:p14="http://schemas.microsoft.com/office/powerpoint/2010/main" val="245640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094EB3-FF50-400E-A947-994F46E33D60}" type="datetime1">
              <a:rPr lang="en-US" smtClean="0"/>
              <a:pPr/>
              <a:t>6/25/2017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smtClean="0"/>
              <a:t>Page </a:t>
            </a:r>
            <a:fld id="{E965FBC7-AF3E-4691-9600-EE6044DB02CE}" type="slidenum">
              <a:rPr lang="en-US" smtClean="0"/>
              <a:pPr/>
              <a:t>‹#›</a:t>
            </a:fld>
            <a:endParaRPr lang="en-US"/>
          </a:p>
        </p:txBody>
      </p:sp>
      <p:grpSp>
        <p:nvGrpSpPr>
          <p:cNvPr id="7" name="Group 85"/>
          <p:cNvGrpSpPr>
            <a:grpSpLocks/>
          </p:cNvGrpSpPr>
          <p:nvPr userDrawn="1"/>
        </p:nvGrpSpPr>
        <p:grpSpPr bwMode="auto">
          <a:xfrm>
            <a:off x="0" y="0"/>
            <a:ext cx="9144000" cy="6858000"/>
            <a:chOff x="0" y="0"/>
            <a:chExt cx="5760" cy="4320"/>
          </a:xfrm>
        </p:grpSpPr>
        <p:grpSp>
          <p:nvGrpSpPr>
            <p:cNvPr id="8" name="Group 2"/>
            <p:cNvGrpSpPr>
              <a:grpSpLocks/>
            </p:cNvGrpSpPr>
            <p:nvPr/>
          </p:nvGrpSpPr>
          <p:grpSpPr bwMode="auto">
            <a:xfrm>
              <a:off x="0" y="0"/>
              <a:ext cx="5760" cy="4320"/>
              <a:chOff x="0" y="0"/>
              <a:chExt cx="5760" cy="4320"/>
            </a:xfrm>
          </p:grpSpPr>
          <p:grpSp>
            <p:nvGrpSpPr>
              <p:cNvPr id="33" name="Group 3"/>
              <p:cNvGrpSpPr>
                <a:grpSpLocks/>
              </p:cNvGrpSpPr>
              <p:nvPr/>
            </p:nvGrpSpPr>
            <p:grpSpPr bwMode="auto">
              <a:xfrm>
                <a:off x="0" y="192"/>
                <a:ext cx="5760" cy="4032"/>
                <a:chOff x="0" y="192"/>
                <a:chExt cx="5760" cy="4032"/>
              </a:xfrm>
            </p:grpSpPr>
            <p:sp>
              <p:nvSpPr>
                <p:cNvPr id="64" name="Line 4"/>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5" name="Line 5"/>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6" name="Line 6"/>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7" name="Line 7"/>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8" name="Line 8"/>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9" name="Line 9"/>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0" name="Line 10"/>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 name="Line 11"/>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 name="Line 12"/>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3" name="Line 13"/>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4" name="Line 14"/>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5" name="Line 15"/>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6" name="Line 16"/>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7" name="Line 17"/>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8" name="Line 18"/>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9" name="Line 19"/>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0" name="Line 20"/>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1" name="Line 21"/>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 name="Line 22"/>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3" name="Line 23"/>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4" name="Line 24"/>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5" name="Line 25"/>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nvGrpSpPr>
              <p:cNvPr id="34" name="Group 26"/>
              <p:cNvGrpSpPr>
                <a:grpSpLocks/>
              </p:cNvGrpSpPr>
              <p:nvPr/>
            </p:nvGrpSpPr>
            <p:grpSpPr bwMode="auto">
              <a:xfrm>
                <a:off x="192" y="0"/>
                <a:ext cx="5376" cy="4320"/>
                <a:chOff x="192" y="0"/>
                <a:chExt cx="5376" cy="4320"/>
              </a:xfrm>
            </p:grpSpPr>
            <p:sp>
              <p:nvSpPr>
                <p:cNvPr id="35" name="Line 27"/>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36" name="Line 28"/>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37" name="Line 29"/>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38" name="Line 30"/>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39" name="Line 31"/>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40" name="Line 32"/>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41" name="Line 33"/>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42" name="Line 34"/>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43" name="Line 35"/>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44" name="Line 36"/>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45" name="Line 37"/>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46" name="Line 38"/>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47" name="Line 39"/>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48" name="Line 40"/>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49" name="Line 41"/>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50" name="Line 42"/>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51" name="Line 43"/>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52" name="Line 44"/>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53" name="Line 45"/>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54" name="Line 46"/>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55" name="Line 47"/>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56" name="Line 48"/>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57" name="Line 49"/>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58" name="Line 50"/>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59" name="Line 51"/>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0" name="Line 52"/>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 name="Line 53"/>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 name="Line 54"/>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3" name="Line 55"/>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sp>
          <p:nvSpPr>
            <p:cNvPr id="9" name="Rectangle 56"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n-US"/>
            </a:p>
          </p:txBody>
        </p:sp>
        <p:grpSp>
          <p:nvGrpSpPr>
            <p:cNvPr id="10" name="Group 57"/>
            <p:cNvGrpSpPr>
              <a:grpSpLocks/>
            </p:cNvGrpSpPr>
            <p:nvPr/>
          </p:nvGrpSpPr>
          <p:grpSpPr bwMode="auto">
            <a:xfrm>
              <a:off x="2064" y="3984"/>
              <a:ext cx="1920" cy="288"/>
              <a:chOff x="2064" y="3984"/>
              <a:chExt cx="1920" cy="288"/>
            </a:xfrm>
          </p:grpSpPr>
          <p:sp>
            <p:nvSpPr>
              <p:cNvPr id="28" name="Rectangle 58" descr="60%"/>
              <p:cNvSpPr>
                <a:spLocks noChangeArrowheads="1"/>
              </p:cNvSpPr>
              <p:nvPr userDrawn="1"/>
            </p:nvSpPr>
            <p:spPr bwMode="ltGray">
              <a:xfrm>
                <a:off x="2112" y="4032"/>
                <a:ext cx="1824" cy="192"/>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n-US"/>
              </a:p>
            </p:txBody>
          </p:sp>
          <p:sp>
            <p:nvSpPr>
              <p:cNvPr id="29" name="Line 59"/>
              <p:cNvSpPr>
                <a:spLocks noChangeShapeType="1"/>
              </p:cNvSpPr>
              <p:nvPr userDrawn="1"/>
            </p:nvSpPr>
            <p:spPr bwMode="ltGray">
              <a:xfrm>
                <a:off x="2064" y="4032"/>
                <a:ext cx="1920" cy="0"/>
              </a:xfrm>
              <a:prstGeom prst="line">
                <a:avLst/>
              </a:prstGeom>
              <a:noFill/>
              <a:ln w="9525">
                <a:solidFill>
                  <a:schemeClr val="hlink"/>
                </a:solidFill>
                <a:round/>
                <a:headEnd/>
                <a:tailEnd/>
              </a:ln>
              <a:effectLst/>
            </p:spPr>
            <p:txBody>
              <a:bodyPr wrap="none" anchor="ctr"/>
              <a:lstStyle/>
              <a:p>
                <a:endParaRPr lang="en-US"/>
              </a:p>
            </p:txBody>
          </p:sp>
          <p:sp>
            <p:nvSpPr>
              <p:cNvPr id="30" name="Line 60"/>
              <p:cNvSpPr>
                <a:spLocks noChangeShapeType="1"/>
              </p:cNvSpPr>
              <p:nvPr userDrawn="1"/>
            </p:nvSpPr>
            <p:spPr bwMode="ltGray">
              <a:xfrm>
                <a:off x="2064" y="4224"/>
                <a:ext cx="1920" cy="0"/>
              </a:xfrm>
              <a:prstGeom prst="line">
                <a:avLst/>
              </a:prstGeom>
              <a:noFill/>
              <a:ln w="9525">
                <a:solidFill>
                  <a:schemeClr val="hlink"/>
                </a:solidFill>
                <a:round/>
                <a:headEnd/>
                <a:tailEnd/>
              </a:ln>
              <a:effectLst/>
            </p:spPr>
            <p:txBody>
              <a:bodyPr wrap="none" anchor="ctr"/>
              <a:lstStyle/>
              <a:p>
                <a:endParaRPr lang="en-US"/>
              </a:p>
            </p:txBody>
          </p:sp>
          <p:sp>
            <p:nvSpPr>
              <p:cNvPr id="31" name="Line 61"/>
              <p:cNvSpPr>
                <a:spLocks noChangeShapeType="1"/>
              </p:cNvSpPr>
              <p:nvPr userDrawn="1"/>
            </p:nvSpPr>
            <p:spPr bwMode="ltGray">
              <a:xfrm>
                <a:off x="2112" y="3984"/>
                <a:ext cx="0" cy="288"/>
              </a:xfrm>
              <a:prstGeom prst="line">
                <a:avLst/>
              </a:prstGeom>
              <a:noFill/>
              <a:ln w="9525">
                <a:solidFill>
                  <a:schemeClr val="hlink"/>
                </a:solidFill>
                <a:round/>
                <a:headEnd/>
                <a:tailEnd/>
              </a:ln>
              <a:effectLst/>
            </p:spPr>
            <p:txBody>
              <a:bodyPr wrap="none" anchor="ctr"/>
              <a:lstStyle/>
              <a:p>
                <a:endParaRPr lang="en-US"/>
              </a:p>
            </p:txBody>
          </p:sp>
          <p:sp>
            <p:nvSpPr>
              <p:cNvPr id="32" name="Line 62"/>
              <p:cNvSpPr>
                <a:spLocks noChangeShapeType="1"/>
              </p:cNvSpPr>
              <p:nvPr userDrawn="1"/>
            </p:nvSpPr>
            <p:spPr bwMode="ltGray">
              <a:xfrm>
                <a:off x="3936" y="3984"/>
                <a:ext cx="0" cy="288"/>
              </a:xfrm>
              <a:prstGeom prst="line">
                <a:avLst/>
              </a:prstGeom>
              <a:noFill/>
              <a:ln w="9525">
                <a:solidFill>
                  <a:schemeClr val="hlink"/>
                </a:solidFill>
                <a:round/>
                <a:headEnd/>
                <a:tailEnd/>
              </a:ln>
              <a:effectLst/>
            </p:spPr>
            <p:txBody>
              <a:bodyPr wrap="none" anchor="ctr"/>
              <a:lstStyle/>
              <a:p>
                <a:endParaRPr lang="en-US"/>
              </a:p>
            </p:txBody>
          </p:sp>
        </p:grpSp>
        <p:grpSp>
          <p:nvGrpSpPr>
            <p:cNvPr id="11" name="Group 63"/>
            <p:cNvGrpSpPr>
              <a:grpSpLocks/>
            </p:cNvGrpSpPr>
            <p:nvPr/>
          </p:nvGrpSpPr>
          <p:grpSpPr bwMode="auto">
            <a:xfrm>
              <a:off x="4512" y="3984"/>
              <a:ext cx="912" cy="288"/>
              <a:chOff x="4512" y="3984"/>
              <a:chExt cx="912" cy="288"/>
            </a:xfrm>
          </p:grpSpPr>
          <p:sp>
            <p:nvSpPr>
              <p:cNvPr id="23" name="Rectangle 64" descr="60%"/>
              <p:cNvSpPr>
                <a:spLocks noChangeArrowheads="1"/>
              </p:cNvSpPr>
              <p:nvPr userDrawn="1"/>
            </p:nvSpPr>
            <p:spPr bwMode="ltGray">
              <a:xfrm>
                <a:off x="4560" y="4032"/>
                <a:ext cx="816" cy="192"/>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n-US"/>
              </a:p>
            </p:txBody>
          </p:sp>
          <p:sp>
            <p:nvSpPr>
              <p:cNvPr id="24" name="Line 65"/>
              <p:cNvSpPr>
                <a:spLocks noChangeShapeType="1"/>
              </p:cNvSpPr>
              <p:nvPr userDrawn="1"/>
            </p:nvSpPr>
            <p:spPr bwMode="ltGray">
              <a:xfrm>
                <a:off x="4512" y="4032"/>
                <a:ext cx="912" cy="0"/>
              </a:xfrm>
              <a:prstGeom prst="line">
                <a:avLst/>
              </a:prstGeom>
              <a:noFill/>
              <a:ln w="9525">
                <a:solidFill>
                  <a:schemeClr val="hlink"/>
                </a:solidFill>
                <a:round/>
                <a:headEnd/>
                <a:tailEnd/>
              </a:ln>
              <a:effectLst/>
            </p:spPr>
            <p:txBody>
              <a:bodyPr wrap="none" anchor="ctr"/>
              <a:lstStyle/>
              <a:p>
                <a:endParaRPr lang="en-US"/>
              </a:p>
            </p:txBody>
          </p:sp>
          <p:sp>
            <p:nvSpPr>
              <p:cNvPr id="25" name="Line 66"/>
              <p:cNvSpPr>
                <a:spLocks noChangeShapeType="1"/>
              </p:cNvSpPr>
              <p:nvPr userDrawn="1"/>
            </p:nvSpPr>
            <p:spPr bwMode="ltGray">
              <a:xfrm>
                <a:off x="4512" y="4224"/>
                <a:ext cx="912" cy="0"/>
              </a:xfrm>
              <a:prstGeom prst="line">
                <a:avLst/>
              </a:prstGeom>
              <a:noFill/>
              <a:ln w="9525">
                <a:solidFill>
                  <a:schemeClr val="hlink"/>
                </a:solidFill>
                <a:round/>
                <a:headEnd/>
                <a:tailEnd/>
              </a:ln>
              <a:effectLst/>
            </p:spPr>
            <p:txBody>
              <a:bodyPr wrap="none" anchor="ctr"/>
              <a:lstStyle/>
              <a:p>
                <a:endParaRPr lang="en-US"/>
              </a:p>
            </p:txBody>
          </p:sp>
          <p:sp>
            <p:nvSpPr>
              <p:cNvPr id="26" name="Line 67"/>
              <p:cNvSpPr>
                <a:spLocks noChangeShapeType="1"/>
              </p:cNvSpPr>
              <p:nvPr userDrawn="1"/>
            </p:nvSpPr>
            <p:spPr bwMode="ltGray">
              <a:xfrm>
                <a:off x="4560" y="3984"/>
                <a:ext cx="0" cy="288"/>
              </a:xfrm>
              <a:prstGeom prst="line">
                <a:avLst/>
              </a:prstGeom>
              <a:noFill/>
              <a:ln w="9525">
                <a:solidFill>
                  <a:schemeClr val="hlink"/>
                </a:solidFill>
                <a:round/>
                <a:headEnd/>
                <a:tailEnd/>
              </a:ln>
              <a:effectLst/>
            </p:spPr>
            <p:txBody>
              <a:bodyPr wrap="none" anchor="ctr"/>
              <a:lstStyle/>
              <a:p>
                <a:endParaRPr lang="en-US"/>
              </a:p>
            </p:txBody>
          </p:sp>
          <p:sp>
            <p:nvSpPr>
              <p:cNvPr id="27" name="Line 68"/>
              <p:cNvSpPr>
                <a:spLocks noChangeShapeType="1"/>
              </p:cNvSpPr>
              <p:nvPr userDrawn="1"/>
            </p:nvSpPr>
            <p:spPr bwMode="ltGray">
              <a:xfrm>
                <a:off x="5376" y="3984"/>
                <a:ext cx="0" cy="288"/>
              </a:xfrm>
              <a:prstGeom prst="line">
                <a:avLst/>
              </a:prstGeom>
              <a:noFill/>
              <a:ln w="9525">
                <a:solidFill>
                  <a:schemeClr val="hlink"/>
                </a:solidFill>
                <a:round/>
                <a:headEnd/>
                <a:tailEnd/>
              </a:ln>
              <a:effectLst/>
            </p:spPr>
            <p:txBody>
              <a:bodyPr wrap="none" anchor="ctr"/>
              <a:lstStyle/>
              <a:p>
                <a:endParaRPr lang="en-US"/>
              </a:p>
            </p:txBody>
          </p:sp>
        </p:grpSp>
        <p:grpSp>
          <p:nvGrpSpPr>
            <p:cNvPr id="12" name="Group 69"/>
            <p:cNvGrpSpPr>
              <a:grpSpLocks/>
            </p:cNvGrpSpPr>
            <p:nvPr/>
          </p:nvGrpSpPr>
          <p:grpSpPr bwMode="auto">
            <a:xfrm>
              <a:off x="624" y="3984"/>
              <a:ext cx="912" cy="288"/>
              <a:chOff x="624" y="3984"/>
              <a:chExt cx="912" cy="288"/>
            </a:xfrm>
          </p:grpSpPr>
          <p:sp>
            <p:nvSpPr>
              <p:cNvPr id="18" name="Rectangle 70" descr="60%"/>
              <p:cNvSpPr>
                <a:spLocks noChangeArrowheads="1"/>
              </p:cNvSpPr>
              <p:nvPr userDrawn="1"/>
            </p:nvSpPr>
            <p:spPr bwMode="ltGray">
              <a:xfrm>
                <a:off x="672" y="4032"/>
                <a:ext cx="816" cy="192"/>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n-US"/>
              </a:p>
            </p:txBody>
          </p:sp>
          <p:sp>
            <p:nvSpPr>
              <p:cNvPr id="19" name="Line 71"/>
              <p:cNvSpPr>
                <a:spLocks noChangeShapeType="1"/>
              </p:cNvSpPr>
              <p:nvPr userDrawn="1"/>
            </p:nvSpPr>
            <p:spPr bwMode="ltGray">
              <a:xfrm>
                <a:off x="624" y="4032"/>
                <a:ext cx="912" cy="0"/>
              </a:xfrm>
              <a:prstGeom prst="line">
                <a:avLst/>
              </a:prstGeom>
              <a:noFill/>
              <a:ln w="9525">
                <a:solidFill>
                  <a:schemeClr val="hlink"/>
                </a:solidFill>
                <a:round/>
                <a:headEnd/>
                <a:tailEnd/>
              </a:ln>
              <a:effectLst/>
            </p:spPr>
            <p:txBody>
              <a:bodyPr wrap="none" anchor="ctr"/>
              <a:lstStyle/>
              <a:p>
                <a:endParaRPr lang="en-US"/>
              </a:p>
            </p:txBody>
          </p:sp>
          <p:sp>
            <p:nvSpPr>
              <p:cNvPr id="20" name="Line 72"/>
              <p:cNvSpPr>
                <a:spLocks noChangeShapeType="1"/>
              </p:cNvSpPr>
              <p:nvPr userDrawn="1"/>
            </p:nvSpPr>
            <p:spPr bwMode="ltGray">
              <a:xfrm>
                <a:off x="624" y="4224"/>
                <a:ext cx="912" cy="0"/>
              </a:xfrm>
              <a:prstGeom prst="line">
                <a:avLst/>
              </a:prstGeom>
              <a:noFill/>
              <a:ln w="9525">
                <a:solidFill>
                  <a:schemeClr val="hlink"/>
                </a:solidFill>
                <a:round/>
                <a:headEnd/>
                <a:tailEnd/>
              </a:ln>
              <a:effectLst/>
            </p:spPr>
            <p:txBody>
              <a:bodyPr wrap="none" anchor="ctr"/>
              <a:lstStyle/>
              <a:p>
                <a:endParaRPr lang="en-US"/>
              </a:p>
            </p:txBody>
          </p:sp>
          <p:sp>
            <p:nvSpPr>
              <p:cNvPr id="21" name="Line 73"/>
              <p:cNvSpPr>
                <a:spLocks noChangeShapeType="1"/>
              </p:cNvSpPr>
              <p:nvPr userDrawn="1"/>
            </p:nvSpPr>
            <p:spPr bwMode="ltGray">
              <a:xfrm>
                <a:off x="672" y="3984"/>
                <a:ext cx="0" cy="288"/>
              </a:xfrm>
              <a:prstGeom prst="line">
                <a:avLst/>
              </a:prstGeom>
              <a:noFill/>
              <a:ln w="9525">
                <a:solidFill>
                  <a:schemeClr val="hlink"/>
                </a:solidFill>
                <a:round/>
                <a:headEnd/>
                <a:tailEnd/>
              </a:ln>
              <a:effectLst/>
            </p:spPr>
            <p:txBody>
              <a:bodyPr wrap="none" anchor="ctr"/>
              <a:lstStyle/>
              <a:p>
                <a:endParaRPr lang="en-US"/>
              </a:p>
            </p:txBody>
          </p:sp>
          <p:sp>
            <p:nvSpPr>
              <p:cNvPr id="22" name="Line 74"/>
              <p:cNvSpPr>
                <a:spLocks noChangeShapeType="1"/>
              </p:cNvSpPr>
              <p:nvPr userDrawn="1"/>
            </p:nvSpPr>
            <p:spPr bwMode="ltGray">
              <a:xfrm>
                <a:off x="1488" y="3984"/>
                <a:ext cx="0" cy="288"/>
              </a:xfrm>
              <a:prstGeom prst="line">
                <a:avLst/>
              </a:prstGeom>
              <a:noFill/>
              <a:ln w="9525">
                <a:solidFill>
                  <a:schemeClr val="hlink"/>
                </a:solidFill>
                <a:round/>
                <a:headEnd/>
                <a:tailEnd/>
              </a:ln>
              <a:effectLst/>
            </p:spPr>
            <p:txBody>
              <a:bodyPr wrap="none" anchor="ctr"/>
              <a:lstStyle/>
              <a:p>
                <a:endParaRPr lang="en-US"/>
              </a:p>
            </p:txBody>
          </p:sp>
        </p:grpSp>
        <p:sp>
          <p:nvSpPr>
            <p:cNvPr id="13" name="Line 80"/>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nvGrpSpPr>
            <p:cNvPr id="14" name="Group 81"/>
            <p:cNvGrpSpPr>
              <a:grpSpLocks/>
            </p:cNvGrpSpPr>
            <p:nvPr/>
          </p:nvGrpSpPr>
          <p:grpSpPr bwMode="auto">
            <a:xfrm>
              <a:off x="261" y="892"/>
              <a:ext cx="1124" cy="1464"/>
              <a:chOff x="96" y="916"/>
              <a:chExt cx="2208" cy="2876"/>
            </a:xfrm>
          </p:grpSpPr>
          <p:sp>
            <p:nvSpPr>
              <p:cNvPr id="15" name="Line 82"/>
              <p:cNvSpPr>
                <a:spLocks noChangeShapeType="1"/>
              </p:cNvSpPr>
              <p:nvPr/>
            </p:nvSpPr>
            <p:spPr bwMode="ltGray">
              <a:xfrm flipH="1">
                <a:off x="96" y="1037"/>
                <a:ext cx="2208" cy="0"/>
              </a:xfrm>
              <a:prstGeom prst="line">
                <a:avLst/>
              </a:prstGeom>
              <a:noFill/>
              <a:ln w="9525">
                <a:solidFill>
                  <a:schemeClr val="hlink"/>
                </a:solidFill>
                <a:round/>
                <a:headEnd/>
                <a:tailEnd/>
              </a:ln>
              <a:effectLst/>
            </p:spPr>
            <p:txBody>
              <a:bodyPr wrap="none" anchor="ctr"/>
              <a:lstStyle/>
              <a:p>
                <a:endParaRPr lang="en-US"/>
              </a:p>
            </p:txBody>
          </p:sp>
          <p:sp>
            <p:nvSpPr>
              <p:cNvPr id="16" name="Line 83"/>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endParaRPr lang="en-US"/>
              </a:p>
            </p:txBody>
          </p:sp>
          <p:sp>
            <p:nvSpPr>
              <p:cNvPr id="17" name="Arc 84"/>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Tree>
    <p:extLst>
      <p:ext uri="{BB962C8B-B14F-4D97-AF65-F5344CB8AC3E}">
        <p14:creationId xmlns:p14="http://schemas.microsoft.com/office/powerpoint/2010/main" val="135938976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reativecommons.org/licenses/by/3.0" TargetMode="External"/><Relationship Id="rId1" Type="http://schemas.openxmlformats.org/officeDocument/2006/relationships/slideLayout" Target="../slideLayouts/slideLayout2.xml"/><Relationship Id="rId6" Type="http://schemas.openxmlformats.org/officeDocument/2006/relationships/image" Target="cid:image004.jpg@01D050FD.CF15BA40" TargetMode="External"/><Relationship Id="rId5" Type="http://schemas.openxmlformats.org/officeDocument/2006/relationships/image" Target="../media/image2.jpeg"/><Relationship Id="rId4" Type="http://schemas.openxmlformats.org/officeDocument/2006/relationships/image" Target="cid:image001.jpg@01D050FD.CEFDEC8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Blueprint Reading</a:t>
            </a:r>
            <a:endParaRPr lang="en-US" dirty="0"/>
          </a:p>
        </p:txBody>
      </p:sp>
      <p:sp>
        <p:nvSpPr>
          <p:cNvPr id="3" name="Subtitle 2"/>
          <p:cNvSpPr>
            <a:spLocks noGrp="1"/>
          </p:cNvSpPr>
          <p:nvPr>
            <p:ph type="subTitle" idx="1"/>
          </p:nvPr>
        </p:nvSpPr>
        <p:spPr>
          <a:xfrm>
            <a:off x="990600" y="3886200"/>
            <a:ext cx="7772400" cy="1752600"/>
          </a:xfrm>
        </p:spPr>
        <p:txBody>
          <a:bodyPr/>
          <a:lstStyle/>
          <a:p>
            <a:r>
              <a:rPr lang="en-US" dirty="0" smtClean="0"/>
              <a:t>Section III – Scales and Measurement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50984" y="887769"/>
            <a:ext cx="8073527" cy="4065231"/>
          </a:xfrm>
          <a:prstGeom prst="rect">
            <a:avLst/>
          </a:prstGeom>
        </p:spPr>
        <p:txBody>
          <a:bodyPr anchor="t" anchorCtr="0">
            <a:normAutofit fontScale="90000" lnSpcReduction="200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800" dirty="0">
                <a:solidFill>
                  <a:schemeClr val="tx1"/>
                </a:solidFill>
                <a:latin typeface="Times New Roman" panose="02020603050405020304" pitchFamily="18" charset="0"/>
                <a:cs typeface="Times New Roman" panose="02020603050405020304" pitchFamily="18" charset="0"/>
              </a:rPr>
              <a:t>The AMMQC program is an Equal Opportunity program.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Adaptive equipment is available upon request for individuals with disabilities.</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u="sng" dirty="0">
                <a:solidFill>
                  <a:schemeClr val="tx1"/>
                </a:solidFill>
                <a:latin typeface="Times New Roman" panose="02020603050405020304" pitchFamily="18" charset="0"/>
                <a:cs typeface="Times New Roman" panose="02020603050405020304" pitchFamily="18" charset="0"/>
                <a:hlinkClick r:id="rId2" tooltip="Creative Commons License"/>
              </a:rPr>
              <a:t>http://creativecommons.org/licenses/by/3.0</a:t>
            </a:r>
            <a:r>
              <a:rPr lang="en-US" sz="1800" dirty="0">
                <a:solidFill>
                  <a:schemeClr val="tx1"/>
                </a:solidFill>
                <a:latin typeface="Times New Roman" panose="02020603050405020304" pitchFamily="18" charset="0"/>
                <a:cs typeface="Times New Roman" panose="02020603050405020304" pitchFamily="18" charset="0"/>
              </a:rPr>
              <a:t> This work is licensed under a Creative Commons Attribution 3.0 </a:t>
            </a:r>
            <a:r>
              <a:rPr lang="en-US" sz="1800" dirty="0" err="1">
                <a:solidFill>
                  <a:schemeClr val="tx1"/>
                </a:solidFill>
                <a:latin typeface="Times New Roman" panose="02020603050405020304" pitchFamily="18" charset="0"/>
                <a:cs typeface="Times New Roman" panose="02020603050405020304" pitchFamily="18" charset="0"/>
              </a:rPr>
              <a:t>Unported</a:t>
            </a:r>
            <a:r>
              <a:rPr lang="en-US" sz="1800" dirty="0">
                <a:solidFill>
                  <a:schemeClr val="tx1"/>
                </a:solidFill>
                <a:latin typeface="Times New Roman" panose="02020603050405020304" pitchFamily="18" charset="0"/>
                <a:cs typeface="Times New Roman" panose="02020603050405020304" pitchFamily="18" charset="0"/>
              </a:rPr>
              <a:t> License [http://creativecommons.org/licenses/by/3.0]</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This project is sponsored by a $15.9 million grant from the U.S. Department of Labor, Employment and Training Administration.</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The AMMQC program is an Equal Opportunity program. Adaptive equipment is available upon request for individuals with disabilities. This workforce product was funded by a grant awarded by the U.S. Department of Labor’s Employment and Training Administration. The product was created by the grantee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a:t>
            </a:r>
            <a:r>
              <a:rPr lang="en-US" dirty="0">
                <a:solidFill>
                  <a:schemeClr val="tx1"/>
                </a:solidFill>
              </a:rPr>
              <a:t/>
            </a:r>
            <a:br>
              <a:rPr lang="en-US" dirty="0">
                <a:solidFill>
                  <a:schemeClr val="tx1"/>
                </a:solidFill>
              </a:rPr>
            </a:br>
            <a:endParaRPr lang="en-US" dirty="0">
              <a:solidFill>
                <a:schemeClr val="tx1"/>
              </a:solidFill>
            </a:endParaRPr>
          </a:p>
        </p:txBody>
      </p:sp>
      <p:pic>
        <p:nvPicPr>
          <p:cNvPr id="3" name="Picture 2" descr="cid:image001.jpg@01D050FD.CEFDEC80"/>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54656" y="5180699"/>
            <a:ext cx="2770193" cy="731520"/>
          </a:xfrm>
          <a:prstGeom prst="rect">
            <a:avLst/>
          </a:prstGeom>
          <a:noFill/>
          <a:ln>
            <a:noFill/>
          </a:ln>
        </p:spPr>
      </p:pic>
      <p:pic>
        <p:nvPicPr>
          <p:cNvPr id="4" name="Picture 3" descr="cid:image004.jpg@01D050FD.CF15BA40"/>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5101368" y="4795778"/>
            <a:ext cx="2576830" cy="1257300"/>
          </a:xfrm>
          <a:prstGeom prst="rect">
            <a:avLst/>
          </a:prstGeom>
          <a:noFill/>
          <a:ln>
            <a:noFill/>
          </a:ln>
        </p:spPr>
      </p:pic>
      <p:sp>
        <p:nvSpPr>
          <p:cNvPr id="5" name="Title 4"/>
          <p:cNvSpPr>
            <a:spLocks noGrp="1"/>
          </p:cNvSpPr>
          <p:nvPr>
            <p:ph type="title"/>
          </p:nvPr>
        </p:nvSpPr>
        <p:spPr>
          <a:xfrm>
            <a:off x="628650" y="365127"/>
            <a:ext cx="7886700" cy="625474"/>
          </a:xfrm>
        </p:spPr>
        <p:txBody>
          <a:bodyPr>
            <a:normAutofit/>
          </a:bodyPr>
          <a:lstStyle/>
          <a:p>
            <a:r>
              <a:rPr lang="en-US" sz="1800" dirty="0"/>
              <a:t>Disclaimer</a:t>
            </a:r>
          </a:p>
        </p:txBody>
      </p:sp>
    </p:spTree>
    <p:extLst>
      <p:ext uri="{BB962C8B-B14F-4D97-AF65-F5344CB8AC3E}">
        <p14:creationId xmlns:p14="http://schemas.microsoft.com/office/powerpoint/2010/main" val="1037232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definition</a:t>
            </a:r>
            <a:endParaRPr lang="en-US" dirty="0"/>
          </a:p>
        </p:txBody>
      </p:sp>
      <p:sp>
        <p:nvSpPr>
          <p:cNvPr id="3" name="Content Placeholder 2"/>
          <p:cNvSpPr>
            <a:spLocks noGrp="1"/>
          </p:cNvSpPr>
          <p:nvPr>
            <p:ph idx="1"/>
          </p:nvPr>
        </p:nvSpPr>
        <p:spPr/>
        <p:txBody>
          <a:bodyPr/>
          <a:lstStyle/>
          <a:p>
            <a:r>
              <a:rPr lang="en-US" dirty="0" smtClean="0"/>
              <a:t>A scale is an instrument with a system of ordered marks at fixed intervals used as a reference standard in measurement.</a:t>
            </a:r>
          </a:p>
          <a:p>
            <a:r>
              <a:rPr lang="en-US" dirty="0" smtClean="0"/>
              <a:t>A ruler, on the other hand is a King, Queen, Duke, Duchess, etc.  Please note the difference.</a:t>
            </a:r>
            <a:endParaRPr lang="en-US" dirty="0"/>
          </a:p>
        </p:txBody>
      </p:sp>
      <p:sp>
        <p:nvSpPr>
          <p:cNvPr id="4" name="Date Placeholder 3"/>
          <p:cNvSpPr>
            <a:spLocks noGrp="1"/>
          </p:cNvSpPr>
          <p:nvPr>
            <p:ph type="dt" sz="half" idx="10"/>
          </p:nvPr>
        </p:nvSpPr>
        <p:spPr/>
        <p:txBody>
          <a:bodyPr/>
          <a:lstStyle/>
          <a:p>
            <a:fld id="{64D944CB-2C98-4D3E-859B-BB7794C0429D}" type="datetime1">
              <a:rPr lang="en-US" smtClean="0"/>
              <a:pPr/>
              <a:t>6/25/2017</a:t>
            </a:fld>
            <a:endParaRPr lang="en-US"/>
          </a:p>
        </p:txBody>
      </p:sp>
      <p:sp>
        <p:nvSpPr>
          <p:cNvPr id="5" name="Slide Number Placeholder 4"/>
          <p:cNvSpPr>
            <a:spLocks noGrp="1"/>
          </p:cNvSpPr>
          <p:nvPr>
            <p:ph type="sldNum" sz="quarter" idx="12"/>
          </p:nvPr>
        </p:nvSpPr>
        <p:spPr/>
        <p:txBody>
          <a:bodyPr/>
          <a:lstStyle/>
          <a:p>
            <a:r>
              <a:rPr lang="en-US" smtClean="0"/>
              <a:t>Page </a:t>
            </a:r>
            <a:fld id="{CF164636-6BD1-4BE9-A43C-CB31DBDC6C09}"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Shapes</a:t>
            </a:r>
            <a:endParaRPr lang="en-US" dirty="0"/>
          </a:p>
        </p:txBody>
      </p:sp>
      <p:pic>
        <p:nvPicPr>
          <p:cNvPr id="6" name="Content Placeholder 5" descr="scael shapes" title="scael shapes"/>
          <p:cNvPicPr>
            <a:picLocks noGrp="1" noChangeAspect="1"/>
          </p:cNvPicPr>
          <p:nvPr>
            <p:ph idx="1"/>
          </p:nvPr>
        </p:nvPicPr>
        <p:blipFill>
          <a:blip r:embed="rId3"/>
          <a:stretch>
            <a:fillRect/>
          </a:stretch>
        </p:blipFill>
        <p:spPr>
          <a:xfrm>
            <a:off x="1752600" y="2438400"/>
            <a:ext cx="6096000" cy="1962150"/>
          </a:xfrm>
        </p:spPr>
      </p:pic>
      <p:sp>
        <p:nvSpPr>
          <p:cNvPr id="4" name="Date Placeholder 3"/>
          <p:cNvSpPr>
            <a:spLocks noGrp="1"/>
          </p:cNvSpPr>
          <p:nvPr>
            <p:ph type="dt" sz="half" idx="10"/>
          </p:nvPr>
        </p:nvSpPr>
        <p:spPr/>
        <p:txBody>
          <a:bodyPr/>
          <a:lstStyle/>
          <a:p>
            <a:fld id="{64D944CB-2C98-4D3E-859B-BB7794C0429D}" type="datetime1">
              <a:rPr lang="en-US" smtClean="0"/>
              <a:pPr/>
              <a:t>6/25/2017</a:t>
            </a:fld>
            <a:endParaRPr lang="en-US"/>
          </a:p>
        </p:txBody>
      </p:sp>
      <p:sp>
        <p:nvSpPr>
          <p:cNvPr id="5" name="Slide Number Placeholder 4"/>
          <p:cNvSpPr>
            <a:spLocks noGrp="1"/>
          </p:cNvSpPr>
          <p:nvPr>
            <p:ph type="sldNum" sz="quarter" idx="12"/>
          </p:nvPr>
        </p:nvSpPr>
        <p:spPr/>
        <p:txBody>
          <a:bodyPr/>
          <a:lstStyle/>
          <a:p>
            <a:r>
              <a:rPr lang="en-US" smtClean="0"/>
              <a:t>Page </a:t>
            </a:r>
            <a:fld id="{CF164636-6BD1-4BE9-A43C-CB31DBDC6C0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Notation</a:t>
            </a:r>
            <a:endParaRPr lang="en-US" dirty="0"/>
          </a:p>
        </p:txBody>
      </p:sp>
      <p:sp>
        <p:nvSpPr>
          <p:cNvPr id="3" name="Content Placeholder 2"/>
          <p:cNvSpPr>
            <a:spLocks noGrp="1"/>
          </p:cNvSpPr>
          <p:nvPr>
            <p:ph idx="1"/>
          </p:nvPr>
        </p:nvSpPr>
        <p:spPr/>
        <p:txBody>
          <a:bodyPr/>
          <a:lstStyle/>
          <a:p>
            <a:r>
              <a:rPr lang="en-US" dirty="0" smtClean="0"/>
              <a:t>Frequently used scales</a:t>
            </a:r>
          </a:p>
          <a:p>
            <a:endParaRPr lang="en-US" dirty="0" smtClean="0"/>
          </a:p>
        </p:txBody>
      </p:sp>
      <p:sp>
        <p:nvSpPr>
          <p:cNvPr id="4" name="Date Placeholder 3"/>
          <p:cNvSpPr>
            <a:spLocks noGrp="1"/>
          </p:cNvSpPr>
          <p:nvPr>
            <p:ph type="dt" sz="half" idx="10"/>
          </p:nvPr>
        </p:nvSpPr>
        <p:spPr/>
        <p:txBody>
          <a:bodyPr/>
          <a:lstStyle/>
          <a:p>
            <a:fld id="{64D944CB-2C98-4D3E-859B-BB7794C0429D}" type="datetime1">
              <a:rPr lang="en-US" smtClean="0"/>
              <a:pPr/>
              <a:t>6/25/2017</a:t>
            </a:fld>
            <a:endParaRPr lang="en-US"/>
          </a:p>
        </p:txBody>
      </p:sp>
      <p:sp>
        <p:nvSpPr>
          <p:cNvPr id="5" name="Slide Number Placeholder 4"/>
          <p:cNvSpPr>
            <a:spLocks noGrp="1"/>
          </p:cNvSpPr>
          <p:nvPr>
            <p:ph type="sldNum" sz="quarter" idx="12"/>
          </p:nvPr>
        </p:nvSpPr>
        <p:spPr/>
        <p:txBody>
          <a:bodyPr/>
          <a:lstStyle/>
          <a:p>
            <a:r>
              <a:rPr lang="en-US" smtClean="0"/>
              <a:t>Page </a:t>
            </a:r>
            <a:fld id="{CF164636-6BD1-4BE9-A43C-CB31DBDC6C09}" type="slidenum">
              <a:rPr lang="en-US" smtClean="0"/>
              <a:pPr/>
              <a:t>5</a:t>
            </a:fld>
            <a:endParaRPr lang="en-US"/>
          </a:p>
        </p:txBody>
      </p:sp>
      <p:graphicFrame>
        <p:nvGraphicFramePr>
          <p:cNvPr id="6" name="Table 5" descr="frequently used scales" title="frequently used scales"/>
          <p:cNvGraphicFramePr>
            <a:graphicFrameLocks noGrp="1"/>
          </p:cNvGraphicFramePr>
          <p:nvPr>
            <p:extLst>
              <p:ext uri="{D42A27DB-BD31-4B8C-83A1-F6EECF244321}">
                <p14:modId xmlns:p14="http://schemas.microsoft.com/office/powerpoint/2010/main" val="3831566919"/>
              </p:ext>
            </p:extLst>
          </p:nvPr>
        </p:nvGraphicFramePr>
        <p:xfrm>
          <a:off x="1143000" y="2895600"/>
          <a:ext cx="6781800" cy="2595880"/>
        </p:xfrm>
        <a:graphic>
          <a:graphicData uri="http://schemas.openxmlformats.org/drawingml/2006/table">
            <a:tbl>
              <a:tblPr firstRow="1" bandRow="1">
                <a:tableStyleId>{EB9631B5-78F2-41C9-869B-9F39066F8104}</a:tableStyleId>
              </a:tblPr>
              <a:tblGrid>
                <a:gridCol w="2260600"/>
                <a:gridCol w="2260600"/>
                <a:gridCol w="2260600"/>
              </a:tblGrid>
              <a:tr h="370840">
                <a:tc>
                  <a:txBody>
                    <a:bodyPr/>
                    <a:lstStyle/>
                    <a:p>
                      <a:pPr algn="ctr"/>
                      <a:r>
                        <a:rPr lang="en-US" b="1" dirty="0" smtClean="0"/>
                        <a:t>Scale Name</a:t>
                      </a:r>
                      <a:endParaRPr lang="en-US" b="1" dirty="0"/>
                    </a:p>
                  </a:txBody>
                  <a:tcPr/>
                </a:tc>
                <a:tc>
                  <a:txBody>
                    <a:bodyPr/>
                    <a:lstStyle/>
                    <a:p>
                      <a:pPr algn="ctr"/>
                      <a:r>
                        <a:rPr lang="en-US" b="1" dirty="0" smtClean="0"/>
                        <a:t>Shown As</a:t>
                      </a:r>
                      <a:endParaRPr lang="en-US" b="1" dirty="0"/>
                    </a:p>
                  </a:txBody>
                  <a:tcPr/>
                </a:tc>
                <a:tc>
                  <a:txBody>
                    <a:bodyPr/>
                    <a:lstStyle/>
                    <a:p>
                      <a:pPr algn="ctr"/>
                      <a:r>
                        <a:rPr lang="en-US" b="1" dirty="0" smtClean="0"/>
                        <a:t>Ratio</a:t>
                      </a:r>
                      <a:endParaRPr lang="en-US" b="1" dirty="0"/>
                    </a:p>
                  </a:txBody>
                  <a:tcPr/>
                </a:tc>
              </a:tr>
              <a:tr h="370840">
                <a:tc>
                  <a:txBody>
                    <a:bodyPr/>
                    <a:lstStyle/>
                    <a:p>
                      <a:pPr algn="ctr"/>
                      <a:r>
                        <a:rPr lang="en-US" b="1" dirty="0" smtClean="0"/>
                        <a:t>Full Scale</a:t>
                      </a:r>
                      <a:endParaRPr lang="en-US" b="1" dirty="0"/>
                    </a:p>
                  </a:txBody>
                  <a:tcPr/>
                </a:tc>
                <a:tc>
                  <a:txBody>
                    <a:bodyPr/>
                    <a:lstStyle/>
                    <a:p>
                      <a:pPr algn="ctr"/>
                      <a:r>
                        <a:rPr lang="en-US" b="1" dirty="0" smtClean="0"/>
                        <a:t>FULL</a:t>
                      </a:r>
                      <a:endParaRPr lang="en-US" b="1" dirty="0"/>
                    </a:p>
                  </a:txBody>
                  <a:tcPr/>
                </a:tc>
                <a:tc>
                  <a:txBody>
                    <a:bodyPr/>
                    <a:lstStyle/>
                    <a:p>
                      <a:pPr algn="ctr"/>
                      <a:r>
                        <a:rPr lang="en-US" b="1" dirty="0" smtClean="0"/>
                        <a:t>1:1</a:t>
                      </a:r>
                      <a:endParaRPr lang="en-US" b="1" dirty="0"/>
                    </a:p>
                  </a:txBody>
                  <a:tcPr/>
                </a:tc>
              </a:tr>
              <a:tr h="370840">
                <a:tc>
                  <a:txBody>
                    <a:bodyPr/>
                    <a:lstStyle/>
                    <a:p>
                      <a:pPr algn="ctr"/>
                      <a:r>
                        <a:rPr lang="en-US" b="1" dirty="0" smtClean="0"/>
                        <a:t>Half Scale</a:t>
                      </a:r>
                      <a:endParaRPr lang="en-US" b="1" dirty="0"/>
                    </a:p>
                  </a:txBody>
                  <a:tcPr/>
                </a:tc>
                <a:tc>
                  <a:txBody>
                    <a:bodyPr/>
                    <a:lstStyle/>
                    <a:p>
                      <a:pPr algn="ctr"/>
                      <a:r>
                        <a:rPr lang="en-US" b="1" dirty="0" smtClean="0"/>
                        <a:t>HALF</a:t>
                      </a:r>
                      <a:endParaRPr lang="en-US" b="1" dirty="0"/>
                    </a:p>
                  </a:txBody>
                  <a:tcPr/>
                </a:tc>
                <a:tc>
                  <a:txBody>
                    <a:bodyPr/>
                    <a:lstStyle/>
                    <a:p>
                      <a:pPr algn="ctr"/>
                      <a:r>
                        <a:rPr lang="en-US" b="1" dirty="0" smtClean="0"/>
                        <a:t>1:2</a:t>
                      </a:r>
                      <a:endParaRPr lang="en-US" b="1" dirty="0"/>
                    </a:p>
                  </a:txBody>
                  <a:tcPr/>
                </a:tc>
              </a:tr>
              <a:tr h="370840">
                <a:tc>
                  <a:txBody>
                    <a:bodyPr/>
                    <a:lstStyle/>
                    <a:p>
                      <a:pPr algn="ctr"/>
                      <a:r>
                        <a:rPr lang="en-US" b="1" dirty="0" smtClean="0"/>
                        <a:t>Quarter Scale</a:t>
                      </a:r>
                      <a:endParaRPr lang="en-US" b="1" dirty="0"/>
                    </a:p>
                  </a:txBody>
                  <a:tcPr/>
                </a:tc>
                <a:tc>
                  <a:txBody>
                    <a:bodyPr/>
                    <a:lstStyle/>
                    <a:p>
                      <a:pPr algn="ctr"/>
                      <a:r>
                        <a:rPr lang="en-US" b="1" dirty="0" smtClean="0"/>
                        <a:t>QUARTER</a:t>
                      </a:r>
                      <a:endParaRPr lang="en-US" b="1" dirty="0"/>
                    </a:p>
                  </a:txBody>
                  <a:tcPr/>
                </a:tc>
                <a:tc>
                  <a:txBody>
                    <a:bodyPr/>
                    <a:lstStyle/>
                    <a:p>
                      <a:pPr algn="ctr"/>
                      <a:r>
                        <a:rPr lang="en-US" b="1" dirty="0" smtClean="0"/>
                        <a:t>1:4</a:t>
                      </a:r>
                      <a:endParaRPr lang="en-US" b="1" dirty="0"/>
                    </a:p>
                  </a:txBody>
                  <a:tcPr/>
                </a:tc>
              </a:tr>
              <a:tr h="370840">
                <a:tc>
                  <a:txBody>
                    <a:bodyPr/>
                    <a:lstStyle/>
                    <a:p>
                      <a:pPr algn="ctr"/>
                      <a:r>
                        <a:rPr lang="en-US" b="1" dirty="0" smtClean="0"/>
                        <a:t>Twice Scale</a:t>
                      </a:r>
                      <a:endParaRPr lang="en-US" b="1" dirty="0"/>
                    </a:p>
                  </a:txBody>
                  <a:tcPr/>
                </a:tc>
                <a:tc>
                  <a:txBody>
                    <a:bodyPr/>
                    <a:lstStyle/>
                    <a:p>
                      <a:pPr algn="ctr"/>
                      <a:r>
                        <a:rPr lang="en-US" b="1" dirty="0" smtClean="0"/>
                        <a:t>DOUBLE</a:t>
                      </a:r>
                      <a:endParaRPr lang="en-US" b="1" dirty="0"/>
                    </a:p>
                  </a:txBody>
                  <a:tcPr/>
                </a:tc>
                <a:tc>
                  <a:txBody>
                    <a:bodyPr/>
                    <a:lstStyle/>
                    <a:p>
                      <a:pPr algn="ctr"/>
                      <a:r>
                        <a:rPr lang="en-US" b="1" dirty="0" smtClean="0"/>
                        <a:t>2:1</a:t>
                      </a:r>
                      <a:endParaRPr lang="en-US" b="1" dirty="0"/>
                    </a:p>
                  </a:txBody>
                  <a:tcPr/>
                </a:tc>
              </a:tr>
              <a:tr h="370840">
                <a:tc>
                  <a:txBody>
                    <a:bodyPr/>
                    <a:lstStyle/>
                    <a:p>
                      <a:pPr algn="ctr"/>
                      <a:r>
                        <a:rPr lang="en-US" b="1" dirty="0" smtClean="0"/>
                        <a:t>Four Times Scale</a:t>
                      </a:r>
                      <a:endParaRPr lang="en-US" b="1" dirty="0"/>
                    </a:p>
                  </a:txBody>
                  <a:tcPr/>
                </a:tc>
                <a:tc>
                  <a:txBody>
                    <a:bodyPr/>
                    <a:lstStyle/>
                    <a:p>
                      <a:pPr algn="ctr"/>
                      <a:endParaRPr lang="en-US" b="1"/>
                    </a:p>
                  </a:txBody>
                  <a:tcPr/>
                </a:tc>
                <a:tc>
                  <a:txBody>
                    <a:bodyPr/>
                    <a:lstStyle/>
                    <a:p>
                      <a:pPr algn="ctr"/>
                      <a:r>
                        <a:rPr lang="en-US" b="1" dirty="0" smtClean="0"/>
                        <a:t>4:1</a:t>
                      </a:r>
                      <a:endParaRPr lang="en-US" b="1" dirty="0"/>
                    </a:p>
                  </a:txBody>
                  <a:tcPr/>
                </a:tc>
              </a:tr>
              <a:tr h="370840">
                <a:tc>
                  <a:txBody>
                    <a:bodyPr/>
                    <a:lstStyle/>
                    <a:p>
                      <a:pPr algn="ctr"/>
                      <a:r>
                        <a:rPr lang="en-US" b="1" dirty="0" smtClean="0"/>
                        <a:t>Ten Times Scale</a:t>
                      </a:r>
                      <a:endParaRPr lang="en-US" b="1" dirty="0"/>
                    </a:p>
                  </a:txBody>
                  <a:tcPr/>
                </a:tc>
                <a:tc>
                  <a:txBody>
                    <a:bodyPr/>
                    <a:lstStyle/>
                    <a:p>
                      <a:pPr algn="ctr"/>
                      <a:endParaRPr lang="en-US" b="1"/>
                    </a:p>
                  </a:txBody>
                  <a:tcPr/>
                </a:tc>
                <a:tc>
                  <a:txBody>
                    <a:bodyPr/>
                    <a:lstStyle/>
                    <a:p>
                      <a:pPr algn="ctr"/>
                      <a:r>
                        <a:rPr lang="en-US" b="1" dirty="0" smtClean="0"/>
                        <a:t>10:1</a:t>
                      </a:r>
                      <a:endParaRPr lang="en-US" b="1"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Inch versus Metric</a:t>
            </a:r>
            <a:endParaRPr lang="en-US" dirty="0"/>
          </a:p>
        </p:txBody>
      </p:sp>
      <p:sp>
        <p:nvSpPr>
          <p:cNvPr id="3" name="Content Placeholder 2"/>
          <p:cNvSpPr>
            <a:spLocks noGrp="1"/>
          </p:cNvSpPr>
          <p:nvPr>
            <p:ph idx="1"/>
          </p:nvPr>
        </p:nvSpPr>
        <p:spPr/>
        <p:txBody>
          <a:bodyPr/>
          <a:lstStyle/>
          <a:p>
            <a:r>
              <a:rPr lang="en-US" dirty="0" smtClean="0"/>
              <a:t>What do these notes mean?</a:t>
            </a:r>
          </a:p>
          <a:p>
            <a:pPr>
              <a:buNone/>
            </a:pPr>
            <a:r>
              <a:rPr lang="en-US" sz="2800" dirty="0" smtClean="0"/>
              <a:t>UNLESS OTHERWISE SPECIFIED DIMENSIONS ARE IN INCHES</a:t>
            </a:r>
          </a:p>
          <a:p>
            <a:pPr>
              <a:buNone/>
            </a:pPr>
            <a:endParaRPr lang="en-US" sz="2800" dirty="0" smtClean="0"/>
          </a:p>
          <a:p>
            <a:pPr>
              <a:buNone/>
            </a:pPr>
            <a:r>
              <a:rPr lang="en-US" sz="2800" dirty="0" smtClean="0"/>
              <a:t>Or</a:t>
            </a:r>
          </a:p>
          <a:p>
            <a:pPr>
              <a:buNone/>
            </a:pPr>
            <a:endParaRPr lang="en-US" sz="2800" dirty="0" smtClean="0"/>
          </a:p>
          <a:p>
            <a:pPr>
              <a:buNone/>
            </a:pPr>
            <a:r>
              <a:rPr lang="en-US" sz="2800" dirty="0" smtClean="0"/>
              <a:t>UNLESS OTHERWISE SPECIFIED DIMENSIONS ARE IN MILLIMETERS</a:t>
            </a:r>
            <a:endParaRPr lang="en-US" sz="2800" dirty="0"/>
          </a:p>
        </p:txBody>
      </p:sp>
      <p:sp>
        <p:nvSpPr>
          <p:cNvPr id="4" name="Date Placeholder 3"/>
          <p:cNvSpPr>
            <a:spLocks noGrp="1"/>
          </p:cNvSpPr>
          <p:nvPr>
            <p:ph type="dt" sz="half" idx="10"/>
          </p:nvPr>
        </p:nvSpPr>
        <p:spPr/>
        <p:txBody>
          <a:bodyPr/>
          <a:lstStyle/>
          <a:p>
            <a:fld id="{64D944CB-2C98-4D3E-859B-BB7794C0429D}" type="datetime1">
              <a:rPr lang="en-US" smtClean="0"/>
              <a:pPr/>
              <a:t>6/25/2017</a:t>
            </a:fld>
            <a:endParaRPr lang="en-US"/>
          </a:p>
        </p:txBody>
      </p:sp>
      <p:sp>
        <p:nvSpPr>
          <p:cNvPr id="5" name="Slide Number Placeholder 4"/>
          <p:cNvSpPr>
            <a:spLocks noGrp="1"/>
          </p:cNvSpPr>
          <p:nvPr>
            <p:ph type="sldNum" sz="quarter" idx="12"/>
          </p:nvPr>
        </p:nvSpPr>
        <p:spPr/>
        <p:txBody>
          <a:bodyPr/>
          <a:lstStyle/>
          <a:p>
            <a:r>
              <a:rPr lang="en-US" smtClean="0"/>
              <a:t>Page </a:t>
            </a:r>
            <a:fld id="{CF164636-6BD1-4BE9-A43C-CB31DBDC6C0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Units</a:t>
            </a:r>
            <a:endParaRPr lang="en-US" dirty="0"/>
          </a:p>
        </p:txBody>
      </p:sp>
      <p:graphicFrame>
        <p:nvGraphicFramePr>
          <p:cNvPr id="6" name="Content Placeholder 5" descr="metric units" title="metric units"/>
          <p:cNvGraphicFramePr>
            <a:graphicFrameLocks noGrp="1"/>
          </p:cNvGraphicFramePr>
          <p:nvPr>
            <p:ph idx="1"/>
            <p:extLst>
              <p:ext uri="{D42A27DB-BD31-4B8C-83A1-F6EECF244321}">
                <p14:modId xmlns:p14="http://schemas.microsoft.com/office/powerpoint/2010/main" val="3692571777"/>
              </p:ext>
            </p:extLst>
          </p:nvPr>
        </p:nvGraphicFramePr>
        <p:xfrm>
          <a:off x="838200" y="1752600"/>
          <a:ext cx="7772400" cy="2377440"/>
        </p:xfrm>
        <a:graphic>
          <a:graphicData uri="http://schemas.openxmlformats.org/drawingml/2006/table">
            <a:tbl>
              <a:tblPr firstRow="1" bandRow="1">
                <a:tableStyleId>{073A0DAA-6AF3-43AB-8588-CEC1D06C72B9}</a:tableStyleId>
              </a:tblPr>
              <a:tblGrid>
                <a:gridCol w="3886200"/>
                <a:gridCol w="3886200"/>
              </a:tblGrid>
              <a:tr h="370840">
                <a:tc>
                  <a:txBody>
                    <a:bodyPr/>
                    <a:lstStyle/>
                    <a:p>
                      <a:pPr algn="ctr"/>
                      <a:r>
                        <a:rPr lang="en-US" sz="2000" b="1" dirty="0" smtClean="0"/>
                        <a:t>This</a:t>
                      </a:r>
                      <a:endParaRPr lang="en-US" sz="2000" b="1" dirty="0"/>
                    </a:p>
                  </a:txBody>
                  <a:tcPr/>
                </a:tc>
                <a:tc>
                  <a:txBody>
                    <a:bodyPr/>
                    <a:lstStyle/>
                    <a:p>
                      <a:pPr algn="ctr"/>
                      <a:r>
                        <a:rPr lang="en-US" sz="2000" b="1" dirty="0" smtClean="0"/>
                        <a:t>Equals this</a:t>
                      </a:r>
                      <a:endParaRPr lang="en-US" sz="2000" b="1" dirty="0"/>
                    </a:p>
                  </a:txBody>
                  <a:tcPr/>
                </a:tc>
              </a:tr>
              <a:tr h="370840">
                <a:tc>
                  <a:txBody>
                    <a:bodyPr/>
                    <a:lstStyle/>
                    <a:p>
                      <a:pPr algn="ctr"/>
                      <a:r>
                        <a:rPr lang="en-US" sz="2000" b="1" dirty="0" smtClean="0"/>
                        <a:t>10 millimeters</a:t>
                      </a:r>
                      <a:endParaRPr lang="en-US" sz="2000" b="1" dirty="0"/>
                    </a:p>
                  </a:txBody>
                  <a:tcPr/>
                </a:tc>
                <a:tc>
                  <a:txBody>
                    <a:bodyPr/>
                    <a:lstStyle/>
                    <a:p>
                      <a:pPr algn="ctr"/>
                      <a:r>
                        <a:rPr lang="en-US" sz="2000" b="1" dirty="0" smtClean="0"/>
                        <a:t>1 centimeter</a:t>
                      </a:r>
                      <a:endParaRPr lang="en-US" sz="2000" b="1" dirty="0"/>
                    </a:p>
                  </a:txBody>
                  <a:tcPr/>
                </a:tc>
              </a:tr>
              <a:tr h="370840">
                <a:tc>
                  <a:txBody>
                    <a:bodyPr/>
                    <a:lstStyle/>
                    <a:p>
                      <a:pPr algn="ctr"/>
                      <a:r>
                        <a:rPr lang="en-US" sz="2000" b="1" dirty="0" smtClean="0"/>
                        <a:t>10 centimeters</a:t>
                      </a:r>
                      <a:endParaRPr lang="en-US" sz="2000" b="1" dirty="0"/>
                    </a:p>
                  </a:txBody>
                  <a:tcPr/>
                </a:tc>
                <a:tc>
                  <a:txBody>
                    <a:bodyPr/>
                    <a:lstStyle/>
                    <a:p>
                      <a:pPr algn="ctr"/>
                      <a:r>
                        <a:rPr lang="en-US" sz="2000" b="1" dirty="0" smtClean="0"/>
                        <a:t>1 decimeter</a:t>
                      </a:r>
                      <a:endParaRPr lang="en-US" sz="2000" b="1" dirty="0"/>
                    </a:p>
                  </a:txBody>
                  <a:tcPr/>
                </a:tc>
              </a:tr>
              <a:tr h="370840">
                <a:tc>
                  <a:txBody>
                    <a:bodyPr/>
                    <a:lstStyle/>
                    <a:p>
                      <a:pPr algn="ctr"/>
                      <a:r>
                        <a:rPr lang="en-US" sz="2000" b="1" dirty="0" smtClean="0"/>
                        <a:t>10 decimeters</a:t>
                      </a:r>
                      <a:endParaRPr lang="en-US" sz="2000" b="1" dirty="0"/>
                    </a:p>
                  </a:txBody>
                  <a:tcPr/>
                </a:tc>
                <a:tc>
                  <a:txBody>
                    <a:bodyPr/>
                    <a:lstStyle/>
                    <a:p>
                      <a:pPr algn="ctr"/>
                      <a:r>
                        <a:rPr lang="en-US" sz="2000" b="1" dirty="0" smtClean="0"/>
                        <a:t>1 meter</a:t>
                      </a:r>
                      <a:endParaRPr lang="en-US" sz="2000" b="1" dirty="0"/>
                    </a:p>
                  </a:txBody>
                  <a:tcPr/>
                </a:tc>
              </a:tr>
              <a:tr h="370840">
                <a:tc>
                  <a:txBody>
                    <a:bodyPr/>
                    <a:lstStyle/>
                    <a:p>
                      <a:pPr algn="ctr"/>
                      <a:r>
                        <a:rPr lang="en-US" sz="2000" b="1" dirty="0" smtClean="0"/>
                        <a:t>10 meters</a:t>
                      </a:r>
                      <a:endParaRPr lang="en-US" sz="2000" b="1" dirty="0"/>
                    </a:p>
                  </a:txBody>
                  <a:tcPr/>
                </a:tc>
                <a:tc>
                  <a:txBody>
                    <a:bodyPr/>
                    <a:lstStyle/>
                    <a:p>
                      <a:pPr algn="ctr"/>
                      <a:r>
                        <a:rPr lang="en-US" sz="2000" b="1" dirty="0" smtClean="0"/>
                        <a:t>1 decameter</a:t>
                      </a:r>
                      <a:endParaRPr lang="en-US" sz="2000" b="1" dirty="0"/>
                    </a:p>
                  </a:txBody>
                  <a:tcPr/>
                </a:tc>
              </a:tr>
              <a:tr h="370840">
                <a:tc>
                  <a:txBody>
                    <a:bodyPr/>
                    <a:lstStyle/>
                    <a:p>
                      <a:pPr algn="ctr"/>
                      <a:r>
                        <a:rPr lang="en-US" sz="2000" b="1" dirty="0" smtClean="0"/>
                        <a:t>10 decameters</a:t>
                      </a:r>
                      <a:endParaRPr lang="en-US" sz="2000" b="1" dirty="0"/>
                    </a:p>
                  </a:txBody>
                  <a:tcPr/>
                </a:tc>
                <a:tc>
                  <a:txBody>
                    <a:bodyPr/>
                    <a:lstStyle/>
                    <a:p>
                      <a:pPr algn="ctr"/>
                      <a:r>
                        <a:rPr lang="en-US" sz="2000" b="1" dirty="0" smtClean="0"/>
                        <a:t>1 kilometer</a:t>
                      </a:r>
                      <a:endParaRPr lang="en-US" sz="2000" b="1" dirty="0"/>
                    </a:p>
                  </a:txBody>
                  <a:tcPr/>
                </a:tc>
              </a:tr>
            </a:tbl>
          </a:graphicData>
        </a:graphic>
      </p:graphicFrame>
      <p:sp>
        <p:nvSpPr>
          <p:cNvPr id="4" name="Date Placeholder 3"/>
          <p:cNvSpPr>
            <a:spLocks noGrp="1"/>
          </p:cNvSpPr>
          <p:nvPr>
            <p:ph type="dt" sz="half" idx="10"/>
          </p:nvPr>
        </p:nvSpPr>
        <p:spPr/>
        <p:txBody>
          <a:bodyPr/>
          <a:lstStyle/>
          <a:p>
            <a:fld id="{64D944CB-2C98-4D3E-859B-BB7794C0429D}" type="datetime1">
              <a:rPr lang="en-US" smtClean="0"/>
              <a:pPr/>
              <a:t>6/25/2017</a:t>
            </a:fld>
            <a:endParaRPr lang="en-US"/>
          </a:p>
        </p:txBody>
      </p:sp>
      <p:sp>
        <p:nvSpPr>
          <p:cNvPr id="5" name="Slide Number Placeholder 4"/>
          <p:cNvSpPr>
            <a:spLocks noGrp="1"/>
          </p:cNvSpPr>
          <p:nvPr>
            <p:ph type="sldNum" sz="quarter" idx="12"/>
          </p:nvPr>
        </p:nvSpPr>
        <p:spPr/>
        <p:txBody>
          <a:bodyPr/>
          <a:lstStyle/>
          <a:p>
            <a:r>
              <a:rPr lang="en-US" smtClean="0"/>
              <a:t>Page </a:t>
            </a:r>
            <a:fld id="{CF164636-6BD1-4BE9-A43C-CB31DBDC6C09}"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Engineer’s Scale</a:t>
            </a:r>
            <a:endParaRPr lang="en-US" dirty="0"/>
          </a:p>
        </p:txBody>
      </p:sp>
      <p:pic>
        <p:nvPicPr>
          <p:cNvPr id="6" name="Content Placeholder 5" descr="engineer's scale" title="engineer's scale"/>
          <p:cNvPicPr>
            <a:picLocks noGrp="1" noChangeAspect="1"/>
          </p:cNvPicPr>
          <p:nvPr>
            <p:ph idx="1"/>
          </p:nvPr>
        </p:nvPicPr>
        <p:blipFill>
          <a:blip r:embed="rId3"/>
          <a:stretch>
            <a:fillRect/>
          </a:stretch>
        </p:blipFill>
        <p:spPr>
          <a:xfrm>
            <a:off x="762000" y="2133600"/>
            <a:ext cx="7180247" cy="2936750"/>
          </a:xfrm>
        </p:spPr>
      </p:pic>
      <p:sp>
        <p:nvSpPr>
          <p:cNvPr id="4" name="Date Placeholder 3"/>
          <p:cNvSpPr>
            <a:spLocks noGrp="1"/>
          </p:cNvSpPr>
          <p:nvPr>
            <p:ph type="dt" sz="half" idx="10"/>
          </p:nvPr>
        </p:nvSpPr>
        <p:spPr/>
        <p:txBody>
          <a:bodyPr/>
          <a:lstStyle/>
          <a:p>
            <a:fld id="{64D944CB-2C98-4D3E-859B-BB7794C0429D}" type="datetime1">
              <a:rPr lang="en-US" smtClean="0"/>
              <a:pPr/>
              <a:t>6/25/2017</a:t>
            </a:fld>
            <a:endParaRPr lang="en-US"/>
          </a:p>
        </p:txBody>
      </p:sp>
      <p:sp>
        <p:nvSpPr>
          <p:cNvPr id="5" name="Slide Number Placeholder 4"/>
          <p:cNvSpPr>
            <a:spLocks noGrp="1"/>
          </p:cNvSpPr>
          <p:nvPr>
            <p:ph type="sldNum" sz="quarter" idx="12"/>
          </p:nvPr>
        </p:nvSpPr>
        <p:spPr/>
        <p:txBody>
          <a:bodyPr/>
          <a:lstStyle/>
          <a:p>
            <a:r>
              <a:rPr lang="en-US" smtClean="0"/>
              <a:t>Page </a:t>
            </a:r>
            <a:fld id="{CF164636-6BD1-4BE9-A43C-CB31DBDC6C0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r>
              <a:rPr lang="en-US" dirty="0" smtClean="0"/>
              <a:t>Unless indicated otherwise all images are from Madsen, David A., and David P. Madsen. </a:t>
            </a:r>
            <a:r>
              <a:rPr lang="en-US" i="1" dirty="0" smtClean="0"/>
              <a:t>Print Reading for Engineering and Manufacturing Technology.</a:t>
            </a:r>
            <a:r>
              <a:rPr lang="en-US" dirty="0" smtClean="0"/>
              <a:t> Clifton Park, NY: Delmar, </a:t>
            </a:r>
            <a:r>
              <a:rPr lang="en-US" dirty="0" err="1" smtClean="0"/>
              <a:t>Cengage</a:t>
            </a:r>
            <a:r>
              <a:rPr lang="en-US" dirty="0" smtClean="0"/>
              <a:t> Learning, 2013. Print.</a:t>
            </a:r>
            <a:endParaRPr lang="en-US" dirty="0"/>
          </a:p>
        </p:txBody>
      </p:sp>
      <p:sp>
        <p:nvSpPr>
          <p:cNvPr id="4" name="Date Placeholder 3"/>
          <p:cNvSpPr>
            <a:spLocks noGrp="1"/>
          </p:cNvSpPr>
          <p:nvPr>
            <p:ph type="dt" sz="half" idx="10"/>
          </p:nvPr>
        </p:nvSpPr>
        <p:spPr/>
        <p:txBody>
          <a:bodyPr/>
          <a:lstStyle/>
          <a:p>
            <a:fld id="{64D944CB-2C98-4D3E-859B-BB7794C0429D}" type="datetime1">
              <a:rPr lang="en-US" smtClean="0"/>
              <a:pPr/>
              <a:t>6/25/2017</a:t>
            </a:fld>
            <a:endParaRPr lang="en-US"/>
          </a:p>
        </p:txBody>
      </p:sp>
      <p:sp>
        <p:nvSpPr>
          <p:cNvPr id="5" name="Slide Number Placeholder 4"/>
          <p:cNvSpPr>
            <a:spLocks noGrp="1"/>
          </p:cNvSpPr>
          <p:nvPr>
            <p:ph type="sldNum" sz="quarter" idx="12"/>
          </p:nvPr>
        </p:nvSpPr>
        <p:spPr/>
        <p:txBody>
          <a:bodyPr/>
          <a:lstStyle/>
          <a:p>
            <a:r>
              <a:rPr lang="en-US" smtClean="0"/>
              <a:t>Page </a:t>
            </a:r>
            <a:fld id="{CF164636-6BD1-4BE9-A43C-CB31DBDC6C09}"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2052</TotalTime>
  <Words>363</Words>
  <Application>Microsoft Office PowerPoint</Application>
  <PresentationFormat>On-screen Show (4:3)</PresentationFormat>
  <Paragraphs>93</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Tahoma</vt:lpstr>
      <vt:lpstr>Times New Roman</vt:lpstr>
      <vt:lpstr>Office Theme</vt:lpstr>
      <vt:lpstr>Blueprint Reading</vt:lpstr>
      <vt:lpstr>Disclaimer</vt:lpstr>
      <vt:lpstr>Scale definition</vt:lpstr>
      <vt:lpstr>Scale Shapes</vt:lpstr>
      <vt:lpstr>Scale Notation</vt:lpstr>
      <vt:lpstr>Inch versus Metric</vt:lpstr>
      <vt:lpstr>Metric Units</vt:lpstr>
      <vt:lpstr>Engineer’s Scale</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Blueprint Reading</dc:title>
  <dc:subject>Scales and Measurement</dc:subject>
  <dc:creator>Todd Rathier</dc:creator>
  <cp:lastModifiedBy>RISD</cp:lastModifiedBy>
  <cp:revision>19</cp:revision>
  <cp:lastPrinted>1601-01-01T00:00:00Z</cp:lastPrinted>
  <dcterms:created xsi:type="dcterms:W3CDTF">1601-01-01T00:00:00Z</dcterms:created>
  <dcterms:modified xsi:type="dcterms:W3CDTF">2017-06-25T14:31:13Z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TC010689871033</vt:lpwstr>
  </property>
</Properties>
</file>