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1"/>
  </p:sldMasterIdLst>
  <p:notesMasterIdLst>
    <p:notesMasterId r:id="rId36"/>
  </p:notesMasterIdLst>
  <p:sldIdLst>
    <p:sldId id="279" r:id="rId2"/>
    <p:sldId id="314" r:id="rId3"/>
    <p:sldId id="280" r:id="rId4"/>
    <p:sldId id="281" r:id="rId5"/>
    <p:sldId id="282" r:id="rId6"/>
    <p:sldId id="283" r:id="rId7"/>
    <p:sldId id="284" r:id="rId8"/>
    <p:sldId id="285" r:id="rId9"/>
    <p:sldId id="286" r:id="rId10"/>
    <p:sldId id="287" r:id="rId11"/>
    <p:sldId id="303" r:id="rId12"/>
    <p:sldId id="302" r:id="rId13"/>
    <p:sldId id="301" r:id="rId14"/>
    <p:sldId id="289" r:id="rId15"/>
    <p:sldId id="290" r:id="rId16"/>
    <p:sldId id="307" r:id="rId17"/>
    <p:sldId id="306" r:id="rId18"/>
    <p:sldId id="305" r:id="rId19"/>
    <p:sldId id="304" r:id="rId20"/>
    <p:sldId id="291" r:id="rId21"/>
    <p:sldId id="309" r:id="rId22"/>
    <p:sldId id="308" r:id="rId23"/>
    <p:sldId id="292" r:id="rId24"/>
    <p:sldId id="311" r:id="rId25"/>
    <p:sldId id="310" r:id="rId26"/>
    <p:sldId id="312" r:id="rId27"/>
    <p:sldId id="294" r:id="rId28"/>
    <p:sldId id="295" r:id="rId29"/>
    <p:sldId id="296" r:id="rId30"/>
    <p:sldId id="313" r:id="rId31"/>
    <p:sldId id="297" r:id="rId32"/>
    <p:sldId id="298" r:id="rId33"/>
    <p:sldId id="299" r:id="rId34"/>
    <p:sldId id="300" r:id="rId35"/>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540" autoAdjust="0"/>
  </p:normalViewPr>
  <p:slideViewPr>
    <p:cSldViewPr>
      <p:cViewPr varScale="1">
        <p:scale>
          <a:sx n="61" d="100"/>
          <a:sy n="61" d="100"/>
        </p:scale>
        <p:origin x="288" y="78"/>
      </p:cViewPr>
      <p:guideLst>
        <p:guide orient="horz" pos="2160"/>
        <p:guide pos="2880"/>
      </p:guideLst>
    </p:cSldViewPr>
  </p:slideViewPr>
  <p:notesTextViewPr>
    <p:cViewPr>
      <p:scale>
        <a:sx n="100" d="100"/>
        <a:sy n="100" d="100"/>
      </p:scale>
      <p:origin x="0" y="0"/>
    </p:cViewPr>
  </p:notesTextViewPr>
  <p:notesViewPr>
    <p:cSldViewPr>
      <p:cViewPr varScale="1">
        <p:scale>
          <a:sx n="56" d="100"/>
          <a:sy n="56" d="100"/>
        </p:scale>
        <p:origin x="-2580"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66ABA6-18A7-4109-9E20-EF430A971FE1}" type="datetimeFigureOut">
              <a:rPr lang="en-US" smtClean="0"/>
              <a:pPr/>
              <a:t>6/25/2017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B9AEEC8-FB8C-498E-871A-115A7A554218}" type="slidenum">
              <a:rPr lang="en-US" smtClean="0"/>
              <a:pPr/>
              <a:t>‹#›</a:t>
            </a:fld>
            <a:endParaRPr lang="en-US"/>
          </a:p>
        </p:txBody>
      </p:sp>
    </p:spTree>
    <p:extLst>
      <p:ext uri="{BB962C8B-B14F-4D97-AF65-F5344CB8AC3E}">
        <p14:creationId xmlns:p14="http://schemas.microsoft.com/office/powerpoint/2010/main" val="405303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B9AEEC8-FB8C-498E-871A-115A7A554218}" type="slidenum">
              <a:rPr lang="en-US" smtClean="0"/>
              <a:pPr/>
              <a:t>1</a:t>
            </a:fld>
            <a:endParaRPr lang="en-US"/>
          </a:p>
        </p:txBody>
      </p:sp>
    </p:spTree>
    <p:extLst>
      <p:ext uri="{BB962C8B-B14F-4D97-AF65-F5344CB8AC3E}">
        <p14:creationId xmlns:p14="http://schemas.microsoft.com/office/powerpoint/2010/main" val="2683163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 lines are thin lines capped on the ends with arrows and broken along their length with a space for the dimension text.  Dimension Lines indicate the length of the dimension.</a:t>
            </a:r>
          </a:p>
          <a:p>
            <a:endParaRPr lang="en-US" dirty="0" smtClean="0"/>
          </a:p>
          <a:p>
            <a:r>
              <a:rPr lang="en-US" dirty="0" smtClean="0"/>
              <a:t>Extension</a:t>
            </a:r>
            <a:r>
              <a:rPr lang="en-US" baseline="0" dirty="0" smtClean="0"/>
              <a:t> lines may cross but dimension lines SHOULD NOT cross.</a:t>
            </a:r>
          </a:p>
          <a:p>
            <a:endParaRPr lang="en-US" baseline="0" dirty="0" smtClean="0"/>
          </a:p>
          <a:p>
            <a:r>
              <a:rPr lang="en-US" baseline="0" dirty="0" smtClean="0"/>
              <a:t>Centerlines may be extended to be used as extension lines to terminate a dimension line.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11</a:t>
            </a:fld>
            <a:endParaRPr lang="en-US"/>
          </a:p>
        </p:txBody>
      </p:sp>
    </p:spTree>
    <p:extLst>
      <p:ext uri="{BB962C8B-B14F-4D97-AF65-F5344CB8AC3E}">
        <p14:creationId xmlns:p14="http://schemas.microsoft.com/office/powerpoint/2010/main" val="1747779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 lines are thin lines capped on the ends with arrows and broken along their length with a space for the dimension text.  Dimension Lines indicate the length of the dimension.</a:t>
            </a:r>
          </a:p>
          <a:p>
            <a:endParaRPr lang="en-US" dirty="0" smtClean="0"/>
          </a:p>
          <a:p>
            <a:r>
              <a:rPr lang="en-US" dirty="0" smtClean="0"/>
              <a:t>Extension</a:t>
            </a:r>
            <a:r>
              <a:rPr lang="en-US" baseline="0" dirty="0" smtClean="0"/>
              <a:t> lines may cross but dimension lines SHOULD NOT cross.</a:t>
            </a:r>
          </a:p>
          <a:p>
            <a:endParaRPr lang="en-US" baseline="0" dirty="0" smtClean="0"/>
          </a:p>
          <a:p>
            <a:r>
              <a:rPr lang="en-US" baseline="0" dirty="0" smtClean="0"/>
              <a:t>Centerlines may be extended to be used as extension lines to terminate a dimension line.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12</a:t>
            </a:fld>
            <a:endParaRPr lang="en-US"/>
          </a:p>
        </p:txBody>
      </p:sp>
    </p:spTree>
    <p:extLst>
      <p:ext uri="{BB962C8B-B14F-4D97-AF65-F5344CB8AC3E}">
        <p14:creationId xmlns:p14="http://schemas.microsoft.com/office/powerpoint/2010/main" val="1857111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Dimension lines are thin lines capped on the ends with arrows and broken along their length with a space for the dimension text.  Dimension Lines indicate the length of the dimension.</a:t>
            </a:r>
          </a:p>
          <a:p>
            <a:endParaRPr lang="en-US" dirty="0" smtClean="0"/>
          </a:p>
          <a:p>
            <a:r>
              <a:rPr lang="en-US" dirty="0" smtClean="0"/>
              <a:t>Extension</a:t>
            </a:r>
            <a:r>
              <a:rPr lang="en-US" baseline="0" dirty="0" smtClean="0"/>
              <a:t> lines may cross but dimension lines SHOULD NOT cross.</a:t>
            </a:r>
          </a:p>
          <a:p>
            <a:endParaRPr lang="en-US" baseline="0" dirty="0" smtClean="0"/>
          </a:p>
          <a:p>
            <a:r>
              <a:rPr lang="en-US" baseline="0" dirty="0" smtClean="0"/>
              <a:t>Centerlines may be extended to be used as extension lines to terminate a dimension line.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13</a:t>
            </a:fld>
            <a:endParaRPr lang="en-US"/>
          </a:p>
        </p:txBody>
      </p:sp>
    </p:spTree>
    <p:extLst>
      <p:ext uri="{BB962C8B-B14F-4D97-AF65-F5344CB8AC3E}">
        <p14:creationId xmlns:p14="http://schemas.microsoft.com/office/powerpoint/2010/main" val="3599665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Leader lines, or leaders, are thin lines used to connect a specific note to a feature.</a:t>
            </a:r>
          </a:p>
          <a:p>
            <a:endParaRPr lang="en-US" dirty="0" smtClean="0"/>
          </a:p>
          <a:p>
            <a:r>
              <a:rPr lang="en-US" dirty="0" smtClean="0"/>
              <a:t>Leader lines are also used to direct dimensions,</a:t>
            </a:r>
            <a:r>
              <a:rPr lang="en-US" baseline="0" dirty="0" smtClean="0"/>
              <a:t> symbols, item numbers, and part numbers on a drawing.</a:t>
            </a:r>
          </a:p>
          <a:p>
            <a:endParaRPr lang="en-US" baseline="0" dirty="0" smtClean="0"/>
          </a:p>
          <a:p>
            <a:r>
              <a:rPr lang="en-US" baseline="0" dirty="0" smtClean="0"/>
              <a:t>Leaders usually have a short shoulder at one end and an arrowhead at the other and are usually attached to the center of the text.</a:t>
            </a:r>
          </a:p>
          <a:p>
            <a:endParaRPr lang="en-US" baseline="0" dirty="0" smtClean="0"/>
          </a:p>
          <a:p>
            <a:r>
              <a:rPr lang="en-US" baseline="0" dirty="0" smtClean="0"/>
              <a:t>If the leader points to the center of an object it is capped with a dot, if it points to a dimension the arrowhead is omitted.</a:t>
            </a:r>
          </a:p>
          <a:p>
            <a:endParaRPr lang="en-US" baseline="0" dirty="0" smtClean="0"/>
          </a:p>
          <a:p>
            <a:r>
              <a:rPr lang="en-US" baseline="0" dirty="0" smtClean="0"/>
              <a:t>A leader is usually drawn as a thin continuous line but may be shown with a hidden line if the object it is pointing to is hidden.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14</a:t>
            </a:fld>
            <a:endParaRPr lang="en-US"/>
          </a:p>
        </p:txBody>
      </p:sp>
    </p:spTree>
    <p:extLst>
      <p:ext uri="{BB962C8B-B14F-4D97-AF65-F5344CB8AC3E}">
        <p14:creationId xmlns:p14="http://schemas.microsoft.com/office/powerpoint/2010/main" val="3603829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Arrowheads are used to terminate dimension lines and leader lines and are used on cutting plane lines and viewing plane lines</a:t>
            </a:r>
            <a:r>
              <a:rPr lang="en-US" baseline="0" dirty="0" smtClean="0"/>
              <a:t> described next.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15</a:t>
            </a:fld>
            <a:endParaRPr lang="en-US"/>
          </a:p>
        </p:txBody>
      </p:sp>
    </p:spTree>
    <p:extLst>
      <p:ext uri="{BB962C8B-B14F-4D97-AF65-F5344CB8AC3E}">
        <p14:creationId xmlns:p14="http://schemas.microsoft.com/office/powerpoint/2010/main" val="25307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Cutting</a:t>
            </a:r>
            <a:r>
              <a:rPr lang="en-US" baseline="0" dirty="0" smtClean="0"/>
              <a:t> Plane and Viewing Plane lines can be represented either way, but are always drawn thick.</a:t>
            </a:r>
          </a:p>
          <a:p>
            <a:pPr marL="228600" indent="-228600">
              <a:buFont typeface="+mj-lt"/>
              <a:buAutoNum type="arabicPeriod"/>
            </a:pPr>
            <a:r>
              <a:rPr lang="en-US" dirty="0" smtClean="0"/>
              <a:t>Top</a:t>
            </a:r>
            <a:r>
              <a:rPr lang="en-US" baseline="0" dirty="0" smtClean="0"/>
              <a:t> view shows a Cutting Plane Line which cuts through an object, lower viewer shows a Viewing Plane line which shows a view external to the object.</a:t>
            </a:r>
          </a:p>
          <a:p>
            <a:pPr marL="228600" indent="-228600">
              <a:buFont typeface="+mj-lt"/>
              <a:buAutoNum type="arabicPeriod"/>
            </a:pPr>
            <a:r>
              <a:rPr lang="en-US" dirty="0" smtClean="0"/>
              <a:t>Alternate method of showing</a:t>
            </a:r>
            <a:r>
              <a:rPr lang="en-US" baseline="0" dirty="0" smtClean="0"/>
              <a:t> Cutting Plane and Viewing Plane Lines</a:t>
            </a:r>
          </a:p>
          <a:p>
            <a:pPr marL="228600" indent="-228600">
              <a:buFont typeface="+mj-lt"/>
              <a:buAutoNum type="arabicPeriod"/>
            </a:pPr>
            <a:r>
              <a:rPr lang="en-US" baseline="0" dirty="0" smtClean="0"/>
              <a:t>Simplified method of showing Cutting and Viewing Planes</a:t>
            </a:r>
          </a:p>
          <a:p>
            <a:pPr marL="228600" indent="-228600">
              <a:buFont typeface="+mj-lt"/>
              <a:buAutoNum type="arabicPeriod"/>
            </a:pPr>
            <a:r>
              <a:rPr lang="en-US" baseline="0" dirty="0" smtClean="0"/>
              <a:t>Note the circular line with the A in the middle of the arrows.  This indicates a detail view.</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16</a:t>
            </a:fld>
            <a:endParaRPr lang="en-US"/>
          </a:p>
        </p:txBody>
      </p:sp>
    </p:spTree>
    <p:extLst>
      <p:ext uri="{BB962C8B-B14F-4D97-AF65-F5344CB8AC3E}">
        <p14:creationId xmlns:p14="http://schemas.microsoft.com/office/powerpoint/2010/main" val="3078776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Cutting</a:t>
            </a:r>
            <a:r>
              <a:rPr lang="en-US" baseline="0" dirty="0" smtClean="0"/>
              <a:t> Plane and Viewing Plane lines can be represented either way, but are always drawn thick.</a:t>
            </a:r>
          </a:p>
          <a:p>
            <a:pPr marL="228600" indent="-228600">
              <a:buFont typeface="+mj-lt"/>
              <a:buAutoNum type="arabicPeriod"/>
            </a:pPr>
            <a:r>
              <a:rPr lang="en-US" dirty="0" smtClean="0"/>
              <a:t>Top</a:t>
            </a:r>
            <a:r>
              <a:rPr lang="en-US" baseline="0" dirty="0" smtClean="0"/>
              <a:t> view shows a Cutting Plane Line which cuts through an object, lower viewer shows a Viewing Plane line which shows a view external to the object.</a:t>
            </a:r>
          </a:p>
          <a:p>
            <a:pPr marL="228600" indent="-228600">
              <a:buFont typeface="+mj-lt"/>
              <a:buAutoNum type="arabicPeriod"/>
            </a:pPr>
            <a:r>
              <a:rPr lang="en-US" dirty="0" smtClean="0"/>
              <a:t>Alternate method of showing</a:t>
            </a:r>
            <a:r>
              <a:rPr lang="en-US" baseline="0" dirty="0" smtClean="0"/>
              <a:t> Cutting Plane and Viewing Plane Lines</a:t>
            </a:r>
          </a:p>
          <a:p>
            <a:pPr marL="228600" indent="-228600">
              <a:buFont typeface="+mj-lt"/>
              <a:buAutoNum type="arabicPeriod"/>
            </a:pPr>
            <a:r>
              <a:rPr lang="en-US" baseline="0" dirty="0" smtClean="0"/>
              <a:t>Simplified method of showing Cutting and Viewing Planes</a:t>
            </a:r>
          </a:p>
          <a:p>
            <a:pPr marL="228600" indent="-228600">
              <a:buFont typeface="+mj-lt"/>
              <a:buAutoNum type="arabicPeriod"/>
            </a:pPr>
            <a:r>
              <a:rPr lang="en-US" baseline="0" dirty="0" smtClean="0"/>
              <a:t>Note the circular line with the A in the middle of the arrows.  This indicates a detail view.</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17</a:t>
            </a:fld>
            <a:endParaRPr lang="en-US"/>
          </a:p>
        </p:txBody>
      </p:sp>
    </p:spTree>
    <p:extLst>
      <p:ext uri="{BB962C8B-B14F-4D97-AF65-F5344CB8AC3E}">
        <p14:creationId xmlns:p14="http://schemas.microsoft.com/office/powerpoint/2010/main" val="30526218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Cutting</a:t>
            </a:r>
            <a:r>
              <a:rPr lang="en-US" baseline="0" dirty="0" smtClean="0"/>
              <a:t> Plane and Viewing Plane lines can be represented either way, but are always drawn thick.</a:t>
            </a:r>
          </a:p>
          <a:p>
            <a:pPr marL="228600" indent="-228600">
              <a:buFont typeface="+mj-lt"/>
              <a:buAutoNum type="arabicPeriod"/>
            </a:pPr>
            <a:r>
              <a:rPr lang="en-US" dirty="0" smtClean="0"/>
              <a:t>Top</a:t>
            </a:r>
            <a:r>
              <a:rPr lang="en-US" baseline="0" dirty="0" smtClean="0"/>
              <a:t> view shows a Cutting Plane Line which cuts through an object, lower viewer shows a Viewing Plane line which shows a view external to the object.</a:t>
            </a:r>
          </a:p>
          <a:p>
            <a:pPr marL="228600" indent="-228600">
              <a:buFont typeface="+mj-lt"/>
              <a:buAutoNum type="arabicPeriod"/>
            </a:pPr>
            <a:r>
              <a:rPr lang="en-US" dirty="0" smtClean="0"/>
              <a:t>Alternate method of showing</a:t>
            </a:r>
            <a:r>
              <a:rPr lang="en-US" baseline="0" dirty="0" smtClean="0"/>
              <a:t> Cutting Plane and Viewing Plane Lines</a:t>
            </a:r>
          </a:p>
          <a:p>
            <a:pPr marL="228600" indent="-228600">
              <a:buFont typeface="+mj-lt"/>
              <a:buAutoNum type="arabicPeriod"/>
            </a:pPr>
            <a:r>
              <a:rPr lang="en-US" baseline="0" dirty="0" smtClean="0"/>
              <a:t>Simplified method of showing Cutting and Viewing Planes</a:t>
            </a:r>
          </a:p>
          <a:p>
            <a:pPr marL="228600" indent="-228600">
              <a:buFont typeface="+mj-lt"/>
              <a:buAutoNum type="arabicPeriod"/>
            </a:pPr>
            <a:r>
              <a:rPr lang="en-US" baseline="0" dirty="0" smtClean="0"/>
              <a:t>Note the circular line with the A in the middle of the arrows.  This indicates a detail view.</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18</a:t>
            </a:fld>
            <a:endParaRPr lang="en-US"/>
          </a:p>
        </p:txBody>
      </p:sp>
    </p:spTree>
    <p:extLst>
      <p:ext uri="{BB962C8B-B14F-4D97-AF65-F5344CB8AC3E}">
        <p14:creationId xmlns:p14="http://schemas.microsoft.com/office/powerpoint/2010/main" val="31476014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Cutting</a:t>
            </a:r>
            <a:r>
              <a:rPr lang="en-US" baseline="0" dirty="0" smtClean="0"/>
              <a:t> Plane and Viewing Plane lines can be represented either way, but are always drawn thick.</a:t>
            </a:r>
          </a:p>
          <a:p>
            <a:pPr marL="228600" indent="-228600">
              <a:buFont typeface="+mj-lt"/>
              <a:buAutoNum type="arabicPeriod"/>
            </a:pPr>
            <a:r>
              <a:rPr lang="en-US" dirty="0" smtClean="0"/>
              <a:t>Top</a:t>
            </a:r>
            <a:r>
              <a:rPr lang="en-US" baseline="0" dirty="0" smtClean="0"/>
              <a:t> view shows a Cutting Plane Line which cuts through an object, lower viewer shows a Viewing Plane line which shows a view external to the object.</a:t>
            </a:r>
          </a:p>
          <a:p>
            <a:pPr marL="228600" indent="-228600">
              <a:buFont typeface="+mj-lt"/>
              <a:buAutoNum type="arabicPeriod"/>
            </a:pPr>
            <a:r>
              <a:rPr lang="en-US" dirty="0" smtClean="0"/>
              <a:t>Alternate method of showing</a:t>
            </a:r>
            <a:r>
              <a:rPr lang="en-US" baseline="0" dirty="0" smtClean="0"/>
              <a:t> Cutting Plane and Viewing Plane Lines</a:t>
            </a:r>
          </a:p>
          <a:p>
            <a:pPr marL="228600" indent="-228600">
              <a:buFont typeface="+mj-lt"/>
              <a:buAutoNum type="arabicPeriod"/>
            </a:pPr>
            <a:r>
              <a:rPr lang="en-US" baseline="0" dirty="0" smtClean="0"/>
              <a:t>Simplified method of showing Cutting and Viewing Planes</a:t>
            </a:r>
          </a:p>
          <a:p>
            <a:pPr marL="228600" indent="-228600">
              <a:buFont typeface="+mj-lt"/>
              <a:buAutoNum type="arabicPeriod"/>
            </a:pPr>
            <a:r>
              <a:rPr lang="en-US" baseline="0" dirty="0" smtClean="0"/>
              <a:t>Note the circular line with the A in the middle of the arrows.  This indicates a detail view.</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19</a:t>
            </a:fld>
            <a:endParaRPr lang="en-US"/>
          </a:p>
        </p:txBody>
      </p:sp>
    </p:spTree>
    <p:extLst>
      <p:ext uri="{BB962C8B-B14F-4D97-AF65-F5344CB8AC3E}">
        <p14:creationId xmlns:p14="http://schemas.microsoft.com/office/powerpoint/2010/main" val="3411815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Cutting</a:t>
            </a:r>
            <a:r>
              <a:rPr lang="en-US" baseline="0" dirty="0" smtClean="0"/>
              <a:t> Plane and Viewing Plane lines can be represented either way, but are always drawn thick.</a:t>
            </a:r>
          </a:p>
          <a:p>
            <a:pPr marL="228600" indent="-228600">
              <a:buFont typeface="+mj-lt"/>
              <a:buAutoNum type="arabicPeriod"/>
            </a:pPr>
            <a:r>
              <a:rPr lang="en-US" dirty="0" smtClean="0"/>
              <a:t>Top</a:t>
            </a:r>
            <a:r>
              <a:rPr lang="en-US" baseline="0" dirty="0" smtClean="0"/>
              <a:t> view shows a Cutting Plane Line which cuts through an object, lower viewer shows a Viewing Plane line which shows a view external to the object.</a:t>
            </a:r>
          </a:p>
          <a:p>
            <a:pPr marL="228600" indent="-228600">
              <a:buFont typeface="+mj-lt"/>
              <a:buAutoNum type="arabicPeriod"/>
            </a:pPr>
            <a:r>
              <a:rPr lang="en-US" dirty="0" smtClean="0"/>
              <a:t>Alternate method of showing</a:t>
            </a:r>
            <a:r>
              <a:rPr lang="en-US" baseline="0" dirty="0" smtClean="0"/>
              <a:t> Cutting Plane and Viewing Plane Lines</a:t>
            </a:r>
          </a:p>
          <a:p>
            <a:pPr marL="228600" indent="-228600">
              <a:buFont typeface="+mj-lt"/>
              <a:buAutoNum type="arabicPeriod"/>
            </a:pPr>
            <a:r>
              <a:rPr lang="en-US" baseline="0" dirty="0" smtClean="0"/>
              <a:t>Simplified method of showing Cutting and Viewing Planes</a:t>
            </a:r>
          </a:p>
          <a:p>
            <a:pPr marL="228600" indent="-228600">
              <a:buFont typeface="+mj-lt"/>
              <a:buAutoNum type="arabicPeriod"/>
            </a:pPr>
            <a:r>
              <a:rPr lang="en-US" baseline="0" dirty="0" smtClean="0"/>
              <a:t>Note the circular line with the A in the middle of the arrows.  This indicates a detail view.</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20</a:t>
            </a:fld>
            <a:endParaRPr lang="en-US"/>
          </a:p>
        </p:txBody>
      </p:sp>
    </p:spTree>
    <p:extLst>
      <p:ext uri="{BB962C8B-B14F-4D97-AF65-F5344CB8AC3E}">
        <p14:creationId xmlns:p14="http://schemas.microsoft.com/office/powerpoint/2010/main" val="26591294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Line types are universal.</a:t>
            </a:r>
            <a:r>
              <a:rPr lang="en-US" baseline="0" dirty="0" smtClean="0"/>
              <a:t>  They are the same here as in China, Russia, South America, etc.</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a:t>
            </a:fld>
            <a:endParaRPr lang="en-US"/>
          </a:p>
        </p:txBody>
      </p:sp>
    </p:spTree>
    <p:extLst>
      <p:ext uri="{BB962C8B-B14F-4D97-AF65-F5344CB8AC3E}">
        <p14:creationId xmlns:p14="http://schemas.microsoft.com/office/powerpoint/2010/main" val="14818375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21</a:t>
            </a:fld>
            <a:endParaRPr lang="en-US"/>
          </a:p>
        </p:txBody>
      </p:sp>
    </p:spTree>
    <p:extLst>
      <p:ext uri="{BB962C8B-B14F-4D97-AF65-F5344CB8AC3E}">
        <p14:creationId xmlns:p14="http://schemas.microsoft.com/office/powerpoint/2010/main" val="2615062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22</a:t>
            </a:fld>
            <a:endParaRPr lang="en-US"/>
          </a:p>
        </p:txBody>
      </p:sp>
    </p:spTree>
    <p:extLst>
      <p:ext uri="{BB962C8B-B14F-4D97-AF65-F5344CB8AC3E}">
        <p14:creationId xmlns:p14="http://schemas.microsoft.com/office/powerpoint/2010/main" val="2938105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23</a:t>
            </a:fld>
            <a:endParaRPr lang="en-US"/>
          </a:p>
        </p:txBody>
      </p:sp>
    </p:spTree>
    <p:extLst>
      <p:ext uri="{BB962C8B-B14F-4D97-AF65-F5344CB8AC3E}">
        <p14:creationId xmlns:p14="http://schemas.microsoft.com/office/powerpoint/2010/main" val="21131621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To</a:t>
            </a:r>
            <a:r>
              <a:rPr lang="en-US" baseline="0" dirty="0" smtClean="0"/>
              <a:t> the left are various material representations and to the right is an assembly showing sectioned materials</a:t>
            </a:r>
          </a:p>
          <a:p>
            <a:pPr marL="228600" indent="-228600">
              <a:buFont typeface="+mj-lt"/>
              <a:buAutoNum type="arabicPeriod"/>
            </a:pPr>
            <a:r>
              <a:rPr lang="en-US" baseline="0" dirty="0" smtClean="0"/>
              <a:t>When thin parts are shown in section there are no section lines for that part as it makes it easier to see.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24</a:t>
            </a:fld>
            <a:endParaRPr lang="en-US"/>
          </a:p>
        </p:txBody>
      </p:sp>
    </p:spTree>
    <p:extLst>
      <p:ext uri="{BB962C8B-B14F-4D97-AF65-F5344CB8AC3E}">
        <p14:creationId xmlns:p14="http://schemas.microsoft.com/office/powerpoint/2010/main" val="6189711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To</a:t>
            </a:r>
            <a:r>
              <a:rPr lang="en-US" baseline="0" dirty="0" smtClean="0"/>
              <a:t> the left are various material representations and to the right is an assembly showing sectioned materials</a:t>
            </a:r>
          </a:p>
          <a:p>
            <a:pPr marL="228600" indent="-228600">
              <a:buFont typeface="+mj-lt"/>
              <a:buAutoNum type="arabicPeriod"/>
            </a:pPr>
            <a:r>
              <a:rPr lang="en-US" baseline="0" dirty="0" smtClean="0"/>
              <a:t>When thin parts are shown in section there are no section lines for that part as it makes it easier to see.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25</a:t>
            </a:fld>
            <a:endParaRPr lang="en-US"/>
          </a:p>
        </p:txBody>
      </p:sp>
    </p:spTree>
    <p:extLst>
      <p:ext uri="{BB962C8B-B14F-4D97-AF65-F5344CB8AC3E}">
        <p14:creationId xmlns:p14="http://schemas.microsoft.com/office/powerpoint/2010/main" val="23221208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Cylindrical breaks, solid and tube form, only the “cut” portion</a:t>
            </a:r>
            <a:r>
              <a:rPr lang="en-US" baseline="0" dirty="0" smtClean="0"/>
              <a:t> is sectioned</a:t>
            </a:r>
          </a:p>
          <a:p>
            <a:pPr marL="228600" indent="-228600">
              <a:buFont typeface="+mj-lt"/>
              <a:buAutoNum type="arabicPeriod"/>
            </a:pPr>
            <a:r>
              <a:rPr lang="en-US" baseline="0" dirty="0" smtClean="0"/>
              <a:t>Short break lines are typically wavy for metal, jagged for wood.  The long break symbol is used for items that are, well, long.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26</a:t>
            </a:fld>
            <a:endParaRPr lang="en-US"/>
          </a:p>
        </p:txBody>
      </p:sp>
    </p:spTree>
    <p:extLst>
      <p:ext uri="{BB962C8B-B14F-4D97-AF65-F5344CB8AC3E}">
        <p14:creationId xmlns:p14="http://schemas.microsoft.com/office/powerpoint/2010/main" val="9140994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Cylindrical breaks, solid and tube form, only the “cut” portion</a:t>
            </a:r>
            <a:r>
              <a:rPr lang="en-US" baseline="0" dirty="0" smtClean="0"/>
              <a:t> is sectioned</a:t>
            </a:r>
          </a:p>
          <a:p>
            <a:pPr marL="228600" indent="-228600">
              <a:buFont typeface="+mj-lt"/>
              <a:buAutoNum type="arabicPeriod"/>
            </a:pPr>
            <a:r>
              <a:rPr lang="en-US" baseline="0" dirty="0" smtClean="0"/>
              <a:t>Short break lines are typically wavy for metal, jagged for wood.  The long break symbol is used for items that are, well, long.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27</a:t>
            </a:fld>
            <a:endParaRPr lang="en-US"/>
          </a:p>
        </p:txBody>
      </p:sp>
    </p:spTree>
    <p:extLst>
      <p:ext uri="{BB962C8B-B14F-4D97-AF65-F5344CB8AC3E}">
        <p14:creationId xmlns:p14="http://schemas.microsoft.com/office/powerpoint/2010/main" val="3064480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Top to bottom:</a:t>
            </a:r>
          </a:p>
          <a:p>
            <a:pPr marL="228600" indent="-228600">
              <a:buFont typeface="+mj-lt"/>
              <a:buAutoNum type="arabicPeriod"/>
            </a:pPr>
            <a:r>
              <a:rPr lang="en-US" dirty="0" smtClean="0"/>
              <a:t>Typical phantom line drawn thin</a:t>
            </a:r>
          </a:p>
          <a:p>
            <a:pPr marL="228600" indent="-228600">
              <a:buFont typeface="+mj-lt"/>
              <a:buAutoNum type="arabicPeriod"/>
            </a:pPr>
            <a:r>
              <a:rPr lang="en-US" dirty="0" smtClean="0"/>
              <a:t>Used to show a part or assembly’s alternate position or</a:t>
            </a:r>
            <a:r>
              <a:rPr lang="en-US" baseline="0" dirty="0" smtClean="0"/>
              <a:t> limit of motion</a:t>
            </a:r>
          </a:p>
          <a:p>
            <a:pPr marL="228600" indent="-228600">
              <a:buFont typeface="+mj-lt"/>
              <a:buAutoNum type="arabicPeriod"/>
            </a:pPr>
            <a:r>
              <a:rPr lang="en-US" baseline="0" dirty="0" smtClean="0"/>
              <a:t>Used to show that a repetition of items occurs.  Only one gear tooth is shown.</a:t>
            </a:r>
          </a:p>
          <a:p>
            <a:pPr marL="228600" indent="-228600">
              <a:buFont typeface="+mj-lt"/>
              <a:buAutoNum type="arabicPeriod"/>
            </a:pPr>
            <a:r>
              <a:rPr lang="en-US" baseline="0" dirty="0" smtClean="0"/>
              <a:t>Used to show the outer limits of a spring and the missing repetitions</a:t>
            </a:r>
          </a:p>
          <a:p>
            <a:pPr marL="228600" indent="-228600">
              <a:buFont typeface="+mj-lt"/>
              <a:buAutoNum type="arabicPeriod"/>
            </a:pPr>
            <a:r>
              <a:rPr lang="en-US" baseline="0" dirty="0" smtClean="0"/>
              <a:t>Used to show rounded edges in views that otherwise would not show anything</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28</a:t>
            </a:fld>
            <a:endParaRPr lang="en-US"/>
          </a:p>
        </p:txBody>
      </p:sp>
    </p:spTree>
    <p:extLst>
      <p:ext uri="{BB962C8B-B14F-4D97-AF65-F5344CB8AC3E}">
        <p14:creationId xmlns:p14="http://schemas.microsoft.com/office/powerpoint/2010/main" val="7811467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Chain lines are thick lines used to indicate a portion of a surface that will receive a treatment of some type.</a:t>
            </a:r>
          </a:p>
          <a:p>
            <a:pPr marL="228600" indent="-228600">
              <a:buFont typeface="+mj-lt"/>
              <a:buAutoNum type="arabicPeriod"/>
            </a:pPr>
            <a:r>
              <a:rPr lang="en-US" dirty="0" smtClean="0"/>
              <a:t>Stitch</a:t>
            </a:r>
            <a:r>
              <a:rPr lang="en-US" baseline="0" dirty="0" smtClean="0"/>
              <a:t> lines are thin lines or small dots that indicate where a sewing process takes place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29</a:t>
            </a:fld>
            <a:endParaRPr lang="en-US"/>
          </a:p>
        </p:txBody>
      </p:sp>
    </p:spTree>
    <p:extLst>
      <p:ext uri="{BB962C8B-B14F-4D97-AF65-F5344CB8AC3E}">
        <p14:creationId xmlns:p14="http://schemas.microsoft.com/office/powerpoint/2010/main" val="9760668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dirty="0" smtClean="0"/>
              <a:t>Chain lines are thick lines used to indicate a portion of a surface that will receive a treatment of some type.</a:t>
            </a:r>
          </a:p>
          <a:p>
            <a:pPr marL="228600" indent="-228600">
              <a:buFont typeface="+mj-lt"/>
              <a:buAutoNum type="arabicPeriod"/>
            </a:pPr>
            <a:r>
              <a:rPr lang="en-US" dirty="0" smtClean="0"/>
              <a:t>Stitch</a:t>
            </a:r>
            <a:r>
              <a:rPr lang="en-US" baseline="0" dirty="0" smtClean="0"/>
              <a:t> lines are thin lines or small dots that indicate where a sewing process takes place</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30</a:t>
            </a:fld>
            <a:endParaRPr lang="en-US"/>
          </a:p>
        </p:txBody>
      </p:sp>
    </p:spTree>
    <p:extLst>
      <p:ext uri="{BB962C8B-B14F-4D97-AF65-F5344CB8AC3E}">
        <p14:creationId xmlns:p14="http://schemas.microsoft.com/office/powerpoint/2010/main" val="3452535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visual chart.  This is known as the alphabet of lines.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4</a:t>
            </a:fld>
            <a:endParaRPr lang="en-US"/>
          </a:p>
        </p:txBody>
      </p:sp>
    </p:spTree>
    <p:extLst>
      <p:ext uri="{BB962C8B-B14F-4D97-AF65-F5344CB8AC3E}">
        <p14:creationId xmlns:p14="http://schemas.microsoft.com/office/powerpoint/2010/main" val="323277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Above:  Upper</a:t>
            </a:r>
            <a:r>
              <a:rPr lang="en-US" baseline="0" dirty="0" smtClean="0"/>
              <a:t> case lettering for engineering drawing use</a:t>
            </a:r>
          </a:p>
          <a:p>
            <a:endParaRPr lang="en-US" baseline="0" dirty="0" smtClean="0"/>
          </a:p>
          <a:p>
            <a:r>
              <a:rPr lang="en-US" baseline="0" dirty="0" smtClean="0"/>
              <a:t>Below: Metric decimals are generally shown with a preceding zero, inch decimals are not</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31</a:t>
            </a:fld>
            <a:endParaRPr lang="en-US"/>
          </a:p>
        </p:txBody>
      </p:sp>
    </p:spTree>
    <p:extLst>
      <p:ext uri="{BB962C8B-B14F-4D97-AF65-F5344CB8AC3E}">
        <p14:creationId xmlns:p14="http://schemas.microsoft.com/office/powerpoint/2010/main" val="8393609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Fractions can be shown in aligned format where the fraction portion are</a:t>
            </a:r>
            <a:r>
              <a:rPr lang="en-US" baseline="0" dirty="0" smtClean="0"/>
              <a:t> full height letters</a:t>
            </a:r>
          </a:p>
          <a:p>
            <a:r>
              <a:rPr lang="en-US" baseline="0" dirty="0" smtClean="0"/>
              <a:t> or</a:t>
            </a:r>
          </a:p>
          <a:p>
            <a:r>
              <a:rPr lang="en-US" baseline="0" dirty="0" smtClean="0"/>
              <a:t>Shown as diagonal format with a hyphen separating the whole number from the fraction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32</a:t>
            </a:fld>
            <a:endParaRPr lang="en-US"/>
          </a:p>
        </p:txBody>
      </p:sp>
    </p:spTree>
    <p:extLst>
      <p:ext uri="{BB962C8B-B14F-4D97-AF65-F5344CB8AC3E}">
        <p14:creationId xmlns:p14="http://schemas.microsoft.com/office/powerpoint/2010/main" val="7150771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Notes on</a:t>
            </a:r>
            <a:r>
              <a:rPr lang="en-US" baseline="0" dirty="0" smtClean="0"/>
              <a:t> a drawing are either considered GENERAL notes or LOCAL (also called specific) notes.</a:t>
            </a:r>
          </a:p>
          <a:p>
            <a:endParaRPr lang="en-US" baseline="0" dirty="0" smtClean="0"/>
          </a:p>
          <a:p>
            <a:r>
              <a:rPr lang="en-US" baseline="0" dirty="0" smtClean="0"/>
              <a:t>General notes, as shown, relate information that applies to the whole drawing.</a:t>
            </a:r>
          </a:p>
          <a:p>
            <a:endParaRPr lang="en-US" baseline="0" dirty="0" smtClean="0"/>
          </a:p>
          <a:p>
            <a:r>
              <a:rPr lang="en-US" baseline="0" dirty="0" smtClean="0"/>
              <a:t>Local or specific notes relate to just a view or a feature.</a:t>
            </a:r>
            <a:endParaRPr lang="en-US" dirty="0" smtClean="0"/>
          </a:p>
        </p:txBody>
      </p:sp>
      <p:sp>
        <p:nvSpPr>
          <p:cNvPr id="4" name="Slide Number Placeholder 3"/>
          <p:cNvSpPr>
            <a:spLocks noGrp="1"/>
          </p:cNvSpPr>
          <p:nvPr>
            <p:ph type="sldNum" sz="quarter" idx="10"/>
          </p:nvPr>
        </p:nvSpPr>
        <p:spPr/>
        <p:txBody>
          <a:bodyPr/>
          <a:lstStyle/>
          <a:p>
            <a:fld id="{3B9AEEC8-FB8C-498E-871A-115A7A554218}" type="slidenum">
              <a:rPr lang="en-US" smtClean="0"/>
              <a:pPr/>
              <a:t>33</a:t>
            </a:fld>
            <a:endParaRPr lang="en-US"/>
          </a:p>
        </p:txBody>
      </p:sp>
    </p:spTree>
    <p:extLst>
      <p:ext uri="{BB962C8B-B14F-4D97-AF65-F5344CB8AC3E}">
        <p14:creationId xmlns:p14="http://schemas.microsoft.com/office/powerpoint/2010/main" val="10393484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drawing of the lines in use.  We will cover each in detail and come back to this.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5</a:t>
            </a:fld>
            <a:endParaRPr lang="en-US"/>
          </a:p>
        </p:txBody>
      </p:sp>
    </p:spTree>
    <p:extLst>
      <p:ext uri="{BB962C8B-B14F-4D97-AF65-F5344CB8AC3E}">
        <p14:creationId xmlns:p14="http://schemas.microsoft.com/office/powerpoint/2010/main" val="640345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called object lines or outlines.  </a:t>
            </a:r>
          </a:p>
          <a:p>
            <a:endParaRPr lang="en-US" dirty="0" smtClean="0"/>
          </a:p>
          <a:p>
            <a:r>
              <a:rPr lang="en-US" dirty="0" smtClean="0"/>
              <a:t>These describe any visible surface or edge of the object.  </a:t>
            </a:r>
          </a:p>
          <a:p>
            <a:endParaRPr lang="en-US" dirty="0" smtClean="0"/>
          </a:p>
          <a:p>
            <a:r>
              <a:rPr lang="en-US" dirty="0" smtClean="0"/>
              <a:t>They are drawn as THICK lines.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6</a:t>
            </a:fld>
            <a:endParaRPr lang="en-US"/>
          </a:p>
        </p:txBody>
      </p:sp>
    </p:spTree>
    <p:extLst>
      <p:ext uri="{BB962C8B-B14F-4D97-AF65-F5344CB8AC3E}">
        <p14:creationId xmlns:p14="http://schemas.microsoft.com/office/powerpoint/2010/main" val="1427899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hidden line represents an invisible edge of the object.</a:t>
            </a:r>
          </a:p>
          <a:p>
            <a:endParaRPr lang="en-US" dirty="0" smtClean="0"/>
          </a:p>
          <a:p>
            <a:r>
              <a:rPr lang="en-US" dirty="0" smtClean="0"/>
              <a:t>Hidden lines are half as thick as visible</a:t>
            </a:r>
            <a:r>
              <a:rPr lang="en-US" baseline="0" dirty="0" smtClean="0"/>
              <a:t> lines.</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7</a:t>
            </a:fld>
            <a:endParaRPr lang="en-US"/>
          </a:p>
        </p:txBody>
      </p:sp>
    </p:spTree>
    <p:extLst>
      <p:ext uri="{BB962C8B-B14F-4D97-AF65-F5344CB8AC3E}">
        <p14:creationId xmlns:p14="http://schemas.microsoft.com/office/powerpoint/2010/main" val="504486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Centerlines</a:t>
            </a:r>
            <a:r>
              <a:rPr lang="en-US" baseline="0" dirty="0" smtClean="0"/>
              <a:t> are used to show and locate the centers of circles, arcs, and ellipses.</a:t>
            </a:r>
          </a:p>
          <a:p>
            <a:endParaRPr lang="en-US" baseline="0" dirty="0" smtClean="0"/>
          </a:p>
          <a:p>
            <a:r>
              <a:rPr lang="en-US" baseline="0" dirty="0" smtClean="0"/>
              <a:t>They are also used to represent the center axis of a circular, cylindrical or symmetrical form.</a:t>
            </a:r>
          </a:p>
          <a:p>
            <a:endParaRPr lang="en-US" baseline="0" dirty="0" smtClean="0"/>
          </a:p>
          <a:p>
            <a:r>
              <a:rPr lang="en-US" baseline="0" dirty="0" smtClean="0"/>
              <a:t>Centerlines can be used to show the centers in a bolt circle pattern or the path of motion in a mechanism.</a:t>
            </a:r>
          </a:p>
          <a:p>
            <a:endParaRPr lang="en-US" baseline="0" dirty="0" smtClean="0"/>
          </a:p>
          <a:p>
            <a:r>
              <a:rPr lang="en-US" baseline="0" dirty="0" smtClean="0"/>
              <a:t>When used in a bolt pattern they may be drawn two ways depending on how it will be dimensioned.</a:t>
            </a:r>
          </a:p>
          <a:p>
            <a:endParaRPr lang="en-US" baseline="0" dirty="0" smtClean="0"/>
          </a:p>
          <a:p>
            <a:r>
              <a:rPr lang="en-US" baseline="0" dirty="0" smtClean="0"/>
              <a:t>Centerlines are half as thick as object lines.</a:t>
            </a:r>
          </a:p>
          <a:p>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8</a:t>
            </a:fld>
            <a:endParaRPr lang="en-US"/>
          </a:p>
        </p:txBody>
      </p:sp>
    </p:spTree>
    <p:extLst>
      <p:ext uri="{BB962C8B-B14F-4D97-AF65-F5344CB8AC3E}">
        <p14:creationId xmlns:p14="http://schemas.microsoft.com/office/powerpoint/2010/main" val="2511068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Centerlines</a:t>
            </a:r>
            <a:r>
              <a:rPr lang="en-US" baseline="0" dirty="0" smtClean="0"/>
              <a:t> can be used to show symmetry.  </a:t>
            </a:r>
          </a:p>
          <a:p>
            <a:endParaRPr lang="en-US" baseline="0" dirty="0" smtClean="0"/>
          </a:p>
          <a:p>
            <a:r>
              <a:rPr lang="en-US" baseline="0" dirty="0" smtClean="0"/>
              <a:t>Two short thick lines perpendicular to the center line indicate that it is an axis of symmetry.</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9</a:t>
            </a:fld>
            <a:endParaRPr lang="en-US"/>
          </a:p>
        </p:txBody>
      </p:sp>
    </p:spTree>
    <p:extLst>
      <p:ext uri="{BB962C8B-B14F-4D97-AF65-F5344CB8AC3E}">
        <p14:creationId xmlns:p14="http://schemas.microsoft.com/office/powerpoint/2010/main" val="686003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Extension lines are thin lines used to establish the extents</a:t>
            </a:r>
            <a:r>
              <a:rPr lang="en-US" baseline="0" dirty="0" smtClean="0"/>
              <a:t> of a dimension. (a)</a:t>
            </a:r>
          </a:p>
          <a:p>
            <a:endParaRPr lang="en-US" baseline="0" dirty="0" smtClean="0"/>
          </a:p>
          <a:p>
            <a:r>
              <a:rPr lang="en-US" baseline="0" dirty="0" smtClean="0"/>
              <a:t>Extensions lines can also be used to show the extension of a surface to a theoretical intersection. (b)</a:t>
            </a:r>
          </a:p>
          <a:p>
            <a:endParaRPr lang="en-US" baseline="0" dirty="0" smtClean="0"/>
          </a:p>
          <a:p>
            <a:r>
              <a:rPr lang="en-US" baseline="0" dirty="0" smtClean="0"/>
              <a:t>Extension lines begin with a .06 in (1.5mm) space from the object and extend to .125 in (3mm) beyond the last dimension.</a:t>
            </a:r>
            <a:endParaRPr lang="en-US" dirty="0"/>
          </a:p>
        </p:txBody>
      </p:sp>
      <p:sp>
        <p:nvSpPr>
          <p:cNvPr id="4" name="Slide Number Placeholder 3"/>
          <p:cNvSpPr>
            <a:spLocks noGrp="1"/>
          </p:cNvSpPr>
          <p:nvPr>
            <p:ph type="sldNum" sz="quarter" idx="10"/>
          </p:nvPr>
        </p:nvSpPr>
        <p:spPr/>
        <p:txBody>
          <a:bodyPr/>
          <a:lstStyle/>
          <a:p>
            <a:fld id="{3B9AEEC8-FB8C-498E-871A-115A7A554218}" type="slidenum">
              <a:rPr lang="en-US" smtClean="0"/>
              <a:pPr/>
              <a:t>10</a:t>
            </a:fld>
            <a:endParaRPr lang="en-US"/>
          </a:p>
        </p:txBody>
      </p:sp>
    </p:spTree>
    <p:extLst>
      <p:ext uri="{BB962C8B-B14F-4D97-AF65-F5344CB8AC3E}">
        <p14:creationId xmlns:p14="http://schemas.microsoft.com/office/powerpoint/2010/main" val="3990603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BD4288-9094-4148-A725-332AC89DB8E3}"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0DFC94A-2695-4785-AD85-51683F08A4CB}" type="slidenum">
              <a:rPr lang="en-US" smtClean="0"/>
              <a:pPr/>
              <a:t>‹#›</a:t>
            </a:fld>
            <a:endParaRPr lang="en-US"/>
          </a:p>
        </p:txBody>
      </p:sp>
    </p:spTree>
    <p:extLst>
      <p:ext uri="{BB962C8B-B14F-4D97-AF65-F5344CB8AC3E}">
        <p14:creationId xmlns:p14="http://schemas.microsoft.com/office/powerpoint/2010/main" val="3106463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4522108-6424-4A97-B4F8-A6E12CDEB4A9}"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6B91A0E-EE8D-4626-83DD-D50997B7C46E}" type="slidenum">
              <a:rPr lang="en-US" smtClean="0"/>
              <a:pPr/>
              <a:t>‹#›</a:t>
            </a:fld>
            <a:endParaRPr lang="en-US"/>
          </a:p>
        </p:txBody>
      </p:sp>
    </p:spTree>
    <p:extLst>
      <p:ext uri="{BB962C8B-B14F-4D97-AF65-F5344CB8AC3E}">
        <p14:creationId xmlns:p14="http://schemas.microsoft.com/office/powerpoint/2010/main" val="1217360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66C9EB9-D4F1-44BF-9CCB-D06C2B305D81}"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26B5CD7E-97CB-4652-BB40-19213CC26DBA}" type="slidenum">
              <a:rPr lang="en-US" smtClean="0"/>
              <a:pPr/>
              <a:t>‹#›</a:t>
            </a:fld>
            <a:endParaRPr lang="en-US"/>
          </a:p>
        </p:txBody>
      </p:sp>
    </p:spTree>
    <p:extLst>
      <p:ext uri="{BB962C8B-B14F-4D97-AF65-F5344CB8AC3E}">
        <p14:creationId xmlns:p14="http://schemas.microsoft.com/office/powerpoint/2010/main" val="5781997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CF164636-6BD1-4BE9-A43C-CB31DBDC6C09}" type="slidenum">
              <a:rPr lang="en-US" smtClean="0"/>
              <a:pPr/>
              <a:t>‹#›</a:t>
            </a:fld>
            <a:endParaRPr lang="en-US"/>
          </a:p>
        </p:txBody>
      </p:sp>
    </p:spTree>
    <p:extLst>
      <p:ext uri="{BB962C8B-B14F-4D97-AF65-F5344CB8AC3E}">
        <p14:creationId xmlns:p14="http://schemas.microsoft.com/office/powerpoint/2010/main" val="6822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1A6356-C9D5-4817-AEC2-8F51E989B2BE}" type="datetime1">
              <a:rPr lang="en-US" smtClean="0"/>
              <a:pPr/>
              <a:t>6/25/2017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r>
              <a:rPr lang="en-US" smtClean="0"/>
              <a:t>Page </a:t>
            </a:r>
            <a:fld id="{720165EB-F4D6-4D8B-8D70-CF2B9632605A}" type="slidenum">
              <a:rPr lang="en-US" smtClean="0"/>
              <a:pPr/>
              <a:t>‹#›</a:t>
            </a:fld>
            <a:endParaRPr lang="en-US"/>
          </a:p>
        </p:txBody>
      </p:sp>
    </p:spTree>
    <p:extLst>
      <p:ext uri="{BB962C8B-B14F-4D97-AF65-F5344CB8AC3E}">
        <p14:creationId xmlns:p14="http://schemas.microsoft.com/office/powerpoint/2010/main" val="746281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27B85F-003C-494A-9D16-1D0D0D6AF155}" type="datetime1">
              <a:rPr lang="en-US" smtClean="0"/>
              <a:pPr/>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52AA94AB-BA60-47A5-BE3E-E0E257674C72}" type="slidenum">
              <a:rPr lang="en-US" smtClean="0"/>
              <a:pPr/>
              <a:t>‹#›</a:t>
            </a:fld>
            <a:endParaRPr lang="en-US"/>
          </a:p>
        </p:txBody>
      </p:sp>
    </p:spTree>
    <p:extLst>
      <p:ext uri="{BB962C8B-B14F-4D97-AF65-F5344CB8AC3E}">
        <p14:creationId xmlns:p14="http://schemas.microsoft.com/office/powerpoint/2010/main" val="375640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06DCE3-6F2A-49F8-8EAF-710E0DB64C8C}" type="datetime1">
              <a:rPr lang="en-US" smtClean="0"/>
              <a:pPr/>
              <a:t>6/25/2017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r>
              <a:rPr lang="en-US" smtClean="0"/>
              <a:t>Page </a:t>
            </a:r>
            <a:fld id="{8F1DB610-0EC5-4727-908B-C5ED5580FBCD}" type="slidenum">
              <a:rPr lang="en-US" smtClean="0"/>
              <a:pPr/>
              <a:t>‹#›</a:t>
            </a:fld>
            <a:endParaRPr lang="en-US"/>
          </a:p>
        </p:txBody>
      </p:sp>
    </p:spTree>
    <p:extLst>
      <p:ext uri="{BB962C8B-B14F-4D97-AF65-F5344CB8AC3E}">
        <p14:creationId xmlns:p14="http://schemas.microsoft.com/office/powerpoint/2010/main" val="29085276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442C21-3DB6-4215-928F-6392679FEEA4}" type="datetime1">
              <a:rPr lang="en-US" smtClean="0"/>
              <a:pPr/>
              <a:t>6/25/2017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r>
              <a:rPr lang="en-US" smtClean="0"/>
              <a:t>Page </a:t>
            </a:r>
            <a:fld id="{F4C0B98A-3F7E-4B69-AA7E-C74758DC7791}" type="slidenum">
              <a:rPr lang="en-US" smtClean="0"/>
              <a:pPr/>
              <a:t>‹#›</a:t>
            </a:fld>
            <a:endParaRPr lang="en-US"/>
          </a:p>
        </p:txBody>
      </p:sp>
    </p:spTree>
    <p:extLst>
      <p:ext uri="{BB962C8B-B14F-4D97-AF65-F5344CB8AC3E}">
        <p14:creationId xmlns:p14="http://schemas.microsoft.com/office/powerpoint/2010/main" val="24912003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F2F18D-B2BC-4E36-B5EF-2D54D3392087}" type="datetime1">
              <a:rPr lang="en-US" smtClean="0"/>
              <a:pPr/>
              <a:t>6/25/2017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r>
              <a:rPr lang="en-US" smtClean="0"/>
              <a:t>Page </a:t>
            </a:r>
            <a:fld id="{80E22C0E-D826-48AB-A6E0-F65C17D58A73}" type="slidenum">
              <a:rPr lang="en-US" smtClean="0"/>
              <a:pPr/>
              <a:t>‹#›</a:t>
            </a:fld>
            <a:endParaRPr lang="en-US"/>
          </a:p>
        </p:txBody>
      </p:sp>
    </p:spTree>
    <p:extLst>
      <p:ext uri="{BB962C8B-B14F-4D97-AF65-F5344CB8AC3E}">
        <p14:creationId xmlns:p14="http://schemas.microsoft.com/office/powerpoint/2010/main" val="4071345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937A21-C576-454E-849B-20006FD9B227}" type="datetime1">
              <a:rPr lang="en-US" smtClean="0"/>
              <a:pPr/>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7AF6FB41-C025-47BA-BC73-7CE21A3C7ED0}" type="slidenum">
              <a:rPr lang="en-US" smtClean="0"/>
              <a:pPr/>
              <a:t>‹#›</a:t>
            </a:fld>
            <a:endParaRPr lang="en-US"/>
          </a:p>
        </p:txBody>
      </p:sp>
    </p:spTree>
    <p:extLst>
      <p:ext uri="{BB962C8B-B14F-4D97-AF65-F5344CB8AC3E}">
        <p14:creationId xmlns:p14="http://schemas.microsoft.com/office/powerpoint/2010/main" val="3787540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CEA7D1-42F7-4336-A476-D404FBE21E63}" type="datetime1">
              <a:rPr lang="en-US" smtClean="0"/>
              <a:pPr/>
              <a:t>6/25/2017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r>
              <a:rPr lang="en-US" smtClean="0"/>
              <a:t>Page </a:t>
            </a:r>
            <a:fld id="{333A94F4-1FF2-404F-81EA-730CABC29133}" type="slidenum">
              <a:rPr lang="en-US" smtClean="0"/>
              <a:pPr/>
              <a:t>‹#›</a:t>
            </a:fld>
            <a:endParaRPr lang="en-US"/>
          </a:p>
        </p:txBody>
      </p:sp>
    </p:spTree>
    <p:extLst>
      <p:ext uri="{BB962C8B-B14F-4D97-AF65-F5344CB8AC3E}">
        <p14:creationId xmlns:p14="http://schemas.microsoft.com/office/powerpoint/2010/main" val="4127265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1094EB3-FF50-400E-A947-994F46E33D60}" type="datetime1">
              <a:rPr lang="en-US" smtClean="0"/>
              <a:pPr/>
              <a:t>6/25/2017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smtClean="0"/>
              <a:t>Page </a:t>
            </a:r>
            <a:fld id="{E965FBC7-AF3E-4691-9600-EE6044DB02CE}" type="slidenum">
              <a:rPr lang="en-US" smtClean="0"/>
              <a:pPr/>
              <a:t>‹#›</a:t>
            </a:fld>
            <a:endParaRPr lang="en-US"/>
          </a:p>
        </p:txBody>
      </p:sp>
      <p:grpSp>
        <p:nvGrpSpPr>
          <p:cNvPr id="7" name="Group 85"/>
          <p:cNvGrpSpPr>
            <a:grpSpLocks/>
          </p:cNvGrpSpPr>
          <p:nvPr userDrawn="1"/>
        </p:nvGrpSpPr>
        <p:grpSpPr bwMode="auto">
          <a:xfrm>
            <a:off x="0" y="0"/>
            <a:ext cx="9144000" cy="6858000"/>
            <a:chOff x="0" y="0"/>
            <a:chExt cx="5760" cy="4320"/>
          </a:xfrm>
        </p:grpSpPr>
        <p:grpSp>
          <p:nvGrpSpPr>
            <p:cNvPr id="8" name="Group 2"/>
            <p:cNvGrpSpPr>
              <a:grpSpLocks/>
            </p:cNvGrpSpPr>
            <p:nvPr/>
          </p:nvGrpSpPr>
          <p:grpSpPr bwMode="auto">
            <a:xfrm>
              <a:off x="0" y="0"/>
              <a:ext cx="5760" cy="4320"/>
              <a:chOff x="0" y="0"/>
              <a:chExt cx="5760" cy="4320"/>
            </a:xfrm>
          </p:grpSpPr>
          <p:grpSp>
            <p:nvGrpSpPr>
              <p:cNvPr id="33" name="Group 3"/>
              <p:cNvGrpSpPr>
                <a:grpSpLocks/>
              </p:cNvGrpSpPr>
              <p:nvPr/>
            </p:nvGrpSpPr>
            <p:grpSpPr bwMode="auto">
              <a:xfrm>
                <a:off x="0" y="192"/>
                <a:ext cx="5760" cy="4032"/>
                <a:chOff x="0" y="192"/>
                <a:chExt cx="5760" cy="4032"/>
              </a:xfrm>
            </p:grpSpPr>
            <p:sp>
              <p:nvSpPr>
                <p:cNvPr id="64" name="Line 4"/>
                <p:cNvSpPr>
                  <a:spLocks noChangeShapeType="1"/>
                </p:cNvSpPr>
                <p:nvPr/>
              </p:nvSpPr>
              <p:spPr bwMode="white">
                <a:xfrm>
                  <a:off x="0" y="19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5" name="Line 5"/>
                <p:cNvSpPr>
                  <a:spLocks noChangeShapeType="1"/>
                </p:cNvSpPr>
                <p:nvPr/>
              </p:nvSpPr>
              <p:spPr bwMode="white">
                <a:xfrm>
                  <a:off x="0" y="38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6" name="Line 6"/>
                <p:cNvSpPr>
                  <a:spLocks noChangeShapeType="1"/>
                </p:cNvSpPr>
                <p:nvPr/>
              </p:nvSpPr>
              <p:spPr bwMode="white">
                <a:xfrm>
                  <a:off x="0" y="57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7" name="Line 7"/>
                <p:cNvSpPr>
                  <a:spLocks noChangeShapeType="1"/>
                </p:cNvSpPr>
                <p:nvPr/>
              </p:nvSpPr>
              <p:spPr bwMode="white">
                <a:xfrm>
                  <a:off x="0" y="76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8" name="Line 8"/>
                <p:cNvSpPr>
                  <a:spLocks noChangeShapeType="1"/>
                </p:cNvSpPr>
                <p:nvPr/>
              </p:nvSpPr>
              <p:spPr bwMode="white">
                <a:xfrm>
                  <a:off x="0" y="96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9" name="Line 9"/>
                <p:cNvSpPr>
                  <a:spLocks noChangeShapeType="1"/>
                </p:cNvSpPr>
                <p:nvPr/>
              </p:nvSpPr>
              <p:spPr bwMode="white">
                <a:xfrm>
                  <a:off x="0" y="115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0" name="Line 10"/>
                <p:cNvSpPr>
                  <a:spLocks noChangeShapeType="1"/>
                </p:cNvSpPr>
                <p:nvPr/>
              </p:nvSpPr>
              <p:spPr bwMode="white">
                <a:xfrm>
                  <a:off x="0" y="134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1" name="Line 11"/>
                <p:cNvSpPr>
                  <a:spLocks noChangeShapeType="1"/>
                </p:cNvSpPr>
                <p:nvPr/>
              </p:nvSpPr>
              <p:spPr bwMode="white">
                <a:xfrm>
                  <a:off x="0" y="153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2" name="Line 12"/>
                <p:cNvSpPr>
                  <a:spLocks noChangeShapeType="1"/>
                </p:cNvSpPr>
                <p:nvPr/>
              </p:nvSpPr>
              <p:spPr bwMode="white">
                <a:xfrm>
                  <a:off x="0" y="172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3" name="Line 13"/>
                <p:cNvSpPr>
                  <a:spLocks noChangeShapeType="1"/>
                </p:cNvSpPr>
                <p:nvPr/>
              </p:nvSpPr>
              <p:spPr bwMode="white">
                <a:xfrm>
                  <a:off x="0" y="192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4" name="Line 14"/>
                <p:cNvSpPr>
                  <a:spLocks noChangeShapeType="1"/>
                </p:cNvSpPr>
                <p:nvPr/>
              </p:nvSpPr>
              <p:spPr bwMode="white">
                <a:xfrm>
                  <a:off x="0" y="211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5" name="Line 15"/>
                <p:cNvSpPr>
                  <a:spLocks noChangeShapeType="1"/>
                </p:cNvSpPr>
                <p:nvPr/>
              </p:nvSpPr>
              <p:spPr bwMode="white">
                <a:xfrm>
                  <a:off x="0" y="230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6" name="Line 16"/>
                <p:cNvSpPr>
                  <a:spLocks noChangeShapeType="1"/>
                </p:cNvSpPr>
                <p:nvPr/>
              </p:nvSpPr>
              <p:spPr bwMode="white">
                <a:xfrm>
                  <a:off x="0" y="249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7" name="Line 17"/>
                <p:cNvSpPr>
                  <a:spLocks noChangeShapeType="1"/>
                </p:cNvSpPr>
                <p:nvPr/>
              </p:nvSpPr>
              <p:spPr bwMode="white">
                <a:xfrm>
                  <a:off x="0" y="268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8" name="Line 18"/>
                <p:cNvSpPr>
                  <a:spLocks noChangeShapeType="1"/>
                </p:cNvSpPr>
                <p:nvPr/>
              </p:nvSpPr>
              <p:spPr bwMode="white">
                <a:xfrm>
                  <a:off x="0" y="288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79" name="Line 19"/>
                <p:cNvSpPr>
                  <a:spLocks noChangeShapeType="1"/>
                </p:cNvSpPr>
                <p:nvPr/>
              </p:nvSpPr>
              <p:spPr bwMode="white">
                <a:xfrm>
                  <a:off x="0" y="307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0" name="Line 20"/>
                <p:cNvSpPr>
                  <a:spLocks noChangeShapeType="1"/>
                </p:cNvSpPr>
                <p:nvPr/>
              </p:nvSpPr>
              <p:spPr bwMode="white">
                <a:xfrm>
                  <a:off x="0" y="326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1" name="Line 21"/>
                <p:cNvSpPr>
                  <a:spLocks noChangeShapeType="1"/>
                </p:cNvSpPr>
                <p:nvPr/>
              </p:nvSpPr>
              <p:spPr bwMode="white">
                <a:xfrm>
                  <a:off x="0" y="3456"/>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2" name="Line 22"/>
                <p:cNvSpPr>
                  <a:spLocks noChangeShapeType="1"/>
                </p:cNvSpPr>
                <p:nvPr/>
              </p:nvSpPr>
              <p:spPr bwMode="white">
                <a:xfrm>
                  <a:off x="0" y="3648"/>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3" name="Line 23"/>
                <p:cNvSpPr>
                  <a:spLocks noChangeShapeType="1"/>
                </p:cNvSpPr>
                <p:nvPr/>
              </p:nvSpPr>
              <p:spPr bwMode="white">
                <a:xfrm>
                  <a:off x="0" y="3840"/>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4" name="Line 24"/>
                <p:cNvSpPr>
                  <a:spLocks noChangeShapeType="1"/>
                </p:cNvSpPr>
                <p:nvPr/>
              </p:nvSpPr>
              <p:spPr bwMode="white">
                <a:xfrm>
                  <a:off x="0" y="4032"/>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85" name="Line 25"/>
                <p:cNvSpPr>
                  <a:spLocks noChangeShapeType="1"/>
                </p:cNvSpPr>
                <p:nvPr/>
              </p:nvSpPr>
              <p:spPr bwMode="white">
                <a:xfrm>
                  <a:off x="0" y="4224"/>
                  <a:ext cx="5760" cy="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nvGrpSpPr>
              <p:cNvPr id="34" name="Group 26"/>
              <p:cNvGrpSpPr>
                <a:grpSpLocks/>
              </p:cNvGrpSpPr>
              <p:nvPr/>
            </p:nvGrpSpPr>
            <p:grpSpPr bwMode="auto">
              <a:xfrm>
                <a:off x="192" y="0"/>
                <a:ext cx="5376" cy="4320"/>
                <a:chOff x="192" y="0"/>
                <a:chExt cx="5376" cy="4320"/>
              </a:xfrm>
            </p:grpSpPr>
            <p:sp>
              <p:nvSpPr>
                <p:cNvPr id="35" name="Line 27"/>
                <p:cNvSpPr>
                  <a:spLocks noChangeShapeType="1"/>
                </p:cNvSpPr>
                <p:nvPr/>
              </p:nvSpPr>
              <p:spPr bwMode="white">
                <a:xfrm>
                  <a:off x="1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6" name="Line 28"/>
                <p:cNvSpPr>
                  <a:spLocks noChangeShapeType="1"/>
                </p:cNvSpPr>
                <p:nvPr/>
              </p:nvSpPr>
              <p:spPr bwMode="white">
                <a:xfrm>
                  <a:off x="3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7" name="Line 29"/>
                <p:cNvSpPr>
                  <a:spLocks noChangeShapeType="1"/>
                </p:cNvSpPr>
                <p:nvPr/>
              </p:nvSpPr>
              <p:spPr bwMode="white">
                <a:xfrm>
                  <a:off x="5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8" name="Line 30"/>
                <p:cNvSpPr>
                  <a:spLocks noChangeShapeType="1"/>
                </p:cNvSpPr>
                <p:nvPr/>
              </p:nvSpPr>
              <p:spPr bwMode="white">
                <a:xfrm>
                  <a:off x="7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39" name="Line 31"/>
                <p:cNvSpPr>
                  <a:spLocks noChangeShapeType="1"/>
                </p:cNvSpPr>
                <p:nvPr/>
              </p:nvSpPr>
              <p:spPr bwMode="white">
                <a:xfrm>
                  <a:off x="96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0" name="Line 32"/>
                <p:cNvSpPr>
                  <a:spLocks noChangeShapeType="1"/>
                </p:cNvSpPr>
                <p:nvPr/>
              </p:nvSpPr>
              <p:spPr bwMode="white">
                <a:xfrm>
                  <a:off x="115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1" name="Line 33"/>
                <p:cNvSpPr>
                  <a:spLocks noChangeShapeType="1"/>
                </p:cNvSpPr>
                <p:nvPr/>
              </p:nvSpPr>
              <p:spPr bwMode="white">
                <a:xfrm>
                  <a:off x="134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2" name="Line 34"/>
                <p:cNvSpPr>
                  <a:spLocks noChangeShapeType="1"/>
                </p:cNvSpPr>
                <p:nvPr/>
              </p:nvSpPr>
              <p:spPr bwMode="white">
                <a:xfrm>
                  <a:off x="153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3" name="Line 35"/>
                <p:cNvSpPr>
                  <a:spLocks noChangeShapeType="1"/>
                </p:cNvSpPr>
                <p:nvPr/>
              </p:nvSpPr>
              <p:spPr bwMode="white">
                <a:xfrm>
                  <a:off x="172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4" name="Line 36"/>
                <p:cNvSpPr>
                  <a:spLocks noChangeShapeType="1"/>
                </p:cNvSpPr>
                <p:nvPr/>
              </p:nvSpPr>
              <p:spPr bwMode="white">
                <a:xfrm>
                  <a:off x="192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5" name="Line 37"/>
                <p:cNvSpPr>
                  <a:spLocks noChangeShapeType="1"/>
                </p:cNvSpPr>
                <p:nvPr/>
              </p:nvSpPr>
              <p:spPr bwMode="white">
                <a:xfrm>
                  <a:off x="211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6" name="Line 38"/>
                <p:cNvSpPr>
                  <a:spLocks noChangeShapeType="1"/>
                </p:cNvSpPr>
                <p:nvPr/>
              </p:nvSpPr>
              <p:spPr bwMode="white">
                <a:xfrm>
                  <a:off x="230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7" name="Line 39"/>
                <p:cNvSpPr>
                  <a:spLocks noChangeShapeType="1"/>
                </p:cNvSpPr>
                <p:nvPr/>
              </p:nvSpPr>
              <p:spPr bwMode="white">
                <a:xfrm>
                  <a:off x="249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8" name="Line 40"/>
                <p:cNvSpPr>
                  <a:spLocks noChangeShapeType="1"/>
                </p:cNvSpPr>
                <p:nvPr/>
              </p:nvSpPr>
              <p:spPr bwMode="white">
                <a:xfrm>
                  <a:off x="268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49" name="Line 41"/>
                <p:cNvSpPr>
                  <a:spLocks noChangeShapeType="1"/>
                </p:cNvSpPr>
                <p:nvPr/>
              </p:nvSpPr>
              <p:spPr bwMode="white">
                <a:xfrm>
                  <a:off x="288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0" name="Line 42"/>
                <p:cNvSpPr>
                  <a:spLocks noChangeShapeType="1"/>
                </p:cNvSpPr>
                <p:nvPr/>
              </p:nvSpPr>
              <p:spPr bwMode="white">
                <a:xfrm>
                  <a:off x="307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1" name="Line 43"/>
                <p:cNvSpPr>
                  <a:spLocks noChangeShapeType="1"/>
                </p:cNvSpPr>
                <p:nvPr/>
              </p:nvSpPr>
              <p:spPr bwMode="white">
                <a:xfrm>
                  <a:off x="326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2" name="Line 44"/>
                <p:cNvSpPr>
                  <a:spLocks noChangeShapeType="1"/>
                </p:cNvSpPr>
                <p:nvPr/>
              </p:nvSpPr>
              <p:spPr bwMode="white">
                <a:xfrm>
                  <a:off x="345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3" name="Line 45"/>
                <p:cNvSpPr>
                  <a:spLocks noChangeShapeType="1"/>
                </p:cNvSpPr>
                <p:nvPr/>
              </p:nvSpPr>
              <p:spPr bwMode="white">
                <a:xfrm>
                  <a:off x="364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4" name="Line 46"/>
                <p:cNvSpPr>
                  <a:spLocks noChangeShapeType="1"/>
                </p:cNvSpPr>
                <p:nvPr/>
              </p:nvSpPr>
              <p:spPr bwMode="white">
                <a:xfrm>
                  <a:off x="384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5" name="Line 47"/>
                <p:cNvSpPr>
                  <a:spLocks noChangeShapeType="1"/>
                </p:cNvSpPr>
                <p:nvPr/>
              </p:nvSpPr>
              <p:spPr bwMode="white">
                <a:xfrm>
                  <a:off x="403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6" name="Line 48"/>
                <p:cNvSpPr>
                  <a:spLocks noChangeShapeType="1"/>
                </p:cNvSpPr>
                <p:nvPr/>
              </p:nvSpPr>
              <p:spPr bwMode="white">
                <a:xfrm>
                  <a:off x="422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7" name="Line 49"/>
                <p:cNvSpPr>
                  <a:spLocks noChangeShapeType="1"/>
                </p:cNvSpPr>
                <p:nvPr/>
              </p:nvSpPr>
              <p:spPr bwMode="white">
                <a:xfrm>
                  <a:off x="441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8" name="Line 50"/>
                <p:cNvSpPr>
                  <a:spLocks noChangeShapeType="1"/>
                </p:cNvSpPr>
                <p:nvPr/>
              </p:nvSpPr>
              <p:spPr bwMode="white">
                <a:xfrm>
                  <a:off x="460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59" name="Line 51"/>
                <p:cNvSpPr>
                  <a:spLocks noChangeShapeType="1"/>
                </p:cNvSpPr>
                <p:nvPr/>
              </p:nvSpPr>
              <p:spPr bwMode="white">
                <a:xfrm>
                  <a:off x="4800"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0" name="Line 52"/>
                <p:cNvSpPr>
                  <a:spLocks noChangeShapeType="1"/>
                </p:cNvSpPr>
                <p:nvPr/>
              </p:nvSpPr>
              <p:spPr bwMode="white">
                <a:xfrm>
                  <a:off x="4992"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1" name="Line 53"/>
                <p:cNvSpPr>
                  <a:spLocks noChangeShapeType="1"/>
                </p:cNvSpPr>
                <p:nvPr/>
              </p:nvSpPr>
              <p:spPr bwMode="white">
                <a:xfrm>
                  <a:off x="5184"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2" name="Line 54"/>
                <p:cNvSpPr>
                  <a:spLocks noChangeShapeType="1"/>
                </p:cNvSpPr>
                <p:nvPr/>
              </p:nvSpPr>
              <p:spPr bwMode="white">
                <a:xfrm>
                  <a:off x="5376"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sp>
              <p:nvSpPr>
                <p:cNvPr id="63" name="Line 55"/>
                <p:cNvSpPr>
                  <a:spLocks noChangeShapeType="1"/>
                </p:cNvSpPr>
                <p:nvPr/>
              </p:nvSpPr>
              <p:spPr bwMode="white">
                <a:xfrm>
                  <a:off x="5568" y="0"/>
                  <a:ext cx="0" cy="4320"/>
                </a:xfrm>
                <a:prstGeom prst="line">
                  <a:avLst/>
                </a:prstGeom>
                <a:noFill/>
                <a:ln w="9525">
                  <a:pattFill prst="pct30">
                    <a:fgClr>
                      <a:schemeClr val="folHlink"/>
                    </a:fgClr>
                    <a:bgClr>
                      <a:schemeClr val="bg1"/>
                    </a:bgClr>
                  </a:pattFill>
                  <a:round/>
                  <a:headEnd/>
                  <a:tailEnd/>
                </a:ln>
                <a:effectLst/>
              </p:spPr>
              <p:txBody>
                <a:bodyPr wrap="none" anchor="ctr"/>
                <a:lstStyle/>
                <a:p>
                  <a:endParaRPr lang="en-US"/>
                </a:p>
              </p:txBody>
            </p:sp>
          </p:grpSp>
        </p:grpSp>
        <p:sp>
          <p:nvSpPr>
            <p:cNvPr id="9" name="Rectangle 56" descr="60%"/>
            <p:cNvSpPr>
              <a:spLocks noChangeArrowheads="1"/>
            </p:cNvSpPr>
            <p:nvPr/>
          </p:nvSpPr>
          <p:spPr bwMode="ltGray">
            <a:xfrm>
              <a:off x="2112" y="0"/>
              <a:ext cx="3648" cy="96"/>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grpSp>
          <p:nvGrpSpPr>
            <p:cNvPr id="10" name="Group 57"/>
            <p:cNvGrpSpPr>
              <a:grpSpLocks/>
            </p:cNvGrpSpPr>
            <p:nvPr/>
          </p:nvGrpSpPr>
          <p:grpSpPr bwMode="auto">
            <a:xfrm>
              <a:off x="2064" y="3984"/>
              <a:ext cx="1920" cy="288"/>
              <a:chOff x="2064" y="3984"/>
              <a:chExt cx="1920" cy="288"/>
            </a:xfrm>
          </p:grpSpPr>
          <p:sp>
            <p:nvSpPr>
              <p:cNvPr id="28" name="Rectangle 58" descr="60%"/>
              <p:cNvSpPr>
                <a:spLocks noChangeArrowheads="1"/>
              </p:cNvSpPr>
              <p:nvPr userDrawn="1"/>
            </p:nvSpPr>
            <p:spPr bwMode="ltGray">
              <a:xfrm>
                <a:off x="2112" y="4032"/>
                <a:ext cx="1824"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9" name="Line 59"/>
              <p:cNvSpPr>
                <a:spLocks noChangeShapeType="1"/>
              </p:cNvSpPr>
              <p:nvPr userDrawn="1"/>
            </p:nvSpPr>
            <p:spPr bwMode="ltGray">
              <a:xfrm>
                <a:off x="2064" y="4032"/>
                <a:ext cx="1920" cy="0"/>
              </a:xfrm>
              <a:prstGeom prst="line">
                <a:avLst/>
              </a:prstGeom>
              <a:noFill/>
              <a:ln w="9525">
                <a:solidFill>
                  <a:schemeClr val="hlink"/>
                </a:solidFill>
                <a:round/>
                <a:headEnd/>
                <a:tailEnd/>
              </a:ln>
              <a:effectLst/>
            </p:spPr>
            <p:txBody>
              <a:bodyPr wrap="none" anchor="ctr"/>
              <a:lstStyle/>
              <a:p>
                <a:endParaRPr lang="en-US"/>
              </a:p>
            </p:txBody>
          </p:sp>
          <p:sp>
            <p:nvSpPr>
              <p:cNvPr id="30" name="Line 60"/>
              <p:cNvSpPr>
                <a:spLocks noChangeShapeType="1"/>
              </p:cNvSpPr>
              <p:nvPr userDrawn="1"/>
            </p:nvSpPr>
            <p:spPr bwMode="ltGray">
              <a:xfrm>
                <a:off x="2064" y="4224"/>
                <a:ext cx="1920" cy="0"/>
              </a:xfrm>
              <a:prstGeom prst="line">
                <a:avLst/>
              </a:prstGeom>
              <a:noFill/>
              <a:ln w="9525">
                <a:solidFill>
                  <a:schemeClr val="hlink"/>
                </a:solidFill>
                <a:round/>
                <a:headEnd/>
                <a:tailEnd/>
              </a:ln>
              <a:effectLst/>
            </p:spPr>
            <p:txBody>
              <a:bodyPr wrap="none" anchor="ctr"/>
              <a:lstStyle/>
              <a:p>
                <a:endParaRPr lang="en-US"/>
              </a:p>
            </p:txBody>
          </p:sp>
          <p:sp>
            <p:nvSpPr>
              <p:cNvPr id="31" name="Line 61"/>
              <p:cNvSpPr>
                <a:spLocks noChangeShapeType="1"/>
              </p:cNvSpPr>
              <p:nvPr userDrawn="1"/>
            </p:nvSpPr>
            <p:spPr bwMode="ltGray">
              <a:xfrm>
                <a:off x="2112" y="3984"/>
                <a:ext cx="0" cy="288"/>
              </a:xfrm>
              <a:prstGeom prst="line">
                <a:avLst/>
              </a:prstGeom>
              <a:noFill/>
              <a:ln w="9525">
                <a:solidFill>
                  <a:schemeClr val="hlink"/>
                </a:solidFill>
                <a:round/>
                <a:headEnd/>
                <a:tailEnd/>
              </a:ln>
              <a:effectLst/>
            </p:spPr>
            <p:txBody>
              <a:bodyPr wrap="none" anchor="ctr"/>
              <a:lstStyle/>
              <a:p>
                <a:endParaRPr lang="en-US"/>
              </a:p>
            </p:txBody>
          </p:sp>
          <p:sp>
            <p:nvSpPr>
              <p:cNvPr id="32" name="Line 62"/>
              <p:cNvSpPr>
                <a:spLocks noChangeShapeType="1"/>
              </p:cNvSpPr>
              <p:nvPr userDrawn="1"/>
            </p:nvSpPr>
            <p:spPr bwMode="ltGray">
              <a:xfrm>
                <a:off x="393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1" name="Group 63"/>
            <p:cNvGrpSpPr>
              <a:grpSpLocks/>
            </p:cNvGrpSpPr>
            <p:nvPr/>
          </p:nvGrpSpPr>
          <p:grpSpPr bwMode="auto">
            <a:xfrm>
              <a:off x="4512" y="3984"/>
              <a:ext cx="912" cy="288"/>
              <a:chOff x="4512" y="3984"/>
              <a:chExt cx="912" cy="288"/>
            </a:xfrm>
          </p:grpSpPr>
          <p:sp>
            <p:nvSpPr>
              <p:cNvPr id="23" name="Rectangle 64" descr="60%"/>
              <p:cNvSpPr>
                <a:spLocks noChangeArrowheads="1"/>
              </p:cNvSpPr>
              <p:nvPr userDrawn="1"/>
            </p:nvSpPr>
            <p:spPr bwMode="ltGray">
              <a:xfrm>
                <a:off x="4560"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24" name="Line 65"/>
              <p:cNvSpPr>
                <a:spLocks noChangeShapeType="1"/>
              </p:cNvSpPr>
              <p:nvPr userDrawn="1"/>
            </p:nvSpPr>
            <p:spPr bwMode="ltGray">
              <a:xfrm>
                <a:off x="4512" y="4032"/>
                <a:ext cx="912" cy="0"/>
              </a:xfrm>
              <a:prstGeom prst="line">
                <a:avLst/>
              </a:prstGeom>
              <a:noFill/>
              <a:ln w="9525">
                <a:solidFill>
                  <a:schemeClr val="hlink"/>
                </a:solidFill>
                <a:round/>
                <a:headEnd/>
                <a:tailEnd/>
              </a:ln>
              <a:effectLst/>
            </p:spPr>
            <p:txBody>
              <a:bodyPr wrap="none" anchor="ctr"/>
              <a:lstStyle/>
              <a:p>
                <a:endParaRPr lang="en-US"/>
              </a:p>
            </p:txBody>
          </p:sp>
          <p:sp>
            <p:nvSpPr>
              <p:cNvPr id="25" name="Line 66"/>
              <p:cNvSpPr>
                <a:spLocks noChangeShapeType="1"/>
              </p:cNvSpPr>
              <p:nvPr userDrawn="1"/>
            </p:nvSpPr>
            <p:spPr bwMode="ltGray">
              <a:xfrm>
                <a:off x="4512" y="4224"/>
                <a:ext cx="912" cy="0"/>
              </a:xfrm>
              <a:prstGeom prst="line">
                <a:avLst/>
              </a:prstGeom>
              <a:noFill/>
              <a:ln w="9525">
                <a:solidFill>
                  <a:schemeClr val="hlink"/>
                </a:solidFill>
                <a:round/>
                <a:headEnd/>
                <a:tailEnd/>
              </a:ln>
              <a:effectLst/>
            </p:spPr>
            <p:txBody>
              <a:bodyPr wrap="none" anchor="ctr"/>
              <a:lstStyle/>
              <a:p>
                <a:endParaRPr lang="en-US"/>
              </a:p>
            </p:txBody>
          </p:sp>
          <p:sp>
            <p:nvSpPr>
              <p:cNvPr id="26" name="Line 67"/>
              <p:cNvSpPr>
                <a:spLocks noChangeShapeType="1"/>
              </p:cNvSpPr>
              <p:nvPr userDrawn="1"/>
            </p:nvSpPr>
            <p:spPr bwMode="ltGray">
              <a:xfrm>
                <a:off x="4560" y="3984"/>
                <a:ext cx="0" cy="288"/>
              </a:xfrm>
              <a:prstGeom prst="line">
                <a:avLst/>
              </a:prstGeom>
              <a:noFill/>
              <a:ln w="9525">
                <a:solidFill>
                  <a:schemeClr val="hlink"/>
                </a:solidFill>
                <a:round/>
                <a:headEnd/>
                <a:tailEnd/>
              </a:ln>
              <a:effectLst/>
            </p:spPr>
            <p:txBody>
              <a:bodyPr wrap="none" anchor="ctr"/>
              <a:lstStyle/>
              <a:p>
                <a:endParaRPr lang="en-US"/>
              </a:p>
            </p:txBody>
          </p:sp>
          <p:sp>
            <p:nvSpPr>
              <p:cNvPr id="27" name="Line 68"/>
              <p:cNvSpPr>
                <a:spLocks noChangeShapeType="1"/>
              </p:cNvSpPr>
              <p:nvPr userDrawn="1"/>
            </p:nvSpPr>
            <p:spPr bwMode="ltGray">
              <a:xfrm>
                <a:off x="5376" y="3984"/>
                <a:ext cx="0" cy="288"/>
              </a:xfrm>
              <a:prstGeom prst="line">
                <a:avLst/>
              </a:prstGeom>
              <a:noFill/>
              <a:ln w="9525">
                <a:solidFill>
                  <a:schemeClr val="hlink"/>
                </a:solidFill>
                <a:round/>
                <a:headEnd/>
                <a:tailEnd/>
              </a:ln>
              <a:effectLst/>
            </p:spPr>
            <p:txBody>
              <a:bodyPr wrap="none" anchor="ctr"/>
              <a:lstStyle/>
              <a:p>
                <a:endParaRPr lang="en-US"/>
              </a:p>
            </p:txBody>
          </p:sp>
        </p:grpSp>
        <p:grpSp>
          <p:nvGrpSpPr>
            <p:cNvPr id="12" name="Group 69"/>
            <p:cNvGrpSpPr>
              <a:grpSpLocks/>
            </p:cNvGrpSpPr>
            <p:nvPr/>
          </p:nvGrpSpPr>
          <p:grpSpPr bwMode="auto">
            <a:xfrm>
              <a:off x="624" y="3984"/>
              <a:ext cx="912" cy="288"/>
              <a:chOff x="624" y="3984"/>
              <a:chExt cx="912" cy="288"/>
            </a:xfrm>
          </p:grpSpPr>
          <p:sp>
            <p:nvSpPr>
              <p:cNvPr id="18" name="Rectangle 70" descr="60%"/>
              <p:cNvSpPr>
                <a:spLocks noChangeArrowheads="1"/>
              </p:cNvSpPr>
              <p:nvPr userDrawn="1"/>
            </p:nvSpPr>
            <p:spPr bwMode="ltGray">
              <a:xfrm>
                <a:off x="672" y="4032"/>
                <a:ext cx="816" cy="192"/>
              </a:xfrm>
              <a:prstGeom prst="rect">
                <a:avLst/>
              </a:prstGeom>
              <a:pattFill prst="pct60">
                <a:fgClr>
                  <a:schemeClr val="folHlink"/>
                </a:fgClr>
                <a:bgClr>
                  <a:schemeClr val="bg1"/>
                </a:bgClr>
              </a:pattFill>
              <a:ln w="9525">
                <a:noFill/>
                <a:miter lim="800000"/>
                <a:headEnd/>
                <a:tailEnd/>
              </a:ln>
              <a:effectLst/>
            </p:spPr>
            <p:txBody>
              <a:bodyPr wrap="none" anchor="ctr"/>
              <a:lstStyle/>
              <a:p>
                <a:endParaRPr lang="en-US"/>
              </a:p>
            </p:txBody>
          </p:sp>
          <p:sp>
            <p:nvSpPr>
              <p:cNvPr id="19" name="Line 71"/>
              <p:cNvSpPr>
                <a:spLocks noChangeShapeType="1"/>
              </p:cNvSpPr>
              <p:nvPr userDrawn="1"/>
            </p:nvSpPr>
            <p:spPr bwMode="ltGray">
              <a:xfrm>
                <a:off x="624" y="4032"/>
                <a:ext cx="912" cy="0"/>
              </a:xfrm>
              <a:prstGeom prst="line">
                <a:avLst/>
              </a:prstGeom>
              <a:noFill/>
              <a:ln w="9525">
                <a:solidFill>
                  <a:schemeClr val="hlink"/>
                </a:solidFill>
                <a:round/>
                <a:headEnd/>
                <a:tailEnd/>
              </a:ln>
              <a:effectLst/>
            </p:spPr>
            <p:txBody>
              <a:bodyPr wrap="none" anchor="ctr"/>
              <a:lstStyle/>
              <a:p>
                <a:endParaRPr lang="en-US"/>
              </a:p>
            </p:txBody>
          </p:sp>
          <p:sp>
            <p:nvSpPr>
              <p:cNvPr id="20" name="Line 72"/>
              <p:cNvSpPr>
                <a:spLocks noChangeShapeType="1"/>
              </p:cNvSpPr>
              <p:nvPr userDrawn="1"/>
            </p:nvSpPr>
            <p:spPr bwMode="ltGray">
              <a:xfrm>
                <a:off x="624" y="4224"/>
                <a:ext cx="912" cy="0"/>
              </a:xfrm>
              <a:prstGeom prst="line">
                <a:avLst/>
              </a:prstGeom>
              <a:noFill/>
              <a:ln w="9525">
                <a:solidFill>
                  <a:schemeClr val="hlink"/>
                </a:solidFill>
                <a:round/>
                <a:headEnd/>
                <a:tailEnd/>
              </a:ln>
              <a:effectLst/>
            </p:spPr>
            <p:txBody>
              <a:bodyPr wrap="none" anchor="ctr"/>
              <a:lstStyle/>
              <a:p>
                <a:endParaRPr lang="en-US"/>
              </a:p>
            </p:txBody>
          </p:sp>
          <p:sp>
            <p:nvSpPr>
              <p:cNvPr id="21" name="Line 73"/>
              <p:cNvSpPr>
                <a:spLocks noChangeShapeType="1"/>
              </p:cNvSpPr>
              <p:nvPr userDrawn="1"/>
            </p:nvSpPr>
            <p:spPr bwMode="ltGray">
              <a:xfrm>
                <a:off x="672" y="3984"/>
                <a:ext cx="0" cy="288"/>
              </a:xfrm>
              <a:prstGeom prst="line">
                <a:avLst/>
              </a:prstGeom>
              <a:noFill/>
              <a:ln w="9525">
                <a:solidFill>
                  <a:schemeClr val="hlink"/>
                </a:solidFill>
                <a:round/>
                <a:headEnd/>
                <a:tailEnd/>
              </a:ln>
              <a:effectLst/>
            </p:spPr>
            <p:txBody>
              <a:bodyPr wrap="none" anchor="ctr"/>
              <a:lstStyle/>
              <a:p>
                <a:endParaRPr lang="en-US"/>
              </a:p>
            </p:txBody>
          </p:sp>
          <p:sp>
            <p:nvSpPr>
              <p:cNvPr id="22" name="Line 74"/>
              <p:cNvSpPr>
                <a:spLocks noChangeShapeType="1"/>
              </p:cNvSpPr>
              <p:nvPr userDrawn="1"/>
            </p:nvSpPr>
            <p:spPr bwMode="ltGray">
              <a:xfrm>
                <a:off x="1488" y="3984"/>
                <a:ext cx="0" cy="288"/>
              </a:xfrm>
              <a:prstGeom prst="line">
                <a:avLst/>
              </a:prstGeom>
              <a:noFill/>
              <a:ln w="9525">
                <a:solidFill>
                  <a:schemeClr val="hlink"/>
                </a:solidFill>
                <a:round/>
                <a:headEnd/>
                <a:tailEnd/>
              </a:ln>
              <a:effectLst/>
            </p:spPr>
            <p:txBody>
              <a:bodyPr wrap="none" anchor="ctr"/>
              <a:lstStyle/>
              <a:p>
                <a:endParaRPr lang="en-US"/>
              </a:p>
            </p:txBody>
          </p:sp>
        </p:grpSp>
        <p:sp>
          <p:nvSpPr>
            <p:cNvPr id="13" name="Line 80"/>
            <p:cNvSpPr>
              <a:spLocks noChangeShapeType="1"/>
            </p:cNvSpPr>
            <p:nvPr/>
          </p:nvSpPr>
          <p:spPr bwMode="ltGray">
            <a:xfrm>
              <a:off x="5568" y="0"/>
              <a:ext cx="0" cy="1488"/>
            </a:xfrm>
            <a:prstGeom prst="line">
              <a:avLst/>
            </a:prstGeom>
            <a:noFill/>
            <a:ln w="9525">
              <a:solidFill>
                <a:schemeClr val="hlink"/>
              </a:solidFill>
              <a:round/>
              <a:headEnd/>
              <a:tailEnd/>
            </a:ln>
            <a:effectLst/>
          </p:spPr>
          <p:txBody>
            <a:bodyPr wrap="none" anchor="ctr"/>
            <a:lstStyle/>
            <a:p>
              <a:endParaRPr lang="en-US"/>
            </a:p>
          </p:txBody>
        </p:sp>
        <p:grpSp>
          <p:nvGrpSpPr>
            <p:cNvPr id="14" name="Group 81"/>
            <p:cNvGrpSpPr>
              <a:grpSpLocks/>
            </p:cNvGrpSpPr>
            <p:nvPr/>
          </p:nvGrpSpPr>
          <p:grpSpPr bwMode="auto">
            <a:xfrm>
              <a:off x="261" y="892"/>
              <a:ext cx="1124" cy="1464"/>
              <a:chOff x="96" y="916"/>
              <a:chExt cx="2208" cy="2876"/>
            </a:xfrm>
          </p:grpSpPr>
          <p:sp>
            <p:nvSpPr>
              <p:cNvPr id="15" name="Line 82"/>
              <p:cNvSpPr>
                <a:spLocks noChangeShapeType="1"/>
              </p:cNvSpPr>
              <p:nvPr/>
            </p:nvSpPr>
            <p:spPr bwMode="ltGray">
              <a:xfrm flipH="1">
                <a:off x="96" y="1037"/>
                <a:ext cx="2208" cy="0"/>
              </a:xfrm>
              <a:prstGeom prst="line">
                <a:avLst/>
              </a:prstGeom>
              <a:noFill/>
              <a:ln w="9525">
                <a:solidFill>
                  <a:schemeClr val="hlink"/>
                </a:solidFill>
                <a:round/>
                <a:headEnd/>
                <a:tailEnd/>
              </a:ln>
              <a:effectLst/>
            </p:spPr>
            <p:txBody>
              <a:bodyPr wrap="none" anchor="ctr"/>
              <a:lstStyle/>
              <a:p>
                <a:endParaRPr lang="en-US"/>
              </a:p>
            </p:txBody>
          </p:sp>
          <p:sp>
            <p:nvSpPr>
              <p:cNvPr id="16" name="Line 83"/>
              <p:cNvSpPr>
                <a:spLocks noChangeShapeType="1"/>
              </p:cNvSpPr>
              <p:nvPr/>
            </p:nvSpPr>
            <p:spPr bwMode="ltGray">
              <a:xfrm>
                <a:off x="336" y="920"/>
                <a:ext cx="0" cy="2872"/>
              </a:xfrm>
              <a:prstGeom prst="line">
                <a:avLst/>
              </a:prstGeom>
              <a:noFill/>
              <a:ln w="9525">
                <a:solidFill>
                  <a:schemeClr val="hlink"/>
                </a:solidFill>
                <a:round/>
                <a:headEnd/>
                <a:tailEnd/>
              </a:ln>
              <a:effectLst/>
            </p:spPr>
            <p:txBody>
              <a:bodyPr wrap="none" anchor="ctr"/>
              <a:lstStyle/>
              <a:p>
                <a:endParaRPr lang="en-US"/>
              </a:p>
            </p:txBody>
          </p:sp>
          <p:sp>
            <p:nvSpPr>
              <p:cNvPr id="17" name="Arc 84"/>
              <p:cNvSpPr>
                <a:spLocks/>
              </p:cNvSpPr>
              <p:nvPr/>
            </p:nvSpPr>
            <p:spPr bwMode="ltGray">
              <a:xfrm flipH="1">
                <a:off x="217" y="916"/>
                <a:ext cx="239" cy="239"/>
              </a:xfrm>
              <a:custGeom>
                <a:avLst/>
                <a:gdLst>
                  <a:gd name="G0" fmla="+- 21595 0 0"/>
                  <a:gd name="G1" fmla="+- 21600 0 0"/>
                  <a:gd name="G2" fmla="+- 21600 0 0"/>
                  <a:gd name="T0" fmla="*/ 21114 w 43195"/>
                  <a:gd name="T1" fmla="*/ 5 h 43200"/>
                  <a:gd name="T2" fmla="*/ 0 w 43195"/>
                  <a:gd name="T3" fmla="*/ 22056 h 43200"/>
                  <a:gd name="T4" fmla="*/ 21595 w 43195"/>
                  <a:gd name="T5" fmla="*/ 21600 h 43200"/>
                </a:gdLst>
                <a:ahLst/>
                <a:cxnLst>
                  <a:cxn ang="0">
                    <a:pos x="T0" y="T1"/>
                  </a:cxn>
                  <a:cxn ang="0">
                    <a:pos x="T2" y="T3"/>
                  </a:cxn>
                  <a:cxn ang="0">
                    <a:pos x="T4" y="T5"/>
                  </a:cxn>
                </a:cxnLst>
                <a:rect l="0" t="0" r="r" b="b"/>
                <a:pathLst>
                  <a:path w="43195" h="43200" fill="none"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path>
                  <a:path w="43195" h="43200" stroke="0" extrusionOk="0">
                    <a:moveTo>
                      <a:pt x="21114" y="5"/>
                    </a:moveTo>
                    <a:cubicBezTo>
                      <a:pt x="21274" y="1"/>
                      <a:pt x="21434" y="-1"/>
                      <a:pt x="21595" y="0"/>
                    </a:cubicBezTo>
                    <a:cubicBezTo>
                      <a:pt x="33524" y="0"/>
                      <a:pt x="43195" y="9670"/>
                      <a:pt x="43195" y="21600"/>
                    </a:cubicBezTo>
                    <a:cubicBezTo>
                      <a:pt x="43195" y="33529"/>
                      <a:pt x="33524" y="43200"/>
                      <a:pt x="21595" y="43200"/>
                    </a:cubicBezTo>
                    <a:cubicBezTo>
                      <a:pt x="9843" y="43200"/>
                      <a:pt x="247" y="33805"/>
                      <a:pt x="-1" y="22056"/>
                    </a:cubicBezTo>
                    <a:lnTo>
                      <a:pt x="21595" y="21600"/>
                    </a:lnTo>
                    <a:close/>
                  </a:path>
                </a:pathLst>
              </a:custGeom>
              <a:noFill/>
              <a:ln w="9525">
                <a:solidFill>
                  <a:schemeClr val="hlink"/>
                </a:solidFill>
                <a:round/>
                <a:headEnd/>
                <a:tailEnd/>
              </a:ln>
              <a:effectLst/>
            </p:spPr>
            <p:txBody>
              <a:bodyPr wrap="none" anchor="ctr"/>
              <a:lstStyle/>
              <a:p>
                <a:endParaRPr lang="en-US"/>
              </a:p>
            </p:txBody>
          </p:sp>
        </p:grpSp>
      </p:grpSp>
    </p:spTree>
    <p:extLst>
      <p:ext uri="{BB962C8B-B14F-4D97-AF65-F5344CB8AC3E}">
        <p14:creationId xmlns:p14="http://schemas.microsoft.com/office/powerpoint/2010/main" val="197582399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creativecommons.org/licenses/by/3.0" TargetMode="External"/><Relationship Id="rId1" Type="http://schemas.openxmlformats.org/officeDocument/2006/relationships/slideLayout" Target="../slideLayouts/slideLayout2.xml"/><Relationship Id="rId6" Type="http://schemas.openxmlformats.org/officeDocument/2006/relationships/image" Target="cid:image004.jpg@01D050FD.CF15BA40" TargetMode="External"/><Relationship Id="rId5" Type="http://schemas.openxmlformats.org/officeDocument/2006/relationships/image" Target="../media/image2.jpeg"/><Relationship Id="rId4" Type="http://schemas.openxmlformats.org/officeDocument/2006/relationships/image" Target="cid:image001.jpg@01D050FD.CEFDEC80"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Blueprint Reading</a:t>
            </a:r>
            <a:endParaRPr lang="en-US" dirty="0"/>
          </a:p>
        </p:txBody>
      </p:sp>
      <p:sp>
        <p:nvSpPr>
          <p:cNvPr id="3" name="Subtitle 2"/>
          <p:cNvSpPr>
            <a:spLocks noGrp="1"/>
          </p:cNvSpPr>
          <p:nvPr>
            <p:ph type="subTitle" idx="1"/>
          </p:nvPr>
        </p:nvSpPr>
        <p:spPr>
          <a:xfrm>
            <a:off x="990600" y="3886200"/>
            <a:ext cx="7772400" cy="1752600"/>
          </a:xfrm>
        </p:spPr>
        <p:txBody>
          <a:bodyPr/>
          <a:lstStyle/>
          <a:p>
            <a:r>
              <a:rPr lang="en-US" dirty="0" smtClean="0"/>
              <a:t>Section IV – Reading Lines and Lettering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Extension Lines</a:t>
            </a:r>
            <a:endParaRPr lang="en-US" dirty="0"/>
          </a:p>
        </p:txBody>
      </p:sp>
      <p:pic>
        <p:nvPicPr>
          <p:cNvPr id="6" name="Content Placeholder 5" descr="extension lines" title="extension lines"/>
          <p:cNvPicPr>
            <a:picLocks noGrp="1" noChangeAspect="1"/>
          </p:cNvPicPr>
          <p:nvPr>
            <p:ph idx="1"/>
          </p:nvPr>
        </p:nvPicPr>
        <p:blipFill>
          <a:blip r:embed="rId3"/>
          <a:stretch>
            <a:fillRect/>
          </a:stretch>
        </p:blipFill>
        <p:spPr>
          <a:xfrm>
            <a:off x="2667000" y="1371600"/>
            <a:ext cx="4063072" cy="4911071"/>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Lines</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11</a:t>
            </a:fld>
            <a:endParaRPr lang="en-US"/>
          </a:p>
        </p:txBody>
      </p:sp>
      <p:pic>
        <p:nvPicPr>
          <p:cNvPr id="8" name="Picture 7" descr="dimension lines" title="dimension lines"/>
          <p:cNvPicPr>
            <a:picLocks noChangeAspect="1"/>
          </p:cNvPicPr>
          <p:nvPr/>
        </p:nvPicPr>
        <p:blipFill>
          <a:blip r:embed="rId3"/>
          <a:stretch>
            <a:fillRect/>
          </a:stretch>
        </p:blipFill>
        <p:spPr>
          <a:xfrm>
            <a:off x="990600" y="1676399"/>
            <a:ext cx="7315200" cy="4472939"/>
          </a:xfrm>
          <a:prstGeom prst="rect">
            <a:avLst/>
          </a:prstGeom>
        </p:spPr>
      </p:pic>
    </p:spTree>
    <p:extLst>
      <p:ext uri="{BB962C8B-B14F-4D97-AF65-F5344CB8AC3E}">
        <p14:creationId xmlns:p14="http://schemas.microsoft.com/office/powerpoint/2010/main" val="30880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a:t>
            </a:r>
            <a:r>
              <a:rPr lang="en-US" dirty="0" smtClean="0"/>
              <a:t>Lines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12</a:t>
            </a:fld>
            <a:endParaRPr lang="en-US"/>
          </a:p>
        </p:txBody>
      </p:sp>
      <p:pic>
        <p:nvPicPr>
          <p:cNvPr id="9" name="Picture 8" descr="dimension lines" title="dimension lines"/>
          <p:cNvPicPr>
            <a:picLocks noChangeAspect="1"/>
          </p:cNvPicPr>
          <p:nvPr/>
        </p:nvPicPr>
        <p:blipFill>
          <a:blip r:embed="rId3"/>
          <a:stretch>
            <a:fillRect/>
          </a:stretch>
        </p:blipFill>
        <p:spPr>
          <a:xfrm>
            <a:off x="1066800" y="1676400"/>
            <a:ext cx="6553200" cy="4437061"/>
          </a:xfrm>
          <a:prstGeom prst="rect">
            <a:avLst/>
          </a:prstGeom>
        </p:spPr>
      </p:pic>
    </p:spTree>
    <p:extLst>
      <p:ext uri="{BB962C8B-B14F-4D97-AF65-F5344CB8AC3E}">
        <p14:creationId xmlns:p14="http://schemas.microsoft.com/office/powerpoint/2010/main" val="30880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Dimension </a:t>
            </a:r>
            <a:r>
              <a:rPr lang="en-US" dirty="0" smtClean="0"/>
              <a:t>Lines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13</a:t>
            </a:fld>
            <a:endParaRPr lang="en-US"/>
          </a:p>
        </p:txBody>
      </p:sp>
      <p:pic>
        <p:nvPicPr>
          <p:cNvPr id="10" name="Picture 9" descr="dimension lines" title="dimension lines"/>
          <p:cNvPicPr>
            <a:picLocks noChangeAspect="1"/>
          </p:cNvPicPr>
          <p:nvPr/>
        </p:nvPicPr>
        <p:blipFill>
          <a:blip r:embed="rId3"/>
          <a:stretch>
            <a:fillRect/>
          </a:stretch>
        </p:blipFill>
        <p:spPr>
          <a:xfrm>
            <a:off x="2286000" y="1752600"/>
            <a:ext cx="3962400" cy="3657598"/>
          </a:xfrm>
          <a:prstGeom prst="rect">
            <a:avLst/>
          </a:prstGeom>
        </p:spPr>
      </p:pic>
    </p:spTree>
    <p:extLst>
      <p:ext uri="{BB962C8B-B14F-4D97-AF65-F5344CB8AC3E}">
        <p14:creationId xmlns:p14="http://schemas.microsoft.com/office/powerpoint/2010/main" val="308801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Leader Lines</a:t>
            </a:r>
            <a:endParaRPr lang="en-US" dirty="0"/>
          </a:p>
        </p:txBody>
      </p:sp>
      <p:pic>
        <p:nvPicPr>
          <p:cNvPr id="6" name="Content Placeholder 5" descr="leader lines" title="leader lines"/>
          <p:cNvPicPr>
            <a:picLocks noGrp="1" noChangeAspect="1"/>
          </p:cNvPicPr>
          <p:nvPr>
            <p:ph idx="1"/>
          </p:nvPr>
        </p:nvPicPr>
        <p:blipFill>
          <a:blip r:embed="rId3"/>
          <a:stretch>
            <a:fillRect/>
          </a:stretch>
        </p:blipFill>
        <p:spPr>
          <a:xfrm>
            <a:off x="762000" y="1828800"/>
            <a:ext cx="4191000" cy="4206954"/>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14</a:t>
            </a:fld>
            <a:endParaRPr lang="en-US"/>
          </a:p>
        </p:txBody>
      </p:sp>
      <p:pic>
        <p:nvPicPr>
          <p:cNvPr id="7" name="Picture 6" descr="leader lines" title="leader lines"/>
          <p:cNvPicPr>
            <a:picLocks noChangeAspect="1"/>
          </p:cNvPicPr>
          <p:nvPr/>
        </p:nvPicPr>
        <p:blipFill>
          <a:blip r:embed="rId4"/>
          <a:stretch>
            <a:fillRect/>
          </a:stretch>
        </p:blipFill>
        <p:spPr>
          <a:xfrm>
            <a:off x="3810000" y="2743200"/>
            <a:ext cx="4455280" cy="3307537"/>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Arrowheads</a:t>
            </a:r>
            <a:endParaRPr lang="en-US" dirty="0"/>
          </a:p>
        </p:txBody>
      </p:sp>
      <p:pic>
        <p:nvPicPr>
          <p:cNvPr id="6" name="Content Placeholder 5" descr="arrow heads" title="arrow heads"/>
          <p:cNvPicPr>
            <a:picLocks noGrp="1" noChangeAspect="1"/>
          </p:cNvPicPr>
          <p:nvPr>
            <p:ph idx="1"/>
          </p:nvPr>
        </p:nvPicPr>
        <p:blipFill>
          <a:blip r:embed="rId3"/>
          <a:stretch>
            <a:fillRect/>
          </a:stretch>
        </p:blipFill>
        <p:spPr>
          <a:xfrm>
            <a:off x="990600" y="1652412"/>
            <a:ext cx="7391400" cy="4572833"/>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 Viewing Plane Lines</a:t>
            </a:r>
            <a:endParaRPr lang="en-US" dirty="0"/>
          </a:p>
        </p:txBody>
      </p:sp>
      <p:pic>
        <p:nvPicPr>
          <p:cNvPr id="6" name="Content Placeholder 5" descr="cutting view lines" title="cutting view lines"/>
          <p:cNvPicPr>
            <a:picLocks noGrp="1" noChangeAspect="1"/>
          </p:cNvPicPr>
          <p:nvPr>
            <p:ph idx="1"/>
          </p:nvPr>
        </p:nvPicPr>
        <p:blipFill>
          <a:blip r:embed="rId3"/>
          <a:stretch>
            <a:fillRect/>
          </a:stretch>
        </p:blipFill>
        <p:spPr>
          <a:xfrm>
            <a:off x="1828800" y="2209799"/>
            <a:ext cx="5105400" cy="2391719"/>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16</a:t>
            </a:fld>
            <a:endParaRPr lang="en-US"/>
          </a:p>
        </p:txBody>
      </p:sp>
    </p:spTree>
    <p:extLst>
      <p:ext uri="{BB962C8B-B14F-4D97-AF65-F5344CB8AC3E}">
        <p14:creationId xmlns:p14="http://schemas.microsoft.com/office/powerpoint/2010/main" val="6845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 Viewing Plane </a:t>
            </a:r>
            <a:r>
              <a:rPr lang="en-US" dirty="0" smtClean="0"/>
              <a:t>Lines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17</a:t>
            </a:fld>
            <a:endParaRPr lang="en-US"/>
          </a:p>
        </p:txBody>
      </p:sp>
      <p:pic>
        <p:nvPicPr>
          <p:cNvPr id="7" name="Picture 6" descr="cutting view lines" title="cutting view lines"/>
          <p:cNvPicPr>
            <a:picLocks noChangeAspect="1"/>
          </p:cNvPicPr>
          <p:nvPr/>
        </p:nvPicPr>
        <p:blipFill>
          <a:blip r:embed="rId3"/>
          <a:stretch>
            <a:fillRect/>
          </a:stretch>
        </p:blipFill>
        <p:spPr>
          <a:xfrm>
            <a:off x="1447800" y="1600200"/>
            <a:ext cx="6019800" cy="4484078"/>
          </a:xfrm>
          <a:prstGeom prst="rect">
            <a:avLst/>
          </a:prstGeom>
        </p:spPr>
      </p:pic>
    </p:spTree>
    <p:extLst>
      <p:ext uri="{BB962C8B-B14F-4D97-AF65-F5344CB8AC3E}">
        <p14:creationId xmlns:p14="http://schemas.microsoft.com/office/powerpoint/2010/main" val="6845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 Viewing Plane </a:t>
            </a:r>
            <a:r>
              <a:rPr lang="en-US" dirty="0" smtClean="0"/>
              <a:t>Lines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18</a:t>
            </a:fld>
            <a:endParaRPr lang="en-US"/>
          </a:p>
        </p:txBody>
      </p:sp>
      <p:pic>
        <p:nvPicPr>
          <p:cNvPr id="8" name="Picture 7" descr="cutting view lines" title="cutting view lines"/>
          <p:cNvPicPr>
            <a:picLocks noChangeAspect="1"/>
          </p:cNvPicPr>
          <p:nvPr/>
        </p:nvPicPr>
        <p:blipFill>
          <a:blip r:embed="rId3"/>
          <a:stretch>
            <a:fillRect/>
          </a:stretch>
        </p:blipFill>
        <p:spPr>
          <a:xfrm>
            <a:off x="1981200" y="1752600"/>
            <a:ext cx="4876800" cy="4332637"/>
          </a:xfrm>
          <a:prstGeom prst="rect">
            <a:avLst/>
          </a:prstGeom>
        </p:spPr>
      </p:pic>
    </p:spTree>
    <p:extLst>
      <p:ext uri="{BB962C8B-B14F-4D97-AF65-F5344CB8AC3E}">
        <p14:creationId xmlns:p14="http://schemas.microsoft.com/office/powerpoint/2010/main" val="6845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 Viewing Plane </a:t>
            </a:r>
            <a:r>
              <a:rPr lang="en-US" dirty="0" smtClean="0"/>
              <a:t>Lines #4</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19</a:t>
            </a:fld>
            <a:endParaRPr lang="en-US"/>
          </a:p>
        </p:txBody>
      </p:sp>
      <p:pic>
        <p:nvPicPr>
          <p:cNvPr id="10" name="Picture 9" descr="cutting view lines" title="cutting view lines"/>
          <p:cNvPicPr>
            <a:picLocks noChangeAspect="1"/>
          </p:cNvPicPr>
          <p:nvPr/>
        </p:nvPicPr>
        <p:blipFill>
          <a:blip r:embed="rId3"/>
          <a:stretch>
            <a:fillRect/>
          </a:stretch>
        </p:blipFill>
        <p:spPr>
          <a:xfrm>
            <a:off x="1600200" y="1752600"/>
            <a:ext cx="6405697" cy="3837936"/>
          </a:xfrm>
          <a:prstGeom prst="rect">
            <a:avLst/>
          </a:prstGeom>
        </p:spPr>
      </p:pic>
    </p:spTree>
    <p:extLst>
      <p:ext uri="{BB962C8B-B14F-4D97-AF65-F5344CB8AC3E}">
        <p14:creationId xmlns:p14="http://schemas.microsoft.com/office/powerpoint/2010/main" val="68459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750984" y="887769"/>
            <a:ext cx="8073527" cy="4065231"/>
          </a:xfrm>
          <a:prstGeom prst="rect">
            <a:avLst/>
          </a:prstGeom>
        </p:spPr>
        <p:txBody>
          <a:bodyPr anchor="t" anchorCtr="0">
            <a:normAutofit fontScale="90000" lnSpcReduction="20000"/>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Adaptive equipment is available upon request for individuals with disabilities.</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chemeClr val="tx1"/>
                </a:solidFill>
                <a:latin typeface="Times New Roman" panose="02020603050405020304" pitchFamily="18" charset="0"/>
                <a:cs typeface="Times New Roman" panose="02020603050405020304" pitchFamily="18" charset="0"/>
                <a:hlinkClick r:id="rId2" tooltip="Creative Commons License"/>
              </a:rPr>
              <a:t>http://creativecommons.org/licenses/by/3.0</a:t>
            </a:r>
            <a:r>
              <a:rPr lang="en-US" sz="1800" dirty="0">
                <a:solidFill>
                  <a:schemeClr val="tx1"/>
                </a:solidFill>
                <a:latin typeface="Times New Roman" panose="02020603050405020304" pitchFamily="18" charset="0"/>
                <a:cs typeface="Times New Roman" panose="02020603050405020304" pitchFamily="18" charset="0"/>
              </a:rPr>
              <a:t> This work is licensed under a Creative Commons Attribution 3.0 </a:t>
            </a:r>
            <a:r>
              <a:rPr lang="en-US" sz="1800" dirty="0" err="1">
                <a:solidFill>
                  <a:schemeClr val="tx1"/>
                </a:solidFill>
                <a:latin typeface="Times New Roman" panose="02020603050405020304" pitchFamily="18" charset="0"/>
                <a:cs typeface="Times New Roman" panose="02020603050405020304" pitchFamily="18" charset="0"/>
              </a:rPr>
              <a:t>Unported</a:t>
            </a:r>
            <a:r>
              <a:rPr lang="en-US" sz="1800" dirty="0">
                <a:solidFill>
                  <a:schemeClr val="tx1"/>
                </a:solidFill>
                <a:latin typeface="Times New Roman" panose="02020603050405020304" pitchFamily="18" charset="0"/>
                <a:cs typeface="Times New Roman" panose="02020603050405020304" pitchFamily="18" charset="0"/>
              </a:rPr>
              <a:t> License [http://creativecommons.org/licenses/by/3.0]</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This project is sponsored by a $15.9 million grant from the U.S. Department of Labor, Employment and Training Administration.</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AMMQC program is an Equal Opportunity program. Adaptive equipment is available upon request for individuals with disabilities. This workforce product was funded by a grant awarded by the U.S. Department of Labor’s Employment and Training Administration. The product was created by the grantee and does not necessarily reflect the official position of the U.S. Department of Labor. The U.S. Department of Labor makes no guarantees, warranties, or assurances of any kind, express or implied, with respect to such information, including any information on linked sites and including, but not limited to, accuracy of the information or its completeness, timeliness, usefulness, adequacy, continued availability, or ownership.</a:t>
            </a:r>
            <a:r>
              <a:rPr lang="en-US" dirty="0">
                <a:solidFill>
                  <a:schemeClr val="tx1"/>
                </a:solidFill>
              </a:rPr>
              <a:t/>
            </a:r>
            <a:br>
              <a:rPr lang="en-US" dirty="0">
                <a:solidFill>
                  <a:schemeClr val="tx1"/>
                </a:solidFill>
              </a:rPr>
            </a:br>
            <a:endParaRPr lang="en-US" dirty="0">
              <a:solidFill>
                <a:schemeClr val="tx1"/>
              </a:solidFill>
            </a:endParaRPr>
          </a:p>
        </p:txBody>
      </p:sp>
      <p:pic>
        <p:nvPicPr>
          <p:cNvPr id="3" name="Picture 2" descr="cid:image001.jpg@01D050FD.CEFDEC80"/>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454656" y="5180699"/>
            <a:ext cx="2770193" cy="731520"/>
          </a:xfrm>
          <a:prstGeom prst="rect">
            <a:avLst/>
          </a:prstGeom>
          <a:noFill/>
          <a:ln>
            <a:noFill/>
          </a:ln>
        </p:spPr>
      </p:pic>
      <p:pic>
        <p:nvPicPr>
          <p:cNvPr id="4" name="Picture 3" descr="cid:image004.jpg@01D050FD.CF15BA40"/>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5101368" y="4795778"/>
            <a:ext cx="2576830" cy="1257300"/>
          </a:xfrm>
          <a:prstGeom prst="rect">
            <a:avLst/>
          </a:prstGeom>
          <a:noFill/>
          <a:ln>
            <a:noFill/>
          </a:ln>
        </p:spPr>
      </p:pic>
      <p:sp>
        <p:nvSpPr>
          <p:cNvPr id="5" name="Title 4"/>
          <p:cNvSpPr>
            <a:spLocks noGrp="1"/>
          </p:cNvSpPr>
          <p:nvPr>
            <p:ph type="title"/>
          </p:nvPr>
        </p:nvSpPr>
        <p:spPr>
          <a:xfrm>
            <a:off x="628650" y="365127"/>
            <a:ext cx="7886700" cy="625474"/>
          </a:xfrm>
        </p:spPr>
        <p:txBody>
          <a:bodyPr>
            <a:normAutofit/>
          </a:bodyPr>
          <a:lstStyle/>
          <a:p>
            <a:r>
              <a:rPr lang="en-US" sz="1800" dirty="0"/>
              <a:t>Disclaimer</a:t>
            </a:r>
          </a:p>
        </p:txBody>
      </p:sp>
    </p:spTree>
    <p:extLst>
      <p:ext uri="{BB962C8B-B14F-4D97-AF65-F5344CB8AC3E}">
        <p14:creationId xmlns:p14="http://schemas.microsoft.com/office/powerpoint/2010/main" val="313402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Cutting / Viewing Plane </a:t>
            </a:r>
            <a:r>
              <a:rPr lang="en-US" dirty="0" smtClean="0"/>
              <a:t>Lines #5</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20</a:t>
            </a:fld>
            <a:endParaRPr lang="en-US"/>
          </a:p>
        </p:txBody>
      </p:sp>
      <p:pic>
        <p:nvPicPr>
          <p:cNvPr id="9" name="Picture 8" descr="cutting view lines" title="cutting view lines"/>
          <p:cNvPicPr>
            <a:picLocks noChangeAspect="1"/>
          </p:cNvPicPr>
          <p:nvPr/>
        </p:nvPicPr>
        <p:blipFill>
          <a:blip r:embed="rId3"/>
          <a:stretch>
            <a:fillRect/>
          </a:stretch>
        </p:blipFill>
        <p:spPr>
          <a:xfrm>
            <a:off x="1524000" y="2286000"/>
            <a:ext cx="6208267" cy="298208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9"/>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Lines</a:t>
            </a:r>
            <a:endParaRPr lang="en-US" dirty="0"/>
          </a:p>
        </p:txBody>
      </p:sp>
      <p:pic>
        <p:nvPicPr>
          <p:cNvPr id="6" name="Content Placeholder 5" descr="section lines" title="section lines"/>
          <p:cNvPicPr>
            <a:picLocks noGrp="1" noChangeAspect="1"/>
          </p:cNvPicPr>
          <p:nvPr>
            <p:ph idx="1"/>
          </p:nvPr>
        </p:nvPicPr>
        <p:blipFill>
          <a:blip r:embed="rId3"/>
          <a:stretch>
            <a:fillRect/>
          </a:stretch>
        </p:blipFill>
        <p:spPr>
          <a:xfrm>
            <a:off x="2362200" y="1676400"/>
            <a:ext cx="4114800" cy="429168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21</a:t>
            </a:fld>
            <a:endParaRPr lang="en-US"/>
          </a:p>
        </p:txBody>
      </p:sp>
    </p:spTree>
    <p:extLst>
      <p:ext uri="{BB962C8B-B14F-4D97-AF65-F5344CB8AC3E}">
        <p14:creationId xmlns:p14="http://schemas.microsoft.com/office/powerpoint/2010/main" val="8982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smtClean="0"/>
              <a:t>Lines #2</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22</a:t>
            </a:fld>
            <a:endParaRPr lang="en-US"/>
          </a:p>
        </p:txBody>
      </p:sp>
      <p:pic>
        <p:nvPicPr>
          <p:cNvPr id="7" name="Picture 6" descr="section lines" title="section lines"/>
          <p:cNvPicPr>
            <a:picLocks noChangeAspect="1"/>
          </p:cNvPicPr>
          <p:nvPr/>
        </p:nvPicPr>
        <p:blipFill>
          <a:blip r:embed="rId3"/>
          <a:stretch>
            <a:fillRect/>
          </a:stretch>
        </p:blipFill>
        <p:spPr>
          <a:xfrm>
            <a:off x="1371600" y="2667000"/>
            <a:ext cx="6544170" cy="1981200"/>
          </a:xfrm>
          <a:prstGeom prst="rect">
            <a:avLst/>
          </a:prstGeom>
        </p:spPr>
      </p:pic>
    </p:spTree>
    <p:extLst>
      <p:ext uri="{BB962C8B-B14F-4D97-AF65-F5344CB8AC3E}">
        <p14:creationId xmlns:p14="http://schemas.microsoft.com/office/powerpoint/2010/main" val="898211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a:t>
            </a:r>
            <a:r>
              <a:rPr lang="en-US" dirty="0" smtClean="0"/>
              <a:t>Lines #3</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23</a:t>
            </a:fld>
            <a:endParaRPr lang="en-US"/>
          </a:p>
        </p:txBody>
      </p:sp>
      <p:pic>
        <p:nvPicPr>
          <p:cNvPr id="8" name="Picture 7" descr="section lines" title="section lines"/>
          <p:cNvPicPr>
            <a:picLocks noChangeAspect="1"/>
          </p:cNvPicPr>
          <p:nvPr/>
        </p:nvPicPr>
        <p:blipFill>
          <a:blip r:embed="rId3"/>
          <a:stretch>
            <a:fillRect/>
          </a:stretch>
        </p:blipFill>
        <p:spPr>
          <a:xfrm>
            <a:off x="1752600" y="1676400"/>
            <a:ext cx="6081180" cy="40258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8"/>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Lines - Materials</a:t>
            </a:r>
            <a:endParaRPr lang="en-US" dirty="0"/>
          </a:p>
        </p:txBody>
      </p:sp>
      <p:pic>
        <p:nvPicPr>
          <p:cNvPr id="10" name="Content Placeholder 9" descr="section lines for materials" title="section lines for materials"/>
          <p:cNvPicPr>
            <a:picLocks noGrp="1" noChangeAspect="1"/>
          </p:cNvPicPr>
          <p:nvPr>
            <p:ph idx="1"/>
          </p:nvPr>
        </p:nvPicPr>
        <p:blipFill>
          <a:blip r:embed="rId3" cstate="print"/>
          <a:stretch>
            <a:fillRect/>
          </a:stretch>
        </p:blipFill>
        <p:spPr>
          <a:xfrm>
            <a:off x="1066800" y="1752600"/>
            <a:ext cx="4191000" cy="4094786"/>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24</a:t>
            </a:fld>
            <a:endParaRPr lang="en-US"/>
          </a:p>
        </p:txBody>
      </p:sp>
      <p:pic>
        <p:nvPicPr>
          <p:cNvPr id="11" name="Picture 10" descr="section lines for materials" title="section lines for materials"/>
          <p:cNvPicPr>
            <a:picLocks noChangeAspect="1"/>
          </p:cNvPicPr>
          <p:nvPr/>
        </p:nvPicPr>
        <p:blipFill>
          <a:blip r:embed="rId4"/>
          <a:stretch>
            <a:fillRect/>
          </a:stretch>
        </p:blipFill>
        <p:spPr>
          <a:xfrm>
            <a:off x="4810760" y="2971800"/>
            <a:ext cx="3723640" cy="1626833"/>
          </a:xfrm>
          <a:prstGeom prst="rect">
            <a:avLst/>
          </a:prstGeom>
        </p:spPr>
      </p:pic>
    </p:spTree>
    <p:extLst>
      <p:ext uri="{BB962C8B-B14F-4D97-AF65-F5344CB8AC3E}">
        <p14:creationId xmlns:p14="http://schemas.microsoft.com/office/powerpoint/2010/main" val="39737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Section Lines </a:t>
            </a:r>
            <a:r>
              <a:rPr lang="en-US" dirty="0" smtClean="0"/>
              <a:t>– Materials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25</a:t>
            </a:fld>
            <a:endParaRPr lang="en-US"/>
          </a:p>
        </p:txBody>
      </p:sp>
      <p:pic>
        <p:nvPicPr>
          <p:cNvPr id="11" name="Picture 10" descr="section lines - materials" title="section lines - materials"/>
          <p:cNvPicPr>
            <a:picLocks noChangeAspect="1"/>
          </p:cNvPicPr>
          <p:nvPr/>
        </p:nvPicPr>
        <p:blipFill>
          <a:blip r:embed="rId3"/>
          <a:stretch>
            <a:fillRect/>
          </a:stretch>
        </p:blipFill>
        <p:spPr>
          <a:xfrm>
            <a:off x="4810760" y="2971800"/>
            <a:ext cx="3723640" cy="1626833"/>
          </a:xfrm>
          <a:prstGeom prst="rect">
            <a:avLst/>
          </a:prstGeom>
        </p:spPr>
      </p:pic>
      <p:pic>
        <p:nvPicPr>
          <p:cNvPr id="12" name="Picture 11" descr="section lines - materials" title="section lines - materials"/>
          <p:cNvPicPr>
            <a:picLocks noChangeAspect="1"/>
          </p:cNvPicPr>
          <p:nvPr/>
        </p:nvPicPr>
        <p:blipFill>
          <a:blip r:embed="rId4"/>
          <a:stretch>
            <a:fillRect/>
          </a:stretch>
        </p:blipFill>
        <p:spPr>
          <a:xfrm>
            <a:off x="1905000" y="1828800"/>
            <a:ext cx="5257800" cy="3565403"/>
          </a:xfrm>
          <a:prstGeom prst="rect">
            <a:avLst/>
          </a:prstGeom>
        </p:spPr>
      </p:pic>
    </p:spTree>
    <p:extLst>
      <p:ext uri="{BB962C8B-B14F-4D97-AF65-F5344CB8AC3E}">
        <p14:creationId xmlns:p14="http://schemas.microsoft.com/office/powerpoint/2010/main" val="397378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11"/>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Lines</a:t>
            </a:r>
            <a:endParaRPr lang="en-US" dirty="0"/>
          </a:p>
        </p:txBody>
      </p:sp>
      <p:pic>
        <p:nvPicPr>
          <p:cNvPr id="6" name="Content Placeholder 5" descr="break lines" title="break lines"/>
          <p:cNvPicPr>
            <a:picLocks noGrp="1" noChangeAspect="1"/>
          </p:cNvPicPr>
          <p:nvPr>
            <p:ph idx="1"/>
          </p:nvPr>
        </p:nvPicPr>
        <p:blipFill>
          <a:blip r:embed="rId3"/>
          <a:stretch>
            <a:fillRect/>
          </a:stretch>
        </p:blipFill>
        <p:spPr>
          <a:xfrm>
            <a:off x="1143000" y="2590800"/>
            <a:ext cx="6625988" cy="18288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26</a:t>
            </a:fld>
            <a:endParaRPr lang="en-US"/>
          </a:p>
        </p:txBody>
      </p:sp>
    </p:spTree>
    <p:extLst>
      <p:ext uri="{BB962C8B-B14F-4D97-AF65-F5344CB8AC3E}">
        <p14:creationId xmlns:p14="http://schemas.microsoft.com/office/powerpoint/2010/main" val="2259034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Break </a:t>
            </a:r>
            <a:r>
              <a:rPr lang="en-US" dirty="0" smtClean="0"/>
              <a:t>Lines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27</a:t>
            </a:fld>
            <a:endParaRPr lang="en-US"/>
          </a:p>
        </p:txBody>
      </p:sp>
      <p:pic>
        <p:nvPicPr>
          <p:cNvPr id="7" name="Picture 6" descr="break lines" title="break lines"/>
          <p:cNvPicPr>
            <a:picLocks noChangeAspect="1"/>
          </p:cNvPicPr>
          <p:nvPr/>
        </p:nvPicPr>
        <p:blipFill>
          <a:blip r:embed="rId3"/>
          <a:stretch>
            <a:fillRect/>
          </a:stretch>
        </p:blipFill>
        <p:spPr>
          <a:xfrm>
            <a:off x="1219200" y="1676400"/>
            <a:ext cx="7050966" cy="396795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Phantom Lines</a:t>
            </a:r>
            <a:endParaRPr lang="en-US" dirty="0"/>
          </a:p>
        </p:txBody>
      </p:sp>
      <p:pic>
        <p:nvPicPr>
          <p:cNvPr id="6" name="Content Placeholder 5" descr="phantom lines" title="phantom lines"/>
          <p:cNvPicPr>
            <a:picLocks noGrp="1" noChangeAspect="1"/>
          </p:cNvPicPr>
          <p:nvPr>
            <p:ph idx="1"/>
          </p:nvPr>
        </p:nvPicPr>
        <p:blipFill>
          <a:blip r:embed="rId3"/>
          <a:stretch>
            <a:fillRect/>
          </a:stretch>
        </p:blipFill>
        <p:spPr>
          <a:xfrm>
            <a:off x="4876800" y="1219200"/>
            <a:ext cx="3651754" cy="481893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and Stitch Lines</a:t>
            </a:r>
            <a:endParaRPr lang="en-US" dirty="0"/>
          </a:p>
        </p:txBody>
      </p:sp>
      <p:pic>
        <p:nvPicPr>
          <p:cNvPr id="6" name="Content Placeholder 5" descr="chain and stitch lines" title="chain and stitch lines"/>
          <p:cNvPicPr>
            <a:picLocks noGrp="1" noChangeAspect="1"/>
          </p:cNvPicPr>
          <p:nvPr>
            <p:ph idx="1"/>
          </p:nvPr>
        </p:nvPicPr>
        <p:blipFill>
          <a:blip r:embed="rId3"/>
          <a:stretch>
            <a:fillRect/>
          </a:stretch>
        </p:blipFill>
        <p:spPr>
          <a:xfrm>
            <a:off x="1905000" y="1905000"/>
            <a:ext cx="5029200" cy="3945365"/>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Lines</a:t>
            </a:r>
            <a:endParaRPr lang="en-US" dirty="0"/>
          </a:p>
        </p:txBody>
      </p:sp>
      <p:sp>
        <p:nvSpPr>
          <p:cNvPr id="3" name="Content Placeholder 2"/>
          <p:cNvSpPr>
            <a:spLocks noGrp="1"/>
          </p:cNvSpPr>
          <p:nvPr>
            <p:ph sz="half" idx="2"/>
          </p:nvPr>
        </p:nvSpPr>
        <p:spPr>
          <a:xfrm>
            <a:off x="762000" y="2174875"/>
            <a:ext cx="3735388" cy="3951288"/>
          </a:xfrm>
        </p:spPr>
        <p:txBody>
          <a:bodyPr/>
          <a:lstStyle/>
          <a:p>
            <a:r>
              <a:rPr lang="en-US" dirty="0" smtClean="0"/>
              <a:t>Visible Lines</a:t>
            </a:r>
          </a:p>
          <a:p>
            <a:r>
              <a:rPr lang="en-US" dirty="0" smtClean="0"/>
              <a:t>Hidden Lines</a:t>
            </a:r>
          </a:p>
          <a:p>
            <a:r>
              <a:rPr lang="en-US" dirty="0" smtClean="0"/>
              <a:t>Centerlines</a:t>
            </a:r>
          </a:p>
          <a:p>
            <a:r>
              <a:rPr lang="en-US" dirty="0" smtClean="0"/>
              <a:t>Extension Lines</a:t>
            </a:r>
          </a:p>
          <a:p>
            <a:r>
              <a:rPr lang="en-US" dirty="0" smtClean="0"/>
              <a:t>Dimension Lines</a:t>
            </a:r>
          </a:p>
          <a:p>
            <a:r>
              <a:rPr lang="en-US" dirty="0" smtClean="0"/>
              <a:t>Leader Lines</a:t>
            </a:r>
          </a:p>
          <a:p>
            <a:endParaRPr lang="en-US" dirty="0"/>
          </a:p>
        </p:txBody>
      </p:sp>
      <p:sp>
        <p:nvSpPr>
          <p:cNvPr id="9" name="Content Placeholder 8"/>
          <p:cNvSpPr>
            <a:spLocks noGrp="1"/>
          </p:cNvSpPr>
          <p:nvPr>
            <p:ph sz="quarter" idx="4"/>
          </p:nvPr>
        </p:nvSpPr>
        <p:spPr/>
        <p:txBody>
          <a:bodyPr/>
          <a:lstStyle/>
          <a:p>
            <a:r>
              <a:rPr lang="en-US" dirty="0" smtClean="0"/>
              <a:t>Arrowheads</a:t>
            </a:r>
          </a:p>
          <a:p>
            <a:r>
              <a:rPr lang="en-US" dirty="0" smtClean="0"/>
              <a:t>Cutting Plane Lines</a:t>
            </a:r>
          </a:p>
          <a:p>
            <a:r>
              <a:rPr lang="en-US" dirty="0" smtClean="0"/>
              <a:t>Viewing Lines</a:t>
            </a:r>
          </a:p>
          <a:p>
            <a:r>
              <a:rPr lang="en-US" dirty="0" smtClean="0"/>
              <a:t>Section Lines</a:t>
            </a:r>
          </a:p>
          <a:p>
            <a:r>
              <a:rPr lang="en-US" dirty="0" smtClean="0"/>
              <a:t>Break Lines</a:t>
            </a:r>
          </a:p>
          <a:p>
            <a:r>
              <a:rPr lang="en-US" dirty="0" smtClean="0"/>
              <a:t>Phantom Lines</a:t>
            </a:r>
          </a:p>
          <a:p>
            <a:r>
              <a:rPr lang="en-US" dirty="0" smtClean="0"/>
              <a:t>Chain and Stitch Lines</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Chain and Stitch </a:t>
            </a:r>
            <a:r>
              <a:rPr lang="en-US" dirty="0" smtClean="0"/>
              <a:t>Lines #2</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30</a:t>
            </a:fld>
            <a:endParaRPr lang="en-US"/>
          </a:p>
        </p:txBody>
      </p:sp>
      <p:pic>
        <p:nvPicPr>
          <p:cNvPr id="7" name="Picture 6" descr="chain and stitch lines" title="chain and stitch lines"/>
          <p:cNvPicPr>
            <a:picLocks noChangeAspect="1"/>
          </p:cNvPicPr>
          <p:nvPr/>
        </p:nvPicPr>
        <p:blipFill>
          <a:blip r:embed="rId3"/>
          <a:stretch>
            <a:fillRect/>
          </a:stretch>
        </p:blipFill>
        <p:spPr>
          <a:xfrm>
            <a:off x="1447800" y="1399187"/>
            <a:ext cx="6934200" cy="4364426"/>
          </a:xfrm>
          <a:prstGeom prst="rect">
            <a:avLst/>
          </a:prstGeom>
        </p:spPr>
      </p:pic>
    </p:spTree>
    <p:extLst>
      <p:ext uri="{BB962C8B-B14F-4D97-AF65-F5344CB8AC3E}">
        <p14:creationId xmlns:p14="http://schemas.microsoft.com/office/powerpoint/2010/main" val="255966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Numbers/Letters on Prints</a:t>
            </a:r>
            <a:endParaRPr lang="en-US" dirty="0"/>
          </a:p>
        </p:txBody>
      </p:sp>
      <p:pic>
        <p:nvPicPr>
          <p:cNvPr id="6" name="Content Placeholder 5" descr="letter and numerals" title="letter and numerals"/>
          <p:cNvPicPr>
            <a:picLocks noGrp="1" noChangeAspect="1"/>
          </p:cNvPicPr>
          <p:nvPr>
            <p:ph idx="1"/>
          </p:nvPr>
        </p:nvPicPr>
        <p:blipFill>
          <a:blip r:embed="rId3"/>
          <a:stretch>
            <a:fillRect/>
          </a:stretch>
        </p:blipFill>
        <p:spPr>
          <a:xfrm>
            <a:off x="2133600" y="1905000"/>
            <a:ext cx="4821693" cy="19050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31</a:t>
            </a:fld>
            <a:endParaRPr lang="en-US"/>
          </a:p>
        </p:txBody>
      </p:sp>
      <p:pic>
        <p:nvPicPr>
          <p:cNvPr id="7" name="Picture 6" descr="measurements" title="measurements"/>
          <p:cNvPicPr>
            <a:picLocks noChangeAspect="1"/>
          </p:cNvPicPr>
          <p:nvPr/>
        </p:nvPicPr>
        <p:blipFill>
          <a:blip r:embed="rId4"/>
          <a:stretch>
            <a:fillRect/>
          </a:stretch>
        </p:blipFill>
        <p:spPr>
          <a:xfrm>
            <a:off x="1524000" y="4572000"/>
            <a:ext cx="6414365" cy="838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Fractions on Prints</a:t>
            </a:r>
            <a:endParaRPr lang="en-US" dirty="0"/>
          </a:p>
        </p:txBody>
      </p:sp>
      <p:pic>
        <p:nvPicPr>
          <p:cNvPr id="6" name="Content Placeholder 5" descr="fractions" title="fractions"/>
          <p:cNvPicPr>
            <a:picLocks noGrp="1" noChangeAspect="1"/>
          </p:cNvPicPr>
          <p:nvPr>
            <p:ph idx="1"/>
          </p:nvPr>
        </p:nvPicPr>
        <p:blipFill>
          <a:blip r:embed="rId3"/>
          <a:stretch>
            <a:fillRect/>
          </a:stretch>
        </p:blipFill>
        <p:spPr>
          <a:xfrm>
            <a:off x="838200" y="2438400"/>
            <a:ext cx="7680962" cy="20574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on Drawings</a:t>
            </a:r>
            <a:endParaRPr lang="en-US" dirty="0"/>
          </a:p>
        </p:txBody>
      </p:sp>
      <p:pic>
        <p:nvPicPr>
          <p:cNvPr id="6" name="Content Placeholder 5" descr="notes" title="notes"/>
          <p:cNvPicPr>
            <a:picLocks noGrp="1" noChangeAspect="1"/>
          </p:cNvPicPr>
          <p:nvPr>
            <p:ph idx="1"/>
          </p:nvPr>
        </p:nvPicPr>
        <p:blipFill>
          <a:blip r:embed="rId3"/>
          <a:stretch>
            <a:fillRect/>
          </a:stretch>
        </p:blipFill>
        <p:spPr>
          <a:xfrm>
            <a:off x="762000" y="2514600"/>
            <a:ext cx="7901229" cy="2209799"/>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Credits</a:t>
            </a:r>
            <a:endParaRPr lang="en-US" dirty="0"/>
          </a:p>
        </p:txBody>
      </p:sp>
      <p:sp>
        <p:nvSpPr>
          <p:cNvPr id="3" name="Content Placeholder 2"/>
          <p:cNvSpPr>
            <a:spLocks noGrp="1"/>
          </p:cNvSpPr>
          <p:nvPr>
            <p:ph idx="1"/>
          </p:nvPr>
        </p:nvSpPr>
        <p:spPr/>
        <p:txBody>
          <a:bodyPr/>
          <a:lstStyle/>
          <a:p>
            <a:r>
              <a:rPr lang="en-US" dirty="0" smtClean="0"/>
              <a:t>Unless indicated otherwise all images are from Madsen, David A., and David P. Madsen. </a:t>
            </a:r>
            <a:r>
              <a:rPr lang="en-US" i="1" dirty="0" smtClean="0"/>
              <a:t>Print Reading for Engineering and Manufacturing Technology.</a:t>
            </a:r>
            <a:r>
              <a:rPr lang="en-US" dirty="0" smtClean="0"/>
              <a:t> Clifton Park, NY: Delmar, </a:t>
            </a:r>
            <a:r>
              <a:rPr lang="en-US" dirty="0" err="1" smtClean="0"/>
              <a:t>Cengage</a:t>
            </a:r>
            <a:r>
              <a:rPr lang="en-US" dirty="0" smtClean="0"/>
              <a:t> Learning, 2013. Print.</a:t>
            </a:r>
            <a:endParaRPr lang="en-US" dirty="0"/>
          </a:p>
        </p:txBody>
      </p:sp>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34</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Types</a:t>
            </a:r>
            <a:endParaRPr lang="en-US" dirty="0"/>
          </a:p>
        </p:txBody>
      </p:sp>
      <p:pic>
        <p:nvPicPr>
          <p:cNvPr id="6" name="Content Placeholder 5" descr="examples of lines" title="examples of lines"/>
          <p:cNvPicPr>
            <a:picLocks noGrp="1" noChangeAspect="1"/>
          </p:cNvPicPr>
          <p:nvPr>
            <p:ph idx="1"/>
          </p:nvPr>
        </p:nvPicPr>
        <p:blipFill>
          <a:blip r:embed="rId3"/>
          <a:stretch>
            <a:fillRect/>
          </a:stretch>
        </p:blipFill>
        <p:spPr>
          <a:xfrm>
            <a:off x="3249000" y="381000"/>
            <a:ext cx="5437800" cy="5791200"/>
          </a:xfrm>
        </p:spPr>
      </p:pic>
      <p:sp>
        <p:nvSpPr>
          <p:cNvPr id="7" name="Date Placeholder 6"/>
          <p:cNvSpPr>
            <a:spLocks noGrp="1"/>
          </p:cNvSpPr>
          <p:nvPr>
            <p:ph type="dt" sz="half" idx="10"/>
          </p:nvPr>
        </p:nvSpPr>
        <p:spPr/>
        <p:txBody>
          <a:bodyPr/>
          <a:lstStyle/>
          <a:p>
            <a:fld id="{8606DCE3-6F2A-49F8-8EAF-710E0DB64C8C}" type="datetime1">
              <a:rPr lang="en-US" smtClean="0"/>
              <a:pPr/>
              <a:t>6/25/2017</a:t>
            </a:fld>
            <a:endParaRPr lang="en-US"/>
          </a:p>
        </p:txBody>
      </p:sp>
      <p:sp>
        <p:nvSpPr>
          <p:cNvPr id="8" name="Slide Number Placeholder 7"/>
          <p:cNvSpPr>
            <a:spLocks noGrp="1"/>
          </p:cNvSpPr>
          <p:nvPr>
            <p:ph type="sldNum" sz="quarter" idx="12"/>
          </p:nvPr>
        </p:nvSpPr>
        <p:spPr/>
        <p:txBody>
          <a:bodyPr/>
          <a:lstStyle/>
          <a:p>
            <a:r>
              <a:rPr lang="en-US" smtClean="0"/>
              <a:t>Page </a:t>
            </a:r>
            <a:fld id="{8F1DB610-0EC5-4727-908B-C5ED5580FBCD}" type="slidenum">
              <a:rPr lang="en-US" smtClean="0"/>
              <a:pPr/>
              <a:t>4</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Lines in use</a:t>
            </a:r>
            <a:endParaRPr lang="en-US" dirty="0"/>
          </a:p>
        </p:txBody>
      </p:sp>
      <p:pic>
        <p:nvPicPr>
          <p:cNvPr id="6" name="Content Placeholder 5" descr="examples of lines" title="examples of lines"/>
          <p:cNvPicPr>
            <a:picLocks noGrp="1" noChangeAspect="1"/>
          </p:cNvPicPr>
          <p:nvPr>
            <p:ph idx="1"/>
          </p:nvPr>
        </p:nvPicPr>
        <p:blipFill>
          <a:blip r:embed="rId3"/>
          <a:stretch>
            <a:fillRect/>
          </a:stretch>
        </p:blipFill>
        <p:spPr>
          <a:xfrm>
            <a:off x="990600" y="1600200"/>
            <a:ext cx="7239000" cy="4615086"/>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Visible lines</a:t>
            </a:r>
            <a:endParaRPr lang="en-US" dirty="0"/>
          </a:p>
        </p:txBody>
      </p:sp>
      <p:pic>
        <p:nvPicPr>
          <p:cNvPr id="6" name="Content Placeholder 5" descr="visible lines" title="visible lines"/>
          <p:cNvPicPr>
            <a:picLocks noGrp="1" noChangeAspect="1"/>
          </p:cNvPicPr>
          <p:nvPr>
            <p:ph idx="1"/>
          </p:nvPr>
        </p:nvPicPr>
        <p:blipFill>
          <a:blip r:embed="rId3"/>
          <a:stretch>
            <a:fillRect/>
          </a:stretch>
        </p:blipFill>
        <p:spPr>
          <a:xfrm>
            <a:off x="2057400" y="2057400"/>
            <a:ext cx="5350305" cy="3276599"/>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Hidden Lines</a:t>
            </a:r>
            <a:endParaRPr lang="en-US" dirty="0"/>
          </a:p>
        </p:txBody>
      </p:sp>
      <p:pic>
        <p:nvPicPr>
          <p:cNvPr id="6" name="Content Placeholder 5" descr="hidden lines" title="hidden lines"/>
          <p:cNvPicPr>
            <a:picLocks noGrp="1" noChangeAspect="1"/>
          </p:cNvPicPr>
          <p:nvPr>
            <p:ph idx="1"/>
          </p:nvPr>
        </p:nvPicPr>
        <p:blipFill>
          <a:blip r:embed="rId3"/>
          <a:stretch>
            <a:fillRect/>
          </a:stretch>
        </p:blipFill>
        <p:spPr>
          <a:xfrm>
            <a:off x="2514600" y="1444992"/>
            <a:ext cx="4149579" cy="4727208"/>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Centerlines</a:t>
            </a:r>
            <a:endParaRPr lang="en-US" dirty="0"/>
          </a:p>
        </p:txBody>
      </p:sp>
      <p:pic>
        <p:nvPicPr>
          <p:cNvPr id="6" name="Content Placeholder 5" descr="center lines" title="center lines"/>
          <p:cNvPicPr>
            <a:picLocks noGrp="1" noChangeAspect="1"/>
          </p:cNvPicPr>
          <p:nvPr>
            <p:ph idx="1"/>
          </p:nvPr>
        </p:nvPicPr>
        <p:blipFill>
          <a:blip r:embed="rId3" cstate="print"/>
          <a:stretch>
            <a:fillRect/>
          </a:stretch>
        </p:blipFill>
        <p:spPr>
          <a:xfrm>
            <a:off x="914400" y="1905000"/>
            <a:ext cx="2032469" cy="4114800"/>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8</a:t>
            </a:fld>
            <a:endParaRPr lang="en-US"/>
          </a:p>
        </p:txBody>
      </p:sp>
      <p:pic>
        <p:nvPicPr>
          <p:cNvPr id="7" name="Picture 6" descr="center lines" title="center lines"/>
          <p:cNvPicPr>
            <a:picLocks noChangeAspect="1"/>
          </p:cNvPicPr>
          <p:nvPr/>
        </p:nvPicPr>
        <p:blipFill>
          <a:blip r:embed="rId4" cstate="print"/>
          <a:stretch>
            <a:fillRect/>
          </a:stretch>
        </p:blipFill>
        <p:spPr>
          <a:xfrm>
            <a:off x="4724400" y="2362200"/>
            <a:ext cx="3695618" cy="3600201"/>
          </a:xfrm>
          <a:prstGeom prst="rect">
            <a:avLst/>
          </a:prstGeom>
        </p:spPr>
      </p:pic>
      <p:pic>
        <p:nvPicPr>
          <p:cNvPr id="8" name="Picture 7" descr="center lines" title="center lines"/>
          <p:cNvPicPr>
            <a:picLocks noChangeAspect="1"/>
          </p:cNvPicPr>
          <p:nvPr/>
        </p:nvPicPr>
        <p:blipFill>
          <a:blip r:embed="rId5"/>
          <a:stretch>
            <a:fillRect/>
          </a:stretch>
        </p:blipFill>
        <p:spPr>
          <a:xfrm>
            <a:off x="3810000" y="1371600"/>
            <a:ext cx="4703160" cy="762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Centerlines for Symmetry</a:t>
            </a:r>
            <a:endParaRPr lang="en-US" dirty="0"/>
          </a:p>
        </p:txBody>
      </p:sp>
      <p:pic>
        <p:nvPicPr>
          <p:cNvPr id="10" name="Content Placeholder 9" descr="center lines for symmetry" title="center lines for symmetry"/>
          <p:cNvPicPr>
            <a:picLocks noGrp="1" noChangeAspect="1"/>
          </p:cNvPicPr>
          <p:nvPr>
            <p:ph idx="1"/>
          </p:nvPr>
        </p:nvPicPr>
        <p:blipFill>
          <a:blip r:embed="rId3"/>
          <a:stretch>
            <a:fillRect/>
          </a:stretch>
        </p:blipFill>
        <p:spPr>
          <a:xfrm>
            <a:off x="2362200" y="1752600"/>
            <a:ext cx="4140822" cy="4035749"/>
          </a:xfrm>
        </p:spPr>
      </p:pic>
      <p:sp>
        <p:nvSpPr>
          <p:cNvPr id="4" name="Date Placeholder 3"/>
          <p:cNvSpPr>
            <a:spLocks noGrp="1"/>
          </p:cNvSpPr>
          <p:nvPr>
            <p:ph type="dt" sz="half" idx="10"/>
          </p:nvPr>
        </p:nvSpPr>
        <p:spPr/>
        <p:txBody>
          <a:bodyPr/>
          <a:lstStyle/>
          <a:p>
            <a:fld id="{64D944CB-2C98-4D3E-859B-BB7794C0429D}" type="datetime1">
              <a:rPr lang="en-US" smtClean="0"/>
              <a:pPr/>
              <a:t>6/25/2017</a:t>
            </a:fld>
            <a:endParaRPr lang="en-US"/>
          </a:p>
        </p:txBody>
      </p:sp>
      <p:sp>
        <p:nvSpPr>
          <p:cNvPr id="5" name="Slide Number Placeholder 4"/>
          <p:cNvSpPr>
            <a:spLocks noGrp="1"/>
          </p:cNvSpPr>
          <p:nvPr>
            <p:ph type="sldNum" sz="quarter" idx="12"/>
          </p:nvPr>
        </p:nvSpPr>
        <p:spPr/>
        <p:txBody>
          <a:bodyPr/>
          <a:lstStyle/>
          <a:p>
            <a:r>
              <a:rPr lang="en-US" smtClean="0"/>
              <a:t>Page </a:t>
            </a:r>
            <a:fld id="{CF164636-6BD1-4BE9-A43C-CB31DBDC6C0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5008</TotalTime>
  <Words>1766</Words>
  <Application>Microsoft Office PowerPoint</Application>
  <PresentationFormat>On-screen Show (4:3)</PresentationFormat>
  <Paragraphs>253</Paragraphs>
  <Slides>34</Slides>
  <Notes>32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Calibri Light</vt:lpstr>
      <vt:lpstr>Tahoma</vt:lpstr>
      <vt:lpstr>Times New Roman</vt:lpstr>
      <vt:lpstr>Office Theme</vt:lpstr>
      <vt:lpstr>Blueprint Reading</vt:lpstr>
      <vt:lpstr>Disclaimer</vt:lpstr>
      <vt:lpstr>Types of Lines</vt:lpstr>
      <vt:lpstr>Types</vt:lpstr>
      <vt:lpstr>Lines in use</vt:lpstr>
      <vt:lpstr>Visible lines</vt:lpstr>
      <vt:lpstr>Hidden Lines</vt:lpstr>
      <vt:lpstr>Centerlines</vt:lpstr>
      <vt:lpstr>Centerlines for Symmetry</vt:lpstr>
      <vt:lpstr>Extension Lines</vt:lpstr>
      <vt:lpstr>Dimension Lines</vt:lpstr>
      <vt:lpstr>Dimension Lines #2</vt:lpstr>
      <vt:lpstr>Dimension Lines #3</vt:lpstr>
      <vt:lpstr>Leader Lines</vt:lpstr>
      <vt:lpstr>Arrowheads</vt:lpstr>
      <vt:lpstr>Cutting / Viewing Plane Lines</vt:lpstr>
      <vt:lpstr>Cutting / Viewing Plane Lines #2</vt:lpstr>
      <vt:lpstr>Cutting / Viewing Plane Lines #3</vt:lpstr>
      <vt:lpstr>Cutting / Viewing Plane Lines #4</vt:lpstr>
      <vt:lpstr>Cutting / Viewing Plane Lines #5</vt:lpstr>
      <vt:lpstr>Section Lines</vt:lpstr>
      <vt:lpstr>Section Lines #2</vt:lpstr>
      <vt:lpstr>Section Lines #3</vt:lpstr>
      <vt:lpstr>Section Lines - Materials</vt:lpstr>
      <vt:lpstr>Section Lines – Materials #2</vt:lpstr>
      <vt:lpstr>Break Lines</vt:lpstr>
      <vt:lpstr>Break Lines #2</vt:lpstr>
      <vt:lpstr>Phantom Lines</vt:lpstr>
      <vt:lpstr>Chain and Stitch Lines</vt:lpstr>
      <vt:lpstr>Chain and Stitch Lines #2</vt:lpstr>
      <vt:lpstr>Numbers/Letters on Prints</vt:lpstr>
      <vt:lpstr>Fractions on Prints</vt:lpstr>
      <vt:lpstr>Notes on Drawings</vt:lpstr>
      <vt:lpstr>Credits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Blueprint Reading</dc:title>
  <dc:subject>Reading Lines and Lettering</dc:subject>
  <dc:creator>Todd Rathier</dc:creator>
  <cp:lastModifiedBy>RISD</cp:lastModifiedBy>
  <cp:revision>57</cp:revision>
  <cp:lastPrinted>1601-01-01T00:00:00Z</cp:lastPrinted>
  <dcterms:created xsi:type="dcterms:W3CDTF">1601-01-01T00:00:00Z</dcterms:created>
  <dcterms:modified xsi:type="dcterms:W3CDTF">2017-06-26T10:37:52Z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TC010689871033</vt:lpwstr>
  </property>
</Properties>
</file>