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4" r:id="rId1"/>
  </p:sldMasterIdLst>
  <p:notesMasterIdLst>
    <p:notesMasterId r:id="rId29"/>
  </p:notesMasterIdLst>
  <p:sldIdLst>
    <p:sldId id="279" r:id="rId2"/>
    <p:sldId id="307" r:id="rId3"/>
    <p:sldId id="280" r:id="rId4"/>
    <p:sldId id="281" r:id="rId5"/>
    <p:sldId id="304" r:id="rId6"/>
    <p:sldId id="303" r:id="rId7"/>
    <p:sldId id="302" r:id="rId8"/>
    <p:sldId id="282" r:id="rId9"/>
    <p:sldId id="306" r:id="rId10"/>
    <p:sldId id="305"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420" autoAdjust="0"/>
  </p:normalViewPr>
  <p:slideViewPr>
    <p:cSldViewPr>
      <p:cViewPr varScale="1">
        <p:scale>
          <a:sx n="64" d="100"/>
          <a:sy n="64" d="100"/>
        </p:scale>
        <p:origin x="1566" y="72"/>
      </p:cViewPr>
      <p:guideLst>
        <p:guide orient="horz" pos="2160"/>
        <p:guide pos="2880"/>
      </p:guideLst>
    </p:cSldViewPr>
  </p:slideViewPr>
  <p:notesTextViewPr>
    <p:cViewPr>
      <p:scale>
        <a:sx n="100" d="100"/>
        <a:sy n="100" d="100"/>
      </p:scale>
      <p:origin x="0" y="0"/>
    </p:cViewPr>
  </p:notesTextViewPr>
  <p:notesViewPr>
    <p:cSldViewPr>
      <p:cViewPr varScale="1">
        <p:scale>
          <a:sx n="56" d="100"/>
          <a:sy n="56" d="100"/>
        </p:scale>
        <p:origin x="-25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66ABA6-18A7-4109-9E20-EF430A971FE1}" type="datetimeFigureOut">
              <a:rPr lang="en-US" smtClean="0"/>
              <a:pPr/>
              <a:t>6/26/2017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9AEEC8-FB8C-498E-871A-115A7A554218}" type="slidenum">
              <a:rPr lang="en-US" smtClean="0"/>
              <a:pPr/>
              <a:t>‹#›</a:t>
            </a:fld>
            <a:endParaRPr lang="en-US"/>
          </a:p>
        </p:txBody>
      </p:sp>
    </p:spTree>
    <p:extLst>
      <p:ext uri="{BB962C8B-B14F-4D97-AF65-F5344CB8AC3E}">
        <p14:creationId xmlns:p14="http://schemas.microsoft.com/office/powerpoint/2010/main" val="1089648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9AEEC8-FB8C-498E-871A-115A7A554218}" type="slidenum">
              <a:rPr lang="en-US" smtClean="0"/>
              <a:pPr/>
              <a:t>1</a:t>
            </a:fld>
            <a:endParaRPr lang="en-US"/>
          </a:p>
        </p:txBody>
      </p:sp>
    </p:spTree>
    <p:extLst>
      <p:ext uri="{BB962C8B-B14F-4D97-AF65-F5344CB8AC3E}">
        <p14:creationId xmlns:p14="http://schemas.microsoft.com/office/powerpoint/2010/main" val="945425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Method</a:t>
            </a:r>
            <a:r>
              <a:rPr lang="en-US" baseline="0" dirty="0" smtClean="0"/>
              <a:t> 1 is by far the simplest, layout the views and draw a 45 degree line.  Lines transfer up/down to horizontal/vertical</a:t>
            </a:r>
          </a:p>
          <a:p>
            <a:endParaRPr lang="en-US" baseline="0" dirty="0" smtClean="0"/>
          </a:p>
          <a:p>
            <a:r>
              <a:rPr lang="en-US" dirty="0" smtClean="0"/>
              <a:t>Method 2 is similar but uses an</a:t>
            </a:r>
            <a:r>
              <a:rPr lang="en-US" baseline="0" dirty="0" smtClean="0"/>
              <a:t> arc to transfer the lines</a:t>
            </a:r>
          </a:p>
          <a:p>
            <a:endParaRPr lang="en-US" baseline="0" dirty="0" smtClean="0"/>
          </a:p>
          <a:p>
            <a:r>
              <a:rPr lang="en-US" baseline="0" dirty="0" smtClean="0"/>
              <a:t>Method 3 uses distances measured from fixed points, useful if you are reverse engineering a part</a:t>
            </a:r>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11</a:t>
            </a:fld>
            <a:endParaRPr lang="en-US"/>
          </a:p>
        </p:txBody>
      </p:sp>
    </p:spTree>
    <p:extLst>
      <p:ext uri="{BB962C8B-B14F-4D97-AF65-F5344CB8AC3E}">
        <p14:creationId xmlns:p14="http://schemas.microsoft.com/office/powerpoint/2010/main" val="1034950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12</a:t>
            </a:fld>
            <a:endParaRPr lang="en-US"/>
          </a:p>
        </p:txBody>
      </p:sp>
    </p:spTree>
    <p:extLst>
      <p:ext uri="{BB962C8B-B14F-4D97-AF65-F5344CB8AC3E}">
        <p14:creationId xmlns:p14="http://schemas.microsoft.com/office/powerpoint/2010/main" val="3370494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Third-Angle</a:t>
            </a:r>
            <a:r>
              <a:rPr lang="en-US" baseline="0" dirty="0" smtClean="0"/>
              <a:t> Projection is standard for the US of A.  Everybody else uses First-Angle  Projection</a:t>
            </a:r>
          </a:p>
          <a:p>
            <a:endParaRPr lang="en-US" dirty="0" smtClean="0"/>
          </a:p>
          <a:p>
            <a:r>
              <a:rPr lang="en-US" dirty="0" smtClean="0"/>
              <a:t>The line of sight arrows are a little deceiving here.  What the</a:t>
            </a:r>
            <a:r>
              <a:rPr lang="en-US" baseline="0" dirty="0" smtClean="0"/>
              <a:t> picture is trying to get across is that the surfaces project out to the nearest glass box plane.</a:t>
            </a:r>
          </a:p>
          <a:p>
            <a:endParaRPr lang="en-US" baseline="0" dirty="0" smtClean="0"/>
          </a:p>
          <a:p>
            <a:r>
              <a:rPr lang="en-US" baseline="0" dirty="0" smtClean="0"/>
              <a:t>The symbol in the upper right corner is the ASME standard symbol for third-angle projection.</a:t>
            </a:r>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13</a:t>
            </a:fld>
            <a:endParaRPr lang="en-US"/>
          </a:p>
        </p:txBody>
      </p:sp>
    </p:spTree>
    <p:extLst>
      <p:ext uri="{BB962C8B-B14F-4D97-AF65-F5344CB8AC3E}">
        <p14:creationId xmlns:p14="http://schemas.microsoft.com/office/powerpoint/2010/main" val="213416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Apparently the rest of the</a:t>
            </a:r>
            <a:r>
              <a:rPr lang="en-US" baseline="0" dirty="0" smtClean="0"/>
              <a:t> world looks at things backwards.</a:t>
            </a:r>
          </a:p>
          <a:p>
            <a:endParaRPr lang="en-US" baseline="0" dirty="0" smtClean="0"/>
          </a:p>
          <a:p>
            <a:r>
              <a:rPr lang="en-US" baseline="0" dirty="0" smtClean="0"/>
              <a:t>The views are projected to the opposite wall of the glass box.  </a:t>
            </a:r>
          </a:p>
          <a:p>
            <a:endParaRPr lang="en-US" baseline="0" dirty="0" smtClean="0"/>
          </a:p>
          <a:p>
            <a:r>
              <a:rPr lang="en-US" baseline="0" dirty="0" smtClean="0"/>
              <a:t>The result is that if you are used to seeing third-angle projection then all the views will be backwards.</a:t>
            </a:r>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14</a:t>
            </a:fld>
            <a:endParaRPr lang="en-US"/>
          </a:p>
        </p:txBody>
      </p:sp>
    </p:spTree>
    <p:extLst>
      <p:ext uri="{BB962C8B-B14F-4D97-AF65-F5344CB8AC3E}">
        <p14:creationId xmlns:p14="http://schemas.microsoft.com/office/powerpoint/2010/main" val="923405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how the views look the same but they are located differently.</a:t>
            </a:r>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15</a:t>
            </a:fld>
            <a:endParaRPr lang="en-US"/>
          </a:p>
        </p:txBody>
      </p:sp>
    </p:spTree>
    <p:extLst>
      <p:ext uri="{BB962C8B-B14F-4D97-AF65-F5344CB8AC3E}">
        <p14:creationId xmlns:p14="http://schemas.microsoft.com/office/powerpoint/2010/main" val="610739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drawings are created the front view is generally selected first.  There is no one right way to select a front view, but it is the view that all other views are based on, so it’s important.</a:t>
            </a:r>
          </a:p>
          <a:p>
            <a:endParaRPr lang="en-US" dirty="0" smtClean="0"/>
          </a:p>
          <a:p>
            <a:r>
              <a:rPr lang="en-US" dirty="0" smtClean="0"/>
              <a:t>Some guidelines:</a:t>
            </a:r>
          </a:p>
          <a:p>
            <a:pPr marL="228600" indent="-228600">
              <a:buFont typeface="+mj-lt"/>
              <a:buAutoNum type="arabicPeriod"/>
            </a:pPr>
            <a:r>
              <a:rPr lang="en-US" dirty="0" smtClean="0"/>
              <a:t>Represent the most natural position to use</a:t>
            </a:r>
          </a:p>
          <a:p>
            <a:pPr marL="228600" indent="-228600">
              <a:buFont typeface="+mj-lt"/>
              <a:buAutoNum type="arabicPeriod"/>
            </a:pPr>
            <a:r>
              <a:rPr lang="en-US" dirty="0" smtClean="0"/>
              <a:t>Provides the best shape description or the most characteristic contours</a:t>
            </a:r>
          </a:p>
          <a:p>
            <a:pPr marL="228600" indent="-228600">
              <a:buFont typeface="+mj-lt"/>
              <a:buAutoNum type="arabicPeriod"/>
            </a:pPr>
            <a:r>
              <a:rPr lang="en-US" dirty="0" smtClean="0"/>
              <a:t>Has the longest dimension</a:t>
            </a:r>
          </a:p>
          <a:p>
            <a:pPr marL="228600" indent="-228600">
              <a:buFont typeface="+mj-lt"/>
              <a:buAutoNum type="arabicPeriod"/>
            </a:pPr>
            <a:r>
              <a:rPr lang="en-US" dirty="0" smtClean="0"/>
              <a:t>Has the fewest hidden features</a:t>
            </a:r>
          </a:p>
          <a:p>
            <a:pPr marL="228600" indent="-228600">
              <a:buFont typeface="+mj-lt"/>
              <a:buAutoNum type="arabicPeriod"/>
            </a:pPr>
            <a:r>
              <a:rPr lang="en-US" dirty="0" smtClean="0"/>
              <a:t>Provides the most stable and natural position</a:t>
            </a:r>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16</a:t>
            </a:fld>
            <a:endParaRPr lang="en-US"/>
          </a:p>
        </p:txBody>
      </p:sp>
    </p:spTree>
    <p:extLst>
      <p:ext uri="{BB962C8B-B14F-4D97-AF65-F5344CB8AC3E}">
        <p14:creationId xmlns:p14="http://schemas.microsoft.com/office/powerpoint/2010/main" val="668323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Choose</a:t>
            </a:r>
            <a:r>
              <a:rPr lang="en-US" baseline="0" dirty="0" smtClean="0"/>
              <a:t> the best 1 or 2 views that would be used for a front view</a:t>
            </a:r>
          </a:p>
          <a:p>
            <a:r>
              <a:rPr lang="en-US" baseline="0" dirty="0" smtClean="0"/>
              <a:t>For A:  Views 1 or 2 would work, 3 is not in a natural position</a:t>
            </a:r>
          </a:p>
          <a:p>
            <a:r>
              <a:rPr lang="en-US" baseline="0" dirty="0" smtClean="0"/>
              <a:t>For B:  View 3 is actually the best choice as the top and right view would not have hidden lines, View 1 is acceptable</a:t>
            </a:r>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17</a:t>
            </a:fld>
            <a:endParaRPr lang="en-US"/>
          </a:p>
        </p:txBody>
      </p:sp>
    </p:spTree>
    <p:extLst>
      <p:ext uri="{BB962C8B-B14F-4D97-AF65-F5344CB8AC3E}">
        <p14:creationId xmlns:p14="http://schemas.microsoft.com/office/powerpoint/2010/main" val="3435007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Choose</a:t>
            </a:r>
            <a:r>
              <a:rPr lang="en-US" baseline="0" dirty="0" smtClean="0"/>
              <a:t> the best 1 or 2 views that would be used for a front view</a:t>
            </a:r>
          </a:p>
          <a:p>
            <a:r>
              <a:rPr lang="en-US" baseline="0" dirty="0" smtClean="0"/>
              <a:t>For C:  View 3 is the best choice as 1 is inverted and 2 would make a better top view</a:t>
            </a:r>
          </a:p>
          <a:p>
            <a:r>
              <a:rPr lang="en-US" baseline="0" dirty="0" smtClean="0"/>
              <a:t>For D:  View 2 shows the object at it’s longest dimension</a:t>
            </a:r>
          </a:p>
          <a:p>
            <a:r>
              <a:rPr lang="en-US" baseline="0" dirty="0" smtClean="0"/>
              <a:t>For E:  View 2 would be the best choice as View 1 would result in the top view upside-down and view 3 is not the longest dimension</a:t>
            </a:r>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18</a:t>
            </a:fld>
            <a:endParaRPr lang="en-US"/>
          </a:p>
        </p:txBody>
      </p:sp>
    </p:spTree>
    <p:extLst>
      <p:ext uri="{BB962C8B-B14F-4D97-AF65-F5344CB8AC3E}">
        <p14:creationId xmlns:p14="http://schemas.microsoft.com/office/powerpoint/2010/main" val="3893107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 of one view drawings.  When an object has a uniform shape or thickness then only one view is normally required.</a:t>
            </a:r>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19</a:t>
            </a:fld>
            <a:endParaRPr lang="en-US"/>
          </a:p>
        </p:txBody>
      </p:sp>
    </p:spTree>
    <p:extLst>
      <p:ext uri="{BB962C8B-B14F-4D97-AF65-F5344CB8AC3E}">
        <p14:creationId xmlns:p14="http://schemas.microsoft.com/office/powerpoint/2010/main" val="269939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partial view is used when the whole object does not need to be shown, in this case it’s symmetrical.</a:t>
            </a:r>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21</a:t>
            </a:fld>
            <a:endParaRPr lang="en-US"/>
          </a:p>
        </p:txBody>
      </p:sp>
    </p:spTree>
    <p:extLst>
      <p:ext uri="{BB962C8B-B14F-4D97-AF65-F5344CB8AC3E}">
        <p14:creationId xmlns:p14="http://schemas.microsoft.com/office/powerpoint/2010/main" val="2572472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Actual objects are easy to visualize in 3D,</a:t>
            </a:r>
            <a:r>
              <a:rPr lang="en-US" baseline="0" dirty="0" smtClean="0"/>
              <a:t> however these objects could be very difficult to describe and draw without very extensive detail.</a:t>
            </a:r>
          </a:p>
          <a:p>
            <a:endParaRPr lang="en-US" baseline="0" dirty="0" smtClean="0"/>
          </a:p>
          <a:p>
            <a:r>
              <a:rPr lang="en-US" baseline="0" dirty="0" smtClean="0"/>
              <a:t>The Drafting industry has historically used a system of two-dimensional views created using orthographic projection.</a:t>
            </a:r>
          </a:p>
          <a:p>
            <a:endParaRPr lang="en-US" baseline="0" dirty="0" smtClean="0"/>
          </a:p>
          <a:p>
            <a:r>
              <a:rPr lang="en-US" baseline="0" dirty="0" smtClean="0"/>
              <a:t>Picture taking a piece of glass and holding it in front of an object and then just drawing what you can see.</a:t>
            </a:r>
            <a:endParaRPr lang="en-US" dirty="0" smtClean="0"/>
          </a:p>
        </p:txBody>
      </p:sp>
      <p:sp>
        <p:nvSpPr>
          <p:cNvPr id="4" name="Slide Number Placeholder 3"/>
          <p:cNvSpPr>
            <a:spLocks noGrp="1"/>
          </p:cNvSpPr>
          <p:nvPr>
            <p:ph type="sldNum" sz="quarter" idx="10"/>
          </p:nvPr>
        </p:nvSpPr>
        <p:spPr/>
        <p:txBody>
          <a:bodyPr/>
          <a:lstStyle/>
          <a:p>
            <a:fld id="{3B9AEEC8-FB8C-498E-871A-115A7A554218}" type="slidenum">
              <a:rPr lang="en-US" smtClean="0"/>
              <a:pPr/>
              <a:t>3</a:t>
            </a:fld>
            <a:endParaRPr lang="en-US"/>
          </a:p>
        </p:txBody>
      </p:sp>
    </p:spTree>
    <p:extLst>
      <p:ext uri="{BB962C8B-B14F-4D97-AF65-F5344CB8AC3E}">
        <p14:creationId xmlns:p14="http://schemas.microsoft.com/office/powerpoint/2010/main" val="1026922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Detail Views are shown when there isn’t enough</a:t>
            </a:r>
            <a:r>
              <a:rPr lang="en-US" baseline="0" dirty="0" smtClean="0"/>
              <a:t> space to show the whole view at a big enough scale to see a fine detail</a:t>
            </a:r>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22</a:t>
            </a:fld>
            <a:endParaRPr lang="en-US"/>
          </a:p>
        </p:txBody>
      </p:sp>
    </p:spTree>
    <p:extLst>
      <p:ext uri="{BB962C8B-B14F-4D97-AF65-F5344CB8AC3E}">
        <p14:creationId xmlns:p14="http://schemas.microsoft.com/office/powerpoint/2010/main" val="901801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times when it makes it clearer to show a part within the context it will be used.  In this case the part shown is the base piece, not the handle.</a:t>
            </a:r>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23</a:t>
            </a:fld>
            <a:endParaRPr lang="en-US"/>
          </a:p>
        </p:txBody>
      </p:sp>
    </p:spTree>
    <p:extLst>
      <p:ext uri="{BB962C8B-B14F-4D97-AF65-F5344CB8AC3E}">
        <p14:creationId xmlns:p14="http://schemas.microsoft.com/office/powerpoint/2010/main" val="3349575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removed view is one that is shown out of normal alignment</a:t>
            </a:r>
            <a:r>
              <a:rPr lang="en-US" baseline="0" dirty="0" smtClean="0"/>
              <a:t> with other views</a:t>
            </a:r>
          </a:p>
          <a:p>
            <a:endParaRPr lang="en-US" baseline="0" dirty="0" smtClean="0"/>
          </a:p>
          <a:p>
            <a:r>
              <a:rPr lang="en-US" baseline="0" dirty="0" smtClean="0"/>
              <a:t>One method uses a View Plane Line to indicate the view and the other shows an arrow in the direction you are looking</a:t>
            </a:r>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24</a:t>
            </a:fld>
            <a:endParaRPr lang="en-US"/>
          </a:p>
        </p:txBody>
      </p:sp>
    </p:spTree>
    <p:extLst>
      <p:ext uri="{BB962C8B-B14F-4D97-AF65-F5344CB8AC3E}">
        <p14:creationId xmlns:p14="http://schemas.microsoft.com/office/powerpoint/2010/main" val="4097002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image to the left shows a good example of a breakout view with a rotated</a:t>
            </a:r>
            <a:r>
              <a:rPr lang="en-US" baseline="0" dirty="0" smtClean="0"/>
              <a:t> section through the part</a:t>
            </a:r>
          </a:p>
          <a:p>
            <a:endParaRPr lang="en-US" baseline="0" dirty="0" smtClean="0"/>
          </a:p>
          <a:p>
            <a:r>
              <a:rPr lang="en-US" baseline="0" dirty="0" smtClean="0"/>
              <a:t>The rectangular cross section on the left results in the rectangular </a:t>
            </a:r>
            <a:r>
              <a:rPr lang="en-US" baseline="0" dirty="0" err="1" smtClean="0"/>
              <a:t>runout</a:t>
            </a:r>
            <a:r>
              <a:rPr lang="en-US" baseline="0" dirty="0" smtClean="0"/>
              <a:t> where the ends of the edges “curl out” to the tangent point</a:t>
            </a:r>
          </a:p>
          <a:p>
            <a:endParaRPr lang="en-US" baseline="0" dirty="0" smtClean="0"/>
          </a:p>
          <a:p>
            <a:r>
              <a:rPr lang="en-US" baseline="0" dirty="0" smtClean="0"/>
              <a:t>The elliptical cross section  on the right results in the </a:t>
            </a:r>
            <a:r>
              <a:rPr lang="en-US" baseline="0" dirty="0" err="1" smtClean="0"/>
              <a:t>runout</a:t>
            </a:r>
            <a:r>
              <a:rPr lang="en-US" baseline="0" dirty="0" smtClean="0"/>
              <a:t> where the edges curve in to the tangent point</a:t>
            </a:r>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25</a:t>
            </a:fld>
            <a:endParaRPr lang="en-US"/>
          </a:p>
        </p:txBody>
      </p:sp>
    </p:spTree>
    <p:extLst>
      <p:ext uri="{BB962C8B-B14F-4D97-AF65-F5344CB8AC3E}">
        <p14:creationId xmlns:p14="http://schemas.microsoft.com/office/powerpoint/2010/main" val="547167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Line precedence rules are</a:t>
            </a:r>
            <a:r>
              <a:rPr lang="en-US" baseline="0" dirty="0" smtClean="0"/>
              <a:t> </a:t>
            </a:r>
            <a:r>
              <a:rPr lang="en-US" baseline="0" smtClean="0"/>
              <a:t>as shown</a:t>
            </a:r>
            <a:endParaRPr lang="en-US" smtClean="0"/>
          </a:p>
        </p:txBody>
      </p:sp>
      <p:sp>
        <p:nvSpPr>
          <p:cNvPr id="4" name="Slide Number Placeholder 3"/>
          <p:cNvSpPr>
            <a:spLocks noGrp="1"/>
          </p:cNvSpPr>
          <p:nvPr>
            <p:ph type="sldNum" sz="quarter" idx="10"/>
          </p:nvPr>
        </p:nvSpPr>
        <p:spPr/>
        <p:txBody>
          <a:bodyPr/>
          <a:lstStyle/>
          <a:p>
            <a:fld id="{3B9AEEC8-FB8C-498E-871A-115A7A554218}" type="slidenum">
              <a:rPr lang="en-US" smtClean="0"/>
              <a:pPr/>
              <a:t>26</a:t>
            </a:fld>
            <a:endParaRPr lang="en-US"/>
          </a:p>
        </p:txBody>
      </p:sp>
    </p:spTree>
    <p:extLst>
      <p:ext uri="{BB962C8B-B14F-4D97-AF65-F5344CB8AC3E}">
        <p14:creationId xmlns:p14="http://schemas.microsoft.com/office/powerpoint/2010/main" val="3678044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when a surface that is not parallel to the glass is viewed, it is not in true shape.  This is called foreshortened.</a:t>
            </a:r>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4</a:t>
            </a:fld>
            <a:endParaRPr lang="en-US"/>
          </a:p>
        </p:txBody>
      </p:sp>
    </p:spTree>
    <p:extLst>
      <p:ext uri="{BB962C8B-B14F-4D97-AF65-F5344CB8AC3E}">
        <p14:creationId xmlns:p14="http://schemas.microsoft.com/office/powerpoint/2010/main" val="2548563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US" dirty="0" smtClean="0"/>
              <a:t>The glass box technique is a visualization method that projects each view onto the side of an imaginary glass box.</a:t>
            </a:r>
          </a:p>
          <a:p>
            <a:pPr marL="228600" indent="-228600">
              <a:buFont typeface="+mj-lt"/>
              <a:buAutoNum type="arabicPeriod"/>
            </a:pPr>
            <a:endParaRPr lang="en-US" dirty="0" smtClean="0"/>
          </a:p>
          <a:p>
            <a:pPr marL="228600" indent="-228600">
              <a:buFont typeface="+mj-lt"/>
              <a:buAutoNum type="arabicPeriod"/>
            </a:pPr>
            <a:r>
              <a:rPr lang="en-US" dirty="0" smtClean="0"/>
              <a:t>When the box is unfolded ….</a:t>
            </a:r>
          </a:p>
          <a:p>
            <a:pPr marL="228600" indent="-228600">
              <a:buFont typeface="+mj-lt"/>
              <a:buAutoNum type="arabicPeriod"/>
            </a:pPr>
            <a:endParaRPr lang="en-US" dirty="0" smtClean="0"/>
          </a:p>
          <a:p>
            <a:pPr marL="228600" indent="-228600">
              <a:buFont typeface="+mj-lt"/>
              <a:buAutoNum type="arabicPeriod"/>
            </a:pPr>
            <a:r>
              <a:rPr lang="en-US" dirty="0" smtClean="0"/>
              <a:t>The standard orthographic views are presented</a:t>
            </a:r>
          </a:p>
          <a:p>
            <a:pPr marL="228600" indent="-228600">
              <a:buFont typeface="+mj-lt"/>
              <a:buAutoNum type="arabicPeriod"/>
            </a:pPr>
            <a:endParaRPr lang="en-US" dirty="0" smtClean="0"/>
          </a:p>
          <a:p>
            <a:pPr marL="228600" indent="-228600">
              <a:buFont typeface="+mj-lt"/>
              <a:buAutoNum type="arabicPeriod"/>
            </a:pPr>
            <a:r>
              <a:rPr lang="en-US" dirty="0" smtClean="0"/>
              <a:t>They reflect the standard three dimensions</a:t>
            </a:r>
            <a:r>
              <a:rPr lang="en-US" baseline="0" dirty="0" smtClean="0"/>
              <a:t> of Height, Width and Depth</a:t>
            </a:r>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5</a:t>
            </a:fld>
            <a:endParaRPr lang="en-US"/>
          </a:p>
        </p:txBody>
      </p:sp>
    </p:spTree>
    <p:extLst>
      <p:ext uri="{BB962C8B-B14F-4D97-AF65-F5344CB8AC3E}">
        <p14:creationId xmlns:p14="http://schemas.microsoft.com/office/powerpoint/2010/main" val="1848052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US" dirty="0" smtClean="0"/>
              <a:t>The glass box technique is a visualization method that projects each view onto the side of an imaginary glass box.</a:t>
            </a:r>
          </a:p>
          <a:p>
            <a:pPr marL="228600" indent="-228600">
              <a:buFont typeface="+mj-lt"/>
              <a:buAutoNum type="arabicPeriod"/>
            </a:pPr>
            <a:endParaRPr lang="en-US" dirty="0" smtClean="0"/>
          </a:p>
          <a:p>
            <a:pPr marL="228600" indent="-228600">
              <a:buFont typeface="+mj-lt"/>
              <a:buAutoNum type="arabicPeriod"/>
            </a:pPr>
            <a:r>
              <a:rPr lang="en-US" dirty="0" smtClean="0"/>
              <a:t>When the box is unfolded ….</a:t>
            </a:r>
          </a:p>
          <a:p>
            <a:pPr marL="228600" indent="-228600">
              <a:buFont typeface="+mj-lt"/>
              <a:buAutoNum type="arabicPeriod"/>
            </a:pPr>
            <a:endParaRPr lang="en-US" dirty="0" smtClean="0"/>
          </a:p>
          <a:p>
            <a:pPr marL="228600" indent="-228600">
              <a:buFont typeface="+mj-lt"/>
              <a:buAutoNum type="arabicPeriod"/>
            </a:pPr>
            <a:r>
              <a:rPr lang="en-US" dirty="0" smtClean="0"/>
              <a:t>The standard orthographic views are presented</a:t>
            </a:r>
          </a:p>
          <a:p>
            <a:pPr marL="228600" indent="-228600">
              <a:buFont typeface="+mj-lt"/>
              <a:buAutoNum type="arabicPeriod"/>
            </a:pPr>
            <a:endParaRPr lang="en-US" dirty="0" smtClean="0"/>
          </a:p>
          <a:p>
            <a:pPr marL="228600" indent="-228600">
              <a:buFont typeface="+mj-lt"/>
              <a:buAutoNum type="arabicPeriod"/>
            </a:pPr>
            <a:r>
              <a:rPr lang="en-US" dirty="0" smtClean="0"/>
              <a:t>They reflect the standard three dimensions</a:t>
            </a:r>
            <a:r>
              <a:rPr lang="en-US" baseline="0" dirty="0" smtClean="0"/>
              <a:t> of Height, Width and Depth</a:t>
            </a:r>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6</a:t>
            </a:fld>
            <a:endParaRPr lang="en-US"/>
          </a:p>
        </p:txBody>
      </p:sp>
    </p:spTree>
    <p:extLst>
      <p:ext uri="{BB962C8B-B14F-4D97-AF65-F5344CB8AC3E}">
        <p14:creationId xmlns:p14="http://schemas.microsoft.com/office/powerpoint/2010/main" val="3862369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US" dirty="0" smtClean="0"/>
              <a:t>The glass box technique is a visualization method that projects each view onto the side of an imaginary glass box.</a:t>
            </a:r>
          </a:p>
          <a:p>
            <a:pPr marL="228600" indent="-228600">
              <a:buFont typeface="+mj-lt"/>
              <a:buAutoNum type="arabicPeriod"/>
            </a:pPr>
            <a:endParaRPr lang="en-US" dirty="0" smtClean="0"/>
          </a:p>
          <a:p>
            <a:pPr marL="228600" indent="-228600">
              <a:buFont typeface="+mj-lt"/>
              <a:buAutoNum type="arabicPeriod"/>
            </a:pPr>
            <a:r>
              <a:rPr lang="en-US" dirty="0" smtClean="0"/>
              <a:t>When the box is unfolded ….</a:t>
            </a:r>
          </a:p>
          <a:p>
            <a:pPr marL="228600" indent="-228600">
              <a:buFont typeface="+mj-lt"/>
              <a:buAutoNum type="arabicPeriod"/>
            </a:pPr>
            <a:endParaRPr lang="en-US" dirty="0" smtClean="0"/>
          </a:p>
          <a:p>
            <a:pPr marL="228600" indent="-228600">
              <a:buFont typeface="+mj-lt"/>
              <a:buAutoNum type="arabicPeriod"/>
            </a:pPr>
            <a:r>
              <a:rPr lang="en-US" dirty="0" smtClean="0"/>
              <a:t>The standard orthographic views are presented</a:t>
            </a:r>
          </a:p>
          <a:p>
            <a:pPr marL="228600" indent="-228600">
              <a:buFont typeface="+mj-lt"/>
              <a:buAutoNum type="arabicPeriod"/>
            </a:pPr>
            <a:endParaRPr lang="en-US" dirty="0" smtClean="0"/>
          </a:p>
          <a:p>
            <a:pPr marL="228600" indent="-228600">
              <a:buFont typeface="+mj-lt"/>
              <a:buAutoNum type="arabicPeriod"/>
            </a:pPr>
            <a:r>
              <a:rPr lang="en-US" dirty="0" smtClean="0"/>
              <a:t>They reflect the standard three dimensions</a:t>
            </a:r>
            <a:r>
              <a:rPr lang="en-US" baseline="0" dirty="0" smtClean="0"/>
              <a:t> of Height, Width and Depth</a:t>
            </a:r>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7</a:t>
            </a:fld>
            <a:endParaRPr lang="en-US"/>
          </a:p>
        </p:txBody>
      </p:sp>
    </p:spTree>
    <p:extLst>
      <p:ext uri="{BB962C8B-B14F-4D97-AF65-F5344CB8AC3E}">
        <p14:creationId xmlns:p14="http://schemas.microsoft.com/office/powerpoint/2010/main" val="14858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US" dirty="0" smtClean="0"/>
              <a:t>The glass box technique is a visualization method that projects each view onto the side of an imaginary glass box.</a:t>
            </a:r>
          </a:p>
          <a:p>
            <a:pPr marL="228600" indent="-228600">
              <a:buFont typeface="+mj-lt"/>
              <a:buAutoNum type="arabicPeriod"/>
            </a:pPr>
            <a:endParaRPr lang="en-US" dirty="0" smtClean="0"/>
          </a:p>
          <a:p>
            <a:pPr marL="228600" indent="-228600">
              <a:buFont typeface="+mj-lt"/>
              <a:buAutoNum type="arabicPeriod"/>
            </a:pPr>
            <a:r>
              <a:rPr lang="en-US" dirty="0" smtClean="0"/>
              <a:t>When the box is unfolded ….</a:t>
            </a:r>
          </a:p>
          <a:p>
            <a:pPr marL="228600" indent="-228600">
              <a:buFont typeface="+mj-lt"/>
              <a:buAutoNum type="arabicPeriod"/>
            </a:pPr>
            <a:endParaRPr lang="en-US" dirty="0" smtClean="0"/>
          </a:p>
          <a:p>
            <a:pPr marL="228600" indent="-228600">
              <a:buFont typeface="+mj-lt"/>
              <a:buAutoNum type="arabicPeriod"/>
            </a:pPr>
            <a:r>
              <a:rPr lang="en-US" dirty="0" smtClean="0"/>
              <a:t>The standard orthographic views are presented</a:t>
            </a:r>
          </a:p>
          <a:p>
            <a:pPr marL="228600" indent="-228600">
              <a:buFont typeface="+mj-lt"/>
              <a:buAutoNum type="arabicPeriod"/>
            </a:pPr>
            <a:endParaRPr lang="en-US" dirty="0" smtClean="0"/>
          </a:p>
          <a:p>
            <a:pPr marL="228600" indent="-228600">
              <a:buFont typeface="+mj-lt"/>
              <a:buAutoNum type="arabicPeriod"/>
            </a:pPr>
            <a:r>
              <a:rPr lang="en-US" dirty="0" smtClean="0"/>
              <a:t>They reflect the standard three dimensions</a:t>
            </a:r>
            <a:r>
              <a:rPr lang="en-US" baseline="0" dirty="0" smtClean="0"/>
              <a:t> of Height, Width and Depth</a:t>
            </a:r>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8</a:t>
            </a:fld>
            <a:endParaRPr lang="en-US"/>
          </a:p>
        </p:txBody>
      </p:sp>
    </p:spTree>
    <p:extLst>
      <p:ext uri="{BB962C8B-B14F-4D97-AF65-F5344CB8AC3E}">
        <p14:creationId xmlns:p14="http://schemas.microsoft.com/office/powerpoint/2010/main" val="76550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Method</a:t>
            </a:r>
            <a:r>
              <a:rPr lang="en-US" baseline="0" dirty="0" smtClean="0"/>
              <a:t> 1 is by far the simplest, layout the views and draw a 45 degree line.  Lines transfer up/down to horizontal/vertical</a:t>
            </a:r>
          </a:p>
          <a:p>
            <a:endParaRPr lang="en-US" baseline="0" dirty="0" smtClean="0"/>
          </a:p>
          <a:p>
            <a:r>
              <a:rPr lang="en-US" dirty="0" smtClean="0"/>
              <a:t>Method 2 is similar but uses an</a:t>
            </a:r>
            <a:r>
              <a:rPr lang="en-US" baseline="0" dirty="0" smtClean="0"/>
              <a:t> arc to transfer the lines</a:t>
            </a:r>
          </a:p>
          <a:p>
            <a:endParaRPr lang="en-US" baseline="0" dirty="0" smtClean="0"/>
          </a:p>
          <a:p>
            <a:r>
              <a:rPr lang="en-US" baseline="0" dirty="0" smtClean="0"/>
              <a:t>Method 3 uses distances measured from fixed points, useful if you are reverse engineering a part</a:t>
            </a:r>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9</a:t>
            </a:fld>
            <a:endParaRPr lang="en-US"/>
          </a:p>
        </p:txBody>
      </p:sp>
    </p:spTree>
    <p:extLst>
      <p:ext uri="{BB962C8B-B14F-4D97-AF65-F5344CB8AC3E}">
        <p14:creationId xmlns:p14="http://schemas.microsoft.com/office/powerpoint/2010/main" val="2134271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Method</a:t>
            </a:r>
            <a:r>
              <a:rPr lang="en-US" baseline="0" dirty="0" smtClean="0"/>
              <a:t> 1 is by far the simplest, layout the views and draw a 45 degree line.  Lines transfer up/down to horizontal/vertical</a:t>
            </a:r>
          </a:p>
          <a:p>
            <a:endParaRPr lang="en-US" baseline="0" dirty="0" smtClean="0"/>
          </a:p>
          <a:p>
            <a:r>
              <a:rPr lang="en-US" dirty="0" smtClean="0"/>
              <a:t>Method 2 is similar but uses an</a:t>
            </a:r>
            <a:r>
              <a:rPr lang="en-US" baseline="0" dirty="0" smtClean="0"/>
              <a:t> arc to transfer the lines</a:t>
            </a:r>
          </a:p>
          <a:p>
            <a:endParaRPr lang="en-US" baseline="0" dirty="0" smtClean="0"/>
          </a:p>
          <a:p>
            <a:r>
              <a:rPr lang="en-US" baseline="0" dirty="0" smtClean="0"/>
              <a:t>Method 3 uses distances measured from fixed points, useful if you are reverse engineering a part</a:t>
            </a:r>
            <a:endParaRPr lang="en-US" dirty="0"/>
          </a:p>
        </p:txBody>
      </p:sp>
      <p:sp>
        <p:nvSpPr>
          <p:cNvPr id="4" name="Slide Number Placeholder 3"/>
          <p:cNvSpPr>
            <a:spLocks noGrp="1"/>
          </p:cNvSpPr>
          <p:nvPr>
            <p:ph type="sldNum" sz="quarter" idx="10"/>
          </p:nvPr>
        </p:nvSpPr>
        <p:spPr/>
        <p:txBody>
          <a:bodyPr/>
          <a:lstStyle/>
          <a:p>
            <a:fld id="{3B9AEEC8-FB8C-498E-871A-115A7A554218}" type="slidenum">
              <a:rPr lang="en-US" smtClean="0"/>
              <a:pPr/>
              <a:t>10</a:t>
            </a:fld>
            <a:endParaRPr lang="en-US"/>
          </a:p>
        </p:txBody>
      </p:sp>
    </p:spTree>
    <p:extLst>
      <p:ext uri="{BB962C8B-B14F-4D97-AF65-F5344CB8AC3E}">
        <p14:creationId xmlns:p14="http://schemas.microsoft.com/office/powerpoint/2010/main" val="2695575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BD4288-9094-4148-A725-332AC89DB8E3}" type="datetime1">
              <a:rPr lang="en-US" smtClean="0"/>
              <a:pPr/>
              <a:t>6/26/2017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smtClean="0"/>
              <a:t>Page </a:t>
            </a:r>
            <a:fld id="{C0DFC94A-2695-4785-AD85-51683F08A4CB}" type="slidenum">
              <a:rPr lang="en-US" smtClean="0"/>
              <a:pPr/>
              <a:t>‹#›</a:t>
            </a:fld>
            <a:endParaRPr lang="en-US"/>
          </a:p>
        </p:txBody>
      </p:sp>
    </p:spTree>
    <p:extLst>
      <p:ext uri="{BB962C8B-B14F-4D97-AF65-F5344CB8AC3E}">
        <p14:creationId xmlns:p14="http://schemas.microsoft.com/office/powerpoint/2010/main" val="396713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522108-6424-4A97-B4F8-A6E12CDEB4A9}" type="datetime1">
              <a:rPr lang="en-US" smtClean="0"/>
              <a:pPr/>
              <a:t>6/26/2017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smtClean="0"/>
              <a:t>Page </a:t>
            </a:r>
            <a:fld id="{76B91A0E-EE8D-4626-83DD-D50997B7C46E}" type="slidenum">
              <a:rPr lang="en-US" smtClean="0"/>
              <a:pPr/>
              <a:t>‹#›</a:t>
            </a:fld>
            <a:endParaRPr lang="en-US"/>
          </a:p>
        </p:txBody>
      </p:sp>
    </p:spTree>
    <p:extLst>
      <p:ext uri="{BB962C8B-B14F-4D97-AF65-F5344CB8AC3E}">
        <p14:creationId xmlns:p14="http://schemas.microsoft.com/office/powerpoint/2010/main" val="3869550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6C9EB9-D4F1-44BF-9CCB-D06C2B305D81}" type="datetime1">
              <a:rPr lang="en-US" smtClean="0"/>
              <a:pPr/>
              <a:t>6/26/2017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smtClean="0"/>
              <a:t>Page </a:t>
            </a:r>
            <a:fld id="{26B5CD7E-97CB-4652-BB40-19213CC26DBA}" type="slidenum">
              <a:rPr lang="en-US" smtClean="0"/>
              <a:pPr/>
              <a:t>‹#›</a:t>
            </a:fld>
            <a:endParaRPr lang="en-US"/>
          </a:p>
        </p:txBody>
      </p:sp>
    </p:spTree>
    <p:extLst>
      <p:ext uri="{BB962C8B-B14F-4D97-AF65-F5344CB8AC3E}">
        <p14:creationId xmlns:p14="http://schemas.microsoft.com/office/powerpoint/2010/main" val="1391298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smtClean="0"/>
              <a:t>Page </a:t>
            </a:r>
            <a:fld id="{CF164636-6BD1-4BE9-A43C-CB31DBDC6C09}" type="slidenum">
              <a:rPr lang="en-US" smtClean="0"/>
              <a:pPr/>
              <a:t>‹#›</a:t>
            </a:fld>
            <a:endParaRPr lang="en-US"/>
          </a:p>
        </p:txBody>
      </p:sp>
    </p:spTree>
    <p:extLst>
      <p:ext uri="{BB962C8B-B14F-4D97-AF65-F5344CB8AC3E}">
        <p14:creationId xmlns:p14="http://schemas.microsoft.com/office/powerpoint/2010/main" val="281290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1A6356-C9D5-4817-AEC2-8F51E989B2BE}" type="datetime1">
              <a:rPr lang="en-US" smtClean="0"/>
              <a:pPr/>
              <a:t>6/26/2017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smtClean="0"/>
              <a:t>Page </a:t>
            </a:r>
            <a:fld id="{720165EB-F4D6-4D8B-8D70-CF2B9632605A}" type="slidenum">
              <a:rPr lang="en-US" smtClean="0"/>
              <a:pPr/>
              <a:t>‹#›</a:t>
            </a:fld>
            <a:endParaRPr lang="en-US"/>
          </a:p>
        </p:txBody>
      </p:sp>
    </p:spTree>
    <p:extLst>
      <p:ext uri="{BB962C8B-B14F-4D97-AF65-F5344CB8AC3E}">
        <p14:creationId xmlns:p14="http://schemas.microsoft.com/office/powerpoint/2010/main" val="4230213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27B85F-003C-494A-9D16-1D0D0D6AF155}" type="datetime1">
              <a:rPr lang="en-US" smtClean="0"/>
              <a:pPr/>
              <a:t>6/26/2017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US" smtClean="0"/>
              <a:t>Page </a:t>
            </a:r>
            <a:fld id="{52AA94AB-BA60-47A5-BE3E-E0E257674C72}" type="slidenum">
              <a:rPr lang="en-US" smtClean="0"/>
              <a:pPr/>
              <a:t>‹#›</a:t>
            </a:fld>
            <a:endParaRPr lang="en-US"/>
          </a:p>
        </p:txBody>
      </p:sp>
    </p:spTree>
    <p:extLst>
      <p:ext uri="{BB962C8B-B14F-4D97-AF65-F5344CB8AC3E}">
        <p14:creationId xmlns:p14="http://schemas.microsoft.com/office/powerpoint/2010/main" val="2087627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06DCE3-6F2A-49F8-8EAF-710E0DB64C8C}" type="datetime1">
              <a:rPr lang="en-US" smtClean="0"/>
              <a:pPr/>
              <a:t>6/26/2017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r>
              <a:rPr lang="en-US" smtClean="0"/>
              <a:t>Page </a:t>
            </a:r>
            <a:fld id="{8F1DB610-0EC5-4727-908B-C5ED5580FBCD}" type="slidenum">
              <a:rPr lang="en-US" smtClean="0"/>
              <a:pPr/>
              <a:t>‹#›</a:t>
            </a:fld>
            <a:endParaRPr lang="en-US"/>
          </a:p>
        </p:txBody>
      </p:sp>
    </p:spTree>
    <p:extLst>
      <p:ext uri="{BB962C8B-B14F-4D97-AF65-F5344CB8AC3E}">
        <p14:creationId xmlns:p14="http://schemas.microsoft.com/office/powerpoint/2010/main" val="2753709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442C21-3DB6-4215-928F-6392679FEEA4}" type="datetime1">
              <a:rPr lang="en-US" smtClean="0"/>
              <a:pPr/>
              <a:t>6/26/2017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r>
              <a:rPr lang="en-US" smtClean="0"/>
              <a:t>Page </a:t>
            </a:r>
            <a:fld id="{F4C0B98A-3F7E-4B69-AA7E-C74758DC7791}" type="slidenum">
              <a:rPr lang="en-US" smtClean="0"/>
              <a:pPr/>
              <a:t>‹#›</a:t>
            </a:fld>
            <a:endParaRPr lang="en-US"/>
          </a:p>
        </p:txBody>
      </p:sp>
    </p:spTree>
    <p:extLst>
      <p:ext uri="{BB962C8B-B14F-4D97-AF65-F5344CB8AC3E}">
        <p14:creationId xmlns:p14="http://schemas.microsoft.com/office/powerpoint/2010/main" val="1106574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F2F18D-B2BC-4E36-B5EF-2D54D3392087}" type="datetime1">
              <a:rPr lang="en-US" smtClean="0"/>
              <a:pPr/>
              <a:t>6/26/2017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r>
              <a:rPr lang="en-US" smtClean="0"/>
              <a:t>Page </a:t>
            </a:r>
            <a:fld id="{80E22C0E-D826-48AB-A6E0-F65C17D58A73}" type="slidenum">
              <a:rPr lang="en-US" smtClean="0"/>
              <a:pPr/>
              <a:t>‹#›</a:t>
            </a:fld>
            <a:endParaRPr lang="en-US"/>
          </a:p>
        </p:txBody>
      </p:sp>
    </p:spTree>
    <p:extLst>
      <p:ext uri="{BB962C8B-B14F-4D97-AF65-F5344CB8AC3E}">
        <p14:creationId xmlns:p14="http://schemas.microsoft.com/office/powerpoint/2010/main" val="2512151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937A21-C576-454E-849B-20006FD9B227}" type="datetime1">
              <a:rPr lang="en-US" smtClean="0"/>
              <a:pPr/>
              <a:t>6/26/2017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US" smtClean="0"/>
              <a:t>Page </a:t>
            </a:r>
            <a:fld id="{7AF6FB41-C025-47BA-BC73-7CE21A3C7ED0}" type="slidenum">
              <a:rPr lang="en-US" smtClean="0"/>
              <a:pPr/>
              <a:t>‹#›</a:t>
            </a:fld>
            <a:endParaRPr lang="en-US"/>
          </a:p>
        </p:txBody>
      </p:sp>
    </p:spTree>
    <p:extLst>
      <p:ext uri="{BB962C8B-B14F-4D97-AF65-F5344CB8AC3E}">
        <p14:creationId xmlns:p14="http://schemas.microsoft.com/office/powerpoint/2010/main" val="1076878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CEA7D1-42F7-4336-A476-D404FBE21E63}" type="datetime1">
              <a:rPr lang="en-US" smtClean="0"/>
              <a:pPr/>
              <a:t>6/26/2017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US" smtClean="0"/>
              <a:t>Page </a:t>
            </a:r>
            <a:fld id="{333A94F4-1FF2-404F-81EA-730CABC29133}" type="slidenum">
              <a:rPr lang="en-US" smtClean="0"/>
              <a:pPr/>
              <a:t>‹#›</a:t>
            </a:fld>
            <a:endParaRPr lang="en-US"/>
          </a:p>
        </p:txBody>
      </p:sp>
    </p:spTree>
    <p:extLst>
      <p:ext uri="{BB962C8B-B14F-4D97-AF65-F5344CB8AC3E}">
        <p14:creationId xmlns:p14="http://schemas.microsoft.com/office/powerpoint/2010/main" val="3586440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1094EB3-FF50-400E-A947-994F46E33D60}" type="datetime1">
              <a:rPr lang="en-US" smtClean="0"/>
              <a:pPr/>
              <a:t>6/26/2017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smtClean="0"/>
              <a:t>Page </a:t>
            </a:r>
            <a:fld id="{E965FBC7-AF3E-4691-9600-EE6044DB02CE}" type="slidenum">
              <a:rPr lang="en-US" smtClean="0"/>
              <a:pPr/>
              <a:t>‹#›</a:t>
            </a:fld>
            <a:endParaRPr lang="en-US"/>
          </a:p>
        </p:txBody>
      </p:sp>
      <p:grpSp>
        <p:nvGrpSpPr>
          <p:cNvPr id="7" name="Group 85"/>
          <p:cNvGrpSpPr>
            <a:grpSpLocks/>
          </p:cNvGrpSpPr>
          <p:nvPr userDrawn="1"/>
        </p:nvGrpSpPr>
        <p:grpSpPr bwMode="auto">
          <a:xfrm>
            <a:off x="0" y="0"/>
            <a:ext cx="9144000" cy="6858000"/>
            <a:chOff x="0" y="0"/>
            <a:chExt cx="5760" cy="4320"/>
          </a:xfrm>
        </p:grpSpPr>
        <p:grpSp>
          <p:nvGrpSpPr>
            <p:cNvPr id="8" name="Group 2"/>
            <p:cNvGrpSpPr>
              <a:grpSpLocks/>
            </p:cNvGrpSpPr>
            <p:nvPr/>
          </p:nvGrpSpPr>
          <p:grpSpPr bwMode="auto">
            <a:xfrm>
              <a:off x="0" y="0"/>
              <a:ext cx="5760" cy="4320"/>
              <a:chOff x="0" y="0"/>
              <a:chExt cx="5760" cy="4320"/>
            </a:xfrm>
          </p:grpSpPr>
          <p:grpSp>
            <p:nvGrpSpPr>
              <p:cNvPr id="33" name="Group 3"/>
              <p:cNvGrpSpPr>
                <a:grpSpLocks/>
              </p:cNvGrpSpPr>
              <p:nvPr/>
            </p:nvGrpSpPr>
            <p:grpSpPr bwMode="auto">
              <a:xfrm>
                <a:off x="0" y="192"/>
                <a:ext cx="5760" cy="4032"/>
                <a:chOff x="0" y="192"/>
                <a:chExt cx="5760" cy="4032"/>
              </a:xfrm>
            </p:grpSpPr>
            <p:sp>
              <p:nvSpPr>
                <p:cNvPr id="64" name="Line 4"/>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65" name="Line 5"/>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66" name="Line 6"/>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67" name="Line 7"/>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68" name="Line 8"/>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69" name="Line 9"/>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70" name="Line 10"/>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71" name="Line 11"/>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72" name="Line 12"/>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73" name="Line 13"/>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74" name="Line 14"/>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75" name="Line 15"/>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76" name="Line 16"/>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77" name="Line 17"/>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78" name="Line 18"/>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79" name="Line 19"/>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80" name="Line 20"/>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81" name="Line 21"/>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82" name="Line 22"/>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83" name="Line 23"/>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84" name="Line 24"/>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85" name="Line 25"/>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grpSp>
          <p:grpSp>
            <p:nvGrpSpPr>
              <p:cNvPr id="34" name="Group 26"/>
              <p:cNvGrpSpPr>
                <a:grpSpLocks/>
              </p:cNvGrpSpPr>
              <p:nvPr/>
            </p:nvGrpSpPr>
            <p:grpSpPr bwMode="auto">
              <a:xfrm>
                <a:off x="192" y="0"/>
                <a:ext cx="5376" cy="4320"/>
                <a:chOff x="192" y="0"/>
                <a:chExt cx="5376" cy="4320"/>
              </a:xfrm>
            </p:grpSpPr>
            <p:sp>
              <p:nvSpPr>
                <p:cNvPr id="35" name="Line 27"/>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36" name="Line 28"/>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37" name="Line 29"/>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38" name="Line 30"/>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39" name="Line 31"/>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40" name="Line 32"/>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41" name="Line 33"/>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42" name="Line 34"/>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43" name="Line 35"/>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44" name="Line 36"/>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45" name="Line 37"/>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46" name="Line 38"/>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47" name="Line 39"/>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48" name="Line 40"/>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49" name="Line 41"/>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50" name="Line 42"/>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51" name="Line 43"/>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52" name="Line 44"/>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53" name="Line 45"/>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54" name="Line 46"/>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55" name="Line 47"/>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56" name="Line 48"/>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57" name="Line 49"/>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58" name="Line 50"/>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59" name="Line 51"/>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60" name="Line 52"/>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61" name="Line 53"/>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62" name="Line 54"/>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sp>
              <p:nvSpPr>
                <p:cNvPr id="63" name="Line 55"/>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a:p>
              </p:txBody>
            </p:sp>
          </p:grpSp>
        </p:grpSp>
        <p:sp>
          <p:nvSpPr>
            <p:cNvPr id="9" name="Rectangle 56"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headEnd/>
              <a:tailEnd/>
            </a:ln>
            <a:effectLst/>
          </p:spPr>
          <p:txBody>
            <a:bodyPr wrap="none" anchor="ctr"/>
            <a:lstStyle/>
            <a:p>
              <a:endParaRPr lang="en-US"/>
            </a:p>
          </p:txBody>
        </p:sp>
        <p:grpSp>
          <p:nvGrpSpPr>
            <p:cNvPr id="10" name="Group 57"/>
            <p:cNvGrpSpPr>
              <a:grpSpLocks/>
            </p:cNvGrpSpPr>
            <p:nvPr/>
          </p:nvGrpSpPr>
          <p:grpSpPr bwMode="auto">
            <a:xfrm>
              <a:off x="2064" y="3984"/>
              <a:ext cx="1920" cy="288"/>
              <a:chOff x="2064" y="3984"/>
              <a:chExt cx="1920" cy="288"/>
            </a:xfrm>
          </p:grpSpPr>
          <p:sp>
            <p:nvSpPr>
              <p:cNvPr id="28" name="Rectangle 58" descr="60%"/>
              <p:cNvSpPr>
                <a:spLocks noChangeArrowheads="1"/>
              </p:cNvSpPr>
              <p:nvPr userDrawn="1"/>
            </p:nvSpPr>
            <p:spPr bwMode="ltGray">
              <a:xfrm>
                <a:off x="2112" y="4032"/>
                <a:ext cx="1824" cy="192"/>
              </a:xfrm>
              <a:prstGeom prst="rect">
                <a:avLst/>
              </a:prstGeom>
              <a:pattFill prst="pct60">
                <a:fgClr>
                  <a:schemeClr val="folHlink"/>
                </a:fgClr>
                <a:bgClr>
                  <a:schemeClr val="bg1"/>
                </a:bgClr>
              </a:pattFill>
              <a:ln w="9525">
                <a:noFill/>
                <a:miter lim="800000"/>
                <a:headEnd/>
                <a:tailEnd/>
              </a:ln>
              <a:effectLst/>
            </p:spPr>
            <p:txBody>
              <a:bodyPr wrap="none" anchor="ctr"/>
              <a:lstStyle/>
              <a:p>
                <a:endParaRPr lang="en-US"/>
              </a:p>
            </p:txBody>
          </p:sp>
          <p:sp>
            <p:nvSpPr>
              <p:cNvPr id="29" name="Line 59"/>
              <p:cNvSpPr>
                <a:spLocks noChangeShapeType="1"/>
              </p:cNvSpPr>
              <p:nvPr userDrawn="1"/>
            </p:nvSpPr>
            <p:spPr bwMode="ltGray">
              <a:xfrm>
                <a:off x="2064" y="4032"/>
                <a:ext cx="1920" cy="0"/>
              </a:xfrm>
              <a:prstGeom prst="line">
                <a:avLst/>
              </a:prstGeom>
              <a:noFill/>
              <a:ln w="9525">
                <a:solidFill>
                  <a:schemeClr val="hlink"/>
                </a:solidFill>
                <a:round/>
                <a:headEnd/>
                <a:tailEnd/>
              </a:ln>
              <a:effectLst/>
            </p:spPr>
            <p:txBody>
              <a:bodyPr wrap="none" anchor="ctr"/>
              <a:lstStyle/>
              <a:p>
                <a:endParaRPr lang="en-US"/>
              </a:p>
            </p:txBody>
          </p:sp>
          <p:sp>
            <p:nvSpPr>
              <p:cNvPr id="30" name="Line 60"/>
              <p:cNvSpPr>
                <a:spLocks noChangeShapeType="1"/>
              </p:cNvSpPr>
              <p:nvPr userDrawn="1"/>
            </p:nvSpPr>
            <p:spPr bwMode="ltGray">
              <a:xfrm>
                <a:off x="2064" y="4224"/>
                <a:ext cx="1920" cy="0"/>
              </a:xfrm>
              <a:prstGeom prst="line">
                <a:avLst/>
              </a:prstGeom>
              <a:noFill/>
              <a:ln w="9525">
                <a:solidFill>
                  <a:schemeClr val="hlink"/>
                </a:solidFill>
                <a:round/>
                <a:headEnd/>
                <a:tailEnd/>
              </a:ln>
              <a:effectLst/>
            </p:spPr>
            <p:txBody>
              <a:bodyPr wrap="none" anchor="ctr"/>
              <a:lstStyle/>
              <a:p>
                <a:endParaRPr lang="en-US"/>
              </a:p>
            </p:txBody>
          </p:sp>
          <p:sp>
            <p:nvSpPr>
              <p:cNvPr id="31" name="Line 61"/>
              <p:cNvSpPr>
                <a:spLocks noChangeShapeType="1"/>
              </p:cNvSpPr>
              <p:nvPr userDrawn="1"/>
            </p:nvSpPr>
            <p:spPr bwMode="ltGray">
              <a:xfrm>
                <a:off x="2112" y="3984"/>
                <a:ext cx="0" cy="288"/>
              </a:xfrm>
              <a:prstGeom prst="line">
                <a:avLst/>
              </a:prstGeom>
              <a:noFill/>
              <a:ln w="9525">
                <a:solidFill>
                  <a:schemeClr val="hlink"/>
                </a:solidFill>
                <a:round/>
                <a:headEnd/>
                <a:tailEnd/>
              </a:ln>
              <a:effectLst/>
            </p:spPr>
            <p:txBody>
              <a:bodyPr wrap="none" anchor="ctr"/>
              <a:lstStyle/>
              <a:p>
                <a:endParaRPr lang="en-US"/>
              </a:p>
            </p:txBody>
          </p:sp>
          <p:sp>
            <p:nvSpPr>
              <p:cNvPr id="32" name="Line 62"/>
              <p:cNvSpPr>
                <a:spLocks noChangeShapeType="1"/>
              </p:cNvSpPr>
              <p:nvPr userDrawn="1"/>
            </p:nvSpPr>
            <p:spPr bwMode="ltGray">
              <a:xfrm>
                <a:off x="3936" y="3984"/>
                <a:ext cx="0" cy="288"/>
              </a:xfrm>
              <a:prstGeom prst="line">
                <a:avLst/>
              </a:prstGeom>
              <a:noFill/>
              <a:ln w="9525">
                <a:solidFill>
                  <a:schemeClr val="hlink"/>
                </a:solidFill>
                <a:round/>
                <a:headEnd/>
                <a:tailEnd/>
              </a:ln>
              <a:effectLst/>
            </p:spPr>
            <p:txBody>
              <a:bodyPr wrap="none" anchor="ctr"/>
              <a:lstStyle/>
              <a:p>
                <a:endParaRPr lang="en-US"/>
              </a:p>
            </p:txBody>
          </p:sp>
        </p:grpSp>
        <p:grpSp>
          <p:nvGrpSpPr>
            <p:cNvPr id="11" name="Group 63"/>
            <p:cNvGrpSpPr>
              <a:grpSpLocks/>
            </p:cNvGrpSpPr>
            <p:nvPr/>
          </p:nvGrpSpPr>
          <p:grpSpPr bwMode="auto">
            <a:xfrm>
              <a:off x="4512" y="3984"/>
              <a:ext cx="912" cy="288"/>
              <a:chOff x="4512" y="3984"/>
              <a:chExt cx="912" cy="288"/>
            </a:xfrm>
          </p:grpSpPr>
          <p:sp>
            <p:nvSpPr>
              <p:cNvPr id="23" name="Rectangle 64" descr="60%"/>
              <p:cNvSpPr>
                <a:spLocks noChangeArrowheads="1"/>
              </p:cNvSpPr>
              <p:nvPr userDrawn="1"/>
            </p:nvSpPr>
            <p:spPr bwMode="ltGray">
              <a:xfrm>
                <a:off x="4560" y="4032"/>
                <a:ext cx="816" cy="192"/>
              </a:xfrm>
              <a:prstGeom prst="rect">
                <a:avLst/>
              </a:prstGeom>
              <a:pattFill prst="pct60">
                <a:fgClr>
                  <a:schemeClr val="folHlink"/>
                </a:fgClr>
                <a:bgClr>
                  <a:schemeClr val="bg1"/>
                </a:bgClr>
              </a:pattFill>
              <a:ln w="9525">
                <a:noFill/>
                <a:miter lim="800000"/>
                <a:headEnd/>
                <a:tailEnd/>
              </a:ln>
              <a:effectLst/>
            </p:spPr>
            <p:txBody>
              <a:bodyPr wrap="none" anchor="ctr"/>
              <a:lstStyle/>
              <a:p>
                <a:endParaRPr lang="en-US"/>
              </a:p>
            </p:txBody>
          </p:sp>
          <p:sp>
            <p:nvSpPr>
              <p:cNvPr id="24" name="Line 65"/>
              <p:cNvSpPr>
                <a:spLocks noChangeShapeType="1"/>
              </p:cNvSpPr>
              <p:nvPr userDrawn="1"/>
            </p:nvSpPr>
            <p:spPr bwMode="ltGray">
              <a:xfrm>
                <a:off x="4512" y="4032"/>
                <a:ext cx="912" cy="0"/>
              </a:xfrm>
              <a:prstGeom prst="line">
                <a:avLst/>
              </a:prstGeom>
              <a:noFill/>
              <a:ln w="9525">
                <a:solidFill>
                  <a:schemeClr val="hlink"/>
                </a:solidFill>
                <a:round/>
                <a:headEnd/>
                <a:tailEnd/>
              </a:ln>
              <a:effectLst/>
            </p:spPr>
            <p:txBody>
              <a:bodyPr wrap="none" anchor="ctr"/>
              <a:lstStyle/>
              <a:p>
                <a:endParaRPr lang="en-US"/>
              </a:p>
            </p:txBody>
          </p:sp>
          <p:sp>
            <p:nvSpPr>
              <p:cNvPr id="25" name="Line 66"/>
              <p:cNvSpPr>
                <a:spLocks noChangeShapeType="1"/>
              </p:cNvSpPr>
              <p:nvPr userDrawn="1"/>
            </p:nvSpPr>
            <p:spPr bwMode="ltGray">
              <a:xfrm>
                <a:off x="4512" y="4224"/>
                <a:ext cx="912" cy="0"/>
              </a:xfrm>
              <a:prstGeom prst="line">
                <a:avLst/>
              </a:prstGeom>
              <a:noFill/>
              <a:ln w="9525">
                <a:solidFill>
                  <a:schemeClr val="hlink"/>
                </a:solidFill>
                <a:round/>
                <a:headEnd/>
                <a:tailEnd/>
              </a:ln>
              <a:effectLst/>
            </p:spPr>
            <p:txBody>
              <a:bodyPr wrap="none" anchor="ctr"/>
              <a:lstStyle/>
              <a:p>
                <a:endParaRPr lang="en-US"/>
              </a:p>
            </p:txBody>
          </p:sp>
          <p:sp>
            <p:nvSpPr>
              <p:cNvPr id="26" name="Line 67"/>
              <p:cNvSpPr>
                <a:spLocks noChangeShapeType="1"/>
              </p:cNvSpPr>
              <p:nvPr userDrawn="1"/>
            </p:nvSpPr>
            <p:spPr bwMode="ltGray">
              <a:xfrm>
                <a:off x="4560" y="3984"/>
                <a:ext cx="0" cy="288"/>
              </a:xfrm>
              <a:prstGeom prst="line">
                <a:avLst/>
              </a:prstGeom>
              <a:noFill/>
              <a:ln w="9525">
                <a:solidFill>
                  <a:schemeClr val="hlink"/>
                </a:solidFill>
                <a:round/>
                <a:headEnd/>
                <a:tailEnd/>
              </a:ln>
              <a:effectLst/>
            </p:spPr>
            <p:txBody>
              <a:bodyPr wrap="none" anchor="ctr"/>
              <a:lstStyle/>
              <a:p>
                <a:endParaRPr lang="en-US"/>
              </a:p>
            </p:txBody>
          </p:sp>
          <p:sp>
            <p:nvSpPr>
              <p:cNvPr id="27" name="Line 68"/>
              <p:cNvSpPr>
                <a:spLocks noChangeShapeType="1"/>
              </p:cNvSpPr>
              <p:nvPr userDrawn="1"/>
            </p:nvSpPr>
            <p:spPr bwMode="ltGray">
              <a:xfrm>
                <a:off x="5376" y="3984"/>
                <a:ext cx="0" cy="288"/>
              </a:xfrm>
              <a:prstGeom prst="line">
                <a:avLst/>
              </a:prstGeom>
              <a:noFill/>
              <a:ln w="9525">
                <a:solidFill>
                  <a:schemeClr val="hlink"/>
                </a:solidFill>
                <a:round/>
                <a:headEnd/>
                <a:tailEnd/>
              </a:ln>
              <a:effectLst/>
            </p:spPr>
            <p:txBody>
              <a:bodyPr wrap="none" anchor="ctr"/>
              <a:lstStyle/>
              <a:p>
                <a:endParaRPr lang="en-US"/>
              </a:p>
            </p:txBody>
          </p:sp>
        </p:grpSp>
        <p:grpSp>
          <p:nvGrpSpPr>
            <p:cNvPr id="12" name="Group 69"/>
            <p:cNvGrpSpPr>
              <a:grpSpLocks/>
            </p:cNvGrpSpPr>
            <p:nvPr/>
          </p:nvGrpSpPr>
          <p:grpSpPr bwMode="auto">
            <a:xfrm>
              <a:off x="624" y="3984"/>
              <a:ext cx="912" cy="288"/>
              <a:chOff x="624" y="3984"/>
              <a:chExt cx="912" cy="288"/>
            </a:xfrm>
          </p:grpSpPr>
          <p:sp>
            <p:nvSpPr>
              <p:cNvPr id="18" name="Rectangle 70" descr="60%"/>
              <p:cNvSpPr>
                <a:spLocks noChangeArrowheads="1"/>
              </p:cNvSpPr>
              <p:nvPr userDrawn="1"/>
            </p:nvSpPr>
            <p:spPr bwMode="ltGray">
              <a:xfrm>
                <a:off x="672" y="4032"/>
                <a:ext cx="816" cy="192"/>
              </a:xfrm>
              <a:prstGeom prst="rect">
                <a:avLst/>
              </a:prstGeom>
              <a:pattFill prst="pct60">
                <a:fgClr>
                  <a:schemeClr val="folHlink"/>
                </a:fgClr>
                <a:bgClr>
                  <a:schemeClr val="bg1"/>
                </a:bgClr>
              </a:pattFill>
              <a:ln w="9525">
                <a:noFill/>
                <a:miter lim="800000"/>
                <a:headEnd/>
                <a:tailEnd/>
              </a:ln>
              <a:effectLst/>
            </p:spPr>
            <p:txBody>
              <a:bodyPr wrap="none" anchor="ctr"/>
              <a:lstStyle/>
              <a:p>
                <a:endParaRPr lang="en-US"/>
              </a:p>
            </p:txBody>
          </p:sp>
          <p:sp>
            <p:nvSpPr>
              <p:cNvPr id="19" name="Line 71"/>
              <p:cNvSpPr>
                <a:spLocks noChangeShapeType="1"/>
              </p:cNvSpPr>
              <p:nvPr userDrawn="1"/>
            </p:nvSpPr>
            <p:spPr bwMode="ltGray">
              <a:xfrm>
                <a:off x="624" y="4032"/>
                <a:ext cx="912" cy="0"/>
              </a:xfrm>
              <a:prstGeom prst="line">
                <a:avLst/>
              </a:prstGeom>
              <a:noFill/>
              <a:ln w="9525">
                <a:solidFill>
                  <a:schemeClr val="hlink"/>
                </a:solidFill>
                <a:round/>
                <a:headEnd/>
                <a:tailEnd/>
              </a:ln>
              <a:effectLst/>
            </p:spPr>
            <p:txBody>
              <a:bodyPr wrap="none" anchor="ctr"/>
              <a:lstStyle/>
              <a:p>
                <a:endParaRPr lang="en-US"/>
              </a:p>
            </p:txBody>
          </p:sp>
          <p:sp>
            <p:nvSpPr>
              <p:cNvPr id="20" name="Line 72"/>
              <p:cNvSpPr>
                <a:spLocks noChangeShapeType="1"/>
              </p:cNvSpPr>
              <p:nvPr userDrawn="1"/>
            </p:nvSpPr>
            <p:spPr bwMode="ltGray">
              <a:xfrm>
                <a:off x="624" y="4224"/>
                <a:ext cx="912" cy="0"/>
              </a:xfrm>
              <a:prstGeom prst="line">
                <a:avLst/>
              </a:prstGeom>
              <a:noFill/>
              <a:ln w="9525">
                <a:solidFill>
                  <a:schemeClr val="hlink"/>
                </a:solidFill>
                <a:round/>
                <a:headEnd/>
                <a:tailEnd/>
              </a:ln>
              <a:effectLst/>
            </p:spPr>
            <p:txBody>
              <a:bodyPr wrap="none" anchor="ctr"/>
              <a:lstStyle/>
              <a:p>
                <a:endParaRPr lang="en-US"/>
              </a:p>
            </p:txBody>
          </p:sp>
          <p:sp>
            <p:nvSpPr>
              <p:cNvPr id="21" name="Line 73"/>
              <p:cNvSpPr>
                <a:spLocks noChangeShapeType="1"/>
              </p:cNvSpPr>
              <p:nvPr userDrawn="1"/>
            </p:nvSpPr>
            <p:spPr bwMode="ltGray">
              <a:xfrm>
                <a:off x="672" y="3984"/>
                <a:ext cx="0" cy="288"/>
              </a:xfrm>
              <a:prstGeom prst="line">
                <a:avLst/>
              </a:prstGeom>
              <a:noFill/>
              <a:ln w="9525">
                <a:solidFill>
                  <a:schemeClr val="hlink"/>
                </a:solidFill>
                <a:round/>
                <a:headEnd/>
                <a:tailEnd/>
              </a:ln>
              <a:effectLst/>
            </p:spPr>
            <p:txBody>
              <a:bodyPr wrap="none" anchor="ctr"/>
              <a:lstStyle/>
              <a:p>
                <a:endParaRPr lang="en-US"/>
              </a:p>
            </p:txBody>
          </p:sp>
          <p:sp>
            <p:nvSpPr>
              <p:cNvPr id="22" name="Line 74"/>
              <p:cNvSpPr>
                <a:spLocks noChangeShapeType="1"/>
              </p:cNvSpPr>
              <p:nvPr userDrawn="1"/>
            </p:nvSpPr>
            <p:spPr bwMode="ltGray">
              <a:xfrm>
                <a:off x="1488" y="3984"/>
                <a:ext cx="0" cy="288"/>
              </a:xfrm>
              <a:prstGeom prst="line">
                <a:avLst/>
              </a:prstGeom>
              <a:noFill/>
              <a:ln w="9525">
                <a:solidFill>
                  <a:schemeClr val="hlink"/>
                </a:solidFill>
                <a:round/>
                <a:headEnd/>
                <a:tailEnd/>
              </a:ln>
              <a:effectLst/>
            </p:spPr>
            <p:txBody>
              <a:bodyPr wrap="none" anchor="ctr"/>
              <a:lstStyle/>
              <a:p>
                <a:endParaRPr lang="en-US"/>
              </a:p>
            </p:txBody>
          </p:sp>
        </p:grpSp>
        <p:sp>
          <p:nvSpPr>
            <p:cNvPr id="13" name="Line 80"/>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endParaRPr lang="en-US"/>
            </a:p>
          </p:txBody>
        </p:sp>
        <p:grpSp>
          <p:nvGrpSpPr>
            <p:cNvPr id="14" name="Group 81"/>
            <p:cNvGrpSpPr>
              <a:grpSpLocks/>
            </p:cNvGrpSpPr>
            <p:nvPr/>
          </p:nvGrpSpPr>
          <p:grpSpPr bwMode="auto">
            <a:xfrm>
              <a:off x="261" y="892"/>
              <a:ext cx="1124" cy="1464"/>
              <a:chOff x="96" y="916"/>
              <a:chExt cx="2208" cy="2876"/>
            </a:xfrm>
          </p:grpSpPr>
          <p:sp>
            <p:nvSpPr>
              <p:cNvPr id="15" name="Line 82"/>
              <p:cNvSpPr>
                <a:spLocks noChangeShapeType="1"/>
              </p:cNvSpPr>
              <p:nvPr/>
            </p:nvSpPr>
            <p:spPr bwMode="ltGray">
              <a:xfrm flipH="1">
                <a:off x="96" y="1037"/>
                <a:ext cx="2208" cy="0"/>
              </a:xfrm>
              <a:prstGeom prst="line">
                <a:avLst/>
              </a:prstGeom>
              <a:noFill/>
              <a:ln w="9525">
                <a:solidFill>
                  <a:schemeClr val="hlink"/>
                </a:solidFill>
                <a:round/>
                <a:headEnd/>
                <a:tailEnd/>
              </a:ln>
              <a:effectLst/>
            </p:spPr>
            <p:txBody>
              <a:bodyPr wrap="none" anchor="ctr"/>
              <a:lstStyle/>
              <a:p>
                <a:endParaRPr lang="en-US"/>
              </a:p>
            </p:txBody>
          </p:sp>
          <p:sp>
            <p:nvSpPr>
              <p:cNvPr id="16" name="Line 83"/>
              <p:cNvSpPr>
                <a:spLocks noChangeShapeType="1"/>
              </p:cNvSpPr>
              <p:nvPr/>
            </p:nvSpPr>
            <p:spPr bwMode="ltGray">
              <a:xfrm>
                <a:off x="336" y="920"/>
                <a:ext cx="0" cy="2872"/>
              </a:xfrm>
              <a:prstGeom prst="line">
                <a:avLst/>
              </a:prstGeom>
              <a:noFill/>
              <a:ln w="9525">
                <a:solidFill>
                  <a:schemeClr val="hlink"/>
                </a:solidFill>
                <a:round/>
                <a:headEnd/>
                <a:tailEnd/>
              </a:ln>
              <a:effectLst/>
            </p:spPr>
            <p:txBody>
              <a:bodyPr wrap="none" anchor="ctr"/>
              <a:lstStyle/>
              <a:p>
                <a:endParaRPr lang="en-US"/>
              </a:p>
            </p:txBody>
          </p:sp>
          <p:sp>
            <p:nvSpPr>
              <p:cNvPr id="17" name="Arc 84"/>
              <p:cNvSpPr>
                <a:spLocks/>
              </p:cNvSpPr>
              <p:nvPr/>
            </p:nvSpPr>
            <p:spPr bwMode="ltGray">
              <a:xfrm flipH="1">
                <a:off x="217" y="916"/>
                <a:ext cx="239" cy="239"/>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a:p>
            </p:txBody>
          </p:sp>
        </p:grpSp>
      </p:grpSp>
    </p:spTree>
    <p:extLst>
      <p:ext uri="{BB962C8B-B14F-4D97-AF65-F5344CB8AC3E}">
        <p14:creationId xmlns:p14="http://schemas.microsoft.com/office/powerpoint/2010/main" val="242250043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creativecommons.org/licenses/by/3.0" TargetMode="External"/><Relationship Id="rId1" Type="http://schemas.openxmlformats.org/officeDocument/2006/relationships/slideLayout" Target="../slideLayouts/slideLayout2.xml"/><Relationship Id="rId6" Type="http://schemas.openxmlformats.org/officeDocument/2006/relationships/image" Target="cid:image004.jpg@01D050FD.CF15BA40" TargetMode="External"/><Relationship Id="rId5" Type="http://schemas.openxmlformats.org/officeDocument/2006/relationships/image" Target="../media/image2.jpeg"/><Relationship Id="rId4" Type="http://schemas.openxmlformats.org/officeDocument/2006/relationships/image" Target="cid:image001.jpg@01D050FD.CEFDEC80"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Blueprint Reading</a:t>
            </a:r>
            <a:endParaRPr lang="en-US" dirty="0"/>
          </a:p>
        </p:txBody>
      </p:sp>
      <p:sp>
        <p:nvSpPr>
          <p:cNvPr id="3" name="Subtitle 2"/>
          <p:cNvSpPr>
            <a:spLocks noGrp="1"/>
          </p:cNvSpPr>
          <p:nvPr>
            <p:ph type="subTitle" idx="1"/>
          </p:nvPr>
        </p:nvSpPr>
        <p:spPr>
          <a:xfrm>
            <a:off x="990600" y="3886200"/>
            <a:ext cx="7772400" cy="1752600"/>
          </a:xfrm>
        </p:spPr>
        <p:txBody>
          <a:bodyPr/>
          <a:lstStyle/>
          <a:p>
            <a:r>
              <a:rPr lang="en-US" dirty="0" smtClean="0"/>
              <a:t>Section V – Reading Multiview Drawings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Methods of Projection #2</a:t>
            </a:r>
            <a:endParaRPr lang="en-US" dirty="0"/>
          </a:p>
        </p:txBody>
      </p:sp>
      <p:pic>
        <p:nvPicPr>
          <p:cNvPr id="6" name="Content Placeholder 5" descr="v" title="projections"/>
          <p:cNvPicPr>
            <a:picLocks noGrp="1" noChangeAspect="1"/>
          </p:cNvPicPr>
          <p:nvPr>
            <p:ph idx="1"/>
          </p:nvPr>
        </p:nvPicPr>
        <p:blipFill>
          <a:blip r:embed="rId3"/>
          <a:stretch>
            <a:fillRect/>
          </a:stretch>
        </p:blipFill>
        <p:spPr>
          <a:xfrm>
            <a:off x="2240310" y="1905000"/>
            <a:ext cx="4663380" cy="3672886"/>
          </a:xfrm>
        </p:spPr>
      </p:pic>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10</a:t>
            </a:fld>
            <a:endParaRPr lang="en-US"/>
          </a:p>
        </p:txBody>
      </p:sp>
    </p:spTree>
    <p:extLst>
      <p:ext uri="{BB962C8B-B14F-4D97-AF65-F5344CB8AC3E}">
        <p14:creationId xmlns:p14="http://schemas.microsoft.com/office/powerpoint/2010/main" val="58380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Methods of Projection #3</a:t>
            </a:r>
            <a:endParaRPr lang="en-US" dirty="0"/>
          </a:p>
        </p:txBody>
      </p:sp>
      <p:pic>
        <p:nvPicPr>
          <p:cNvPr id="6" name="Content Placeholder 5" descr="projections" title="projections"/>
          <p:cNvPicPr>
            <a:picLocks noGrp="1" noChangeAspect="1"/>
          </p:cNvPicPr>
          <p:nvPr>
            <p:ph idx="1"/>
          </p:nvPr>
        </p:nvPicPr>
        <p:blipFill>
          <a:blip r:embed="rId3"/>
          <a:stretch>
            <a:fillRect/>
          </a:stretch>
        </p:blipFill>
        <p:spPr>
          <a:xfrm>
            <a:off x="1828800" y="1600200"/>
            <a:ext cx="5791200" cy="4561159"/>
          </a:xfrm>
        </p:spPr>
      </p:pic>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11</a:t>
            </a:fld>
            <a:endParaRPr lang="en-US"/>
          </a:p>
        </p:txBody>
      </p:sp>
      <p:pic>
        <p:nvPicPr>
          <p:cNvPr id="7" name="Picture 6" descr="projections" title="projections"/>
          <p:cNvPicPr>
            <a:picLocks noChangeAspect="1"/>
          </p:cNvPicPr>
          <p:nvPr/>
        </p:nvPicPr>
        <p:blipFill>
          <a:blip r:embed="rId4"/>
          <a:stretch>
            <a:fillRect/>
          </a:stretch>
        </p:blipFill>
        <p:spPr>
          <a:xfrm>
            <a:off x="1981200" y="1600199"/>
            <a:ext cx="5607419" cy="4649915"/>
          </a:xfrm>
          <a:prstGeom prst="rect">
            <a:avLst/>
          </a:prstGeom>
        </p:spPr>
      </p:pic>
      <p:pic>
        <p:nvPicPr>
          <p:cNvPr id="8" name="Picture 7" descr="projections" title="projections"/>
          <p:cNvPicPr>
            <a:picLocks noChangeAspect="1"/>
          </p:cNvPicPr>
          <p:nvPr/>
        </p:nvPicPr>
        <p:blipFill>
          <a:blip r:embed="rId5"/>
          <a:stretch>
            <a:fillRect/>
          </a:stretch>
        </p:blipFill>
        <p:spPr>
          <a:xfrm>
            <a:off x="1752600" y="1905000"/>
            <a:ext cx="5181600" cy="42884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Review of Views</a:t>
            </a:r>
            <a:endParaRPr lang="en-US" dirty="0"/>
          </a:p>
        </p:txBody>
      </p:sp>
      <p:pic>
        <p:nvPicPr>
          <p:cNvPr id="6" name="Content Placeholder 5" descr="views" title="views"/>
          <p:cNvPicPr>
            <a:picLocks noGrp="1" noChangeAspect="1"/>
          </p:cNvPicPr>
          <p:nvPr>
            <p:ph idx="1"/>
          </p:nvPr>
        </p:nvPicPr>
        <p:blipFill>
          <a:blip r:embed="rId3"/>
          <a:stretch>
            <a:fillRect/>
          </a:stretch>
        </p:blipFill>
        <p:spPr>
          <a:xfrm>
            <a:off x="1219200" y="1676400"/>
            <a:ext cx="6477000" cy="4485065"/>
          </a:xfrm>
        </p:spPr>
      </p:pic>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Third-Angle Projection</a:t>
            </a:r>
            <a:endParaRPr lang="en-US" dirty="0"/>
          </a:p>
        </p:txBody>
      </p:sp>
      <p:pic>
        <p:nvPicPr>
          <p:cNvPr id="6" name="Content Placeholder 5" descr="third angle projection" title="third angle projection"/>
          <p:cNvPicPr>
            <a:picLocks noGrp="1" noChangeAspect="1"/>
          </p:cNvPicPr>
          <p:nvPr>
            <p:ph idx="1"/>
          </p:nvPr>
        </p:nvPicPr>
        <p:blipFill>
          <a:blip r:embed="rId3" cstate="print"/>
          <a:stretch>
            <a:fillRect/>
          </a:stretch>
        </p:blipFill>
        <p:spPr>
          <a:xfrm>
            <a:off x="1371600" y="1676100"/>
            <a:ext cx="3962400" cy="4572300"/>
          </a:xfrm>
        </p:spPr>
      </p:pic>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13</a:t>
            </a:fld>
            <a:endParaRPr lang="en-US"/>
          </a:p>
        </p:txBody>
      </p:sp>
      <p:pic>
        <p:nvPicPr>
          <p:cNvPr id="7" name="Picture 6" descr="third angle projection" title="third angle projection"/>
          <p:cNvPicPr>
            <a:picLocks noChangeAspect="1"/>
          </p:cNvPicPr>
          <p:nvPr/>
        </p:nvPicPr>
        <p:blipFill>
          <a:blip r:embed="rId4" cstate="print"/>
          <a:stretch>
            <a:fillRect/>
          </a:stretch>
        </p:blipFill>
        <p:spPr>
          <a:xfrm>
            <a:off x="6096000" y="3200400"/>
            <a:ext cx="2429467" cy="133209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First-Angle Projection</a:t>
            </a:r>
            <a:endParaRPr lang="en-US" dirty="0"/>
          </a:p>
        </p:txBody>
      </p:sp>
      <p:pic>
        <p:nvPicPr>
          <p:cNvPr id="8" name="Content Placeholder 7" descr="first angle projection" title="first angle projection"/>
          <p:cNvPicPr>
            <a:picLocks noGrp="1" noChangeAspect="1"/>
          </p:cNvPicPr>
          <p:nvPr>
            <p:ph idx="1"/>
          </p:nvPr>
        </p:nvPicPr>
        <p:blipFill>
          <a:blip r:embed="rId3"/>
          <a:srcRect t="3448"/>
          <a:stretch>
            <a:fillRect/>
          </a:stretch>
        </p:blipFill>
        <p:spPr>
          <a:xfrm>
            <a:off x="1600200" y="1676400"/>
            <a:ext cx="3276600" cy="4551636"/>
          </a:xfrm>
        </p:spPr>
      </p:pic>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14</a:t>
            </a:fld>
            <a:endParaRPr lang="en-US"/>
          </a:p>
        </p:txBody>
      </p:sp>
      <p:pic>
        <p:nvPicPr>
          <p:cNvPr id="9" name="Picture 8" descr="first angle projection" title="first angle projection"/>
          <p:cNvPicPr>
            <a:picLocks noChangeAspect="1"/>
          </p:cNvPicPr>
          <p:nvPr/>
        </p:nvPicPr>
        <p:blipFill>
          <a:blip r:embed="rId4" cstate="print"/>
          <a:stretch>
            <a:fillRect/>
          </a:stretch>
        </p:blipFill>
        <p:spPr>
          <a:xfrm>
            <a:off x="5486400" y="3200400"/>
            <a:ext cx="2414225" cy="131989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a:t>
            </a:r>
            <a:r>
              <a:rPr lang="en-US" baseline="30000" dirty="0" smtClean="0"/>
              <a:t>rd</a:t>
            </a:r>
            <a:r>
              <a:rPr lang="en-US" dirty="0" smtClean="0"/>
              <a:t> &amp; 1</a:t>
            </a:r>
            <a:r>
              <a:rPr lang="en-US" baseline="30000" dirty="0" smtClean="0"/>
              <a:t>st</a:t>
            </a:r>
            <a:r>
              <a:rPr lang="en-US" dirty="0" smtClean="0"/>
              <a:t> Comparison</a:t>
            </a:r>
            <a:endParaRPr lang="en-US" dirty="0"/>
          </a:p>
        </p:txBody>
      </p:sp>
      <p:pic>
        <p:nvPicPr>
          <p:cNvPr id="6" name="Content Placeholder 5" descr="third angle projection" title="third angle projection"/>
          <p:cNvPicPr>
            <a:picLocks noGrp="1" noChangeAspect="1"/>
          </p:cNvPicPr>
          <p:nvPr>
            <p:ph sz="half" idx="1"/>
          </p:nvPr>
        </p:nvPicPr>
        <p:blipFill>
          <a:blip r:embed="rId3" cstate="print"/>
          <a:stretch>
            <a:fillRect/>
          </a:stretch>
        </p:blipFill>
        <p:spPr>
          <a:xfrm>
            <a:off x="668530" y="1600200"/>
            <a:ext cx="4055870" cy="2586410"/>
          </a:xfrm>
        </p:spPr>
      </p:pic>
      <p:pic>
        <p:nvPicPr>
          <p:cNvPr id="8" name="Content Placeholder 7" descr="first angle projection" title="first angle projection"/>
          <p:cNvPicPr>
            <a:picLocks noGrp="1" noChangeAspect="1"/>
          </p:cNvPicPr>
          <p:nvPr>
            <p:ph sz="half" idx="2"/>
          </p:nvPr>
        </p:nvPicPr>
        <p:blipFill>
          <a:blip r:embed="rId4" cstate="print"/>
          <a:stretch>
            <a:fillRect/>
          </a:stretch>
        </p:blipFill>
        <p:spPr>
          <a:xfrm>
            <a:off x="4800600" y="1676400"/>
            <a:ext cx="3962400" cy="2321213"/>
          </a:xfrm>
        </p:spPr>
      </p:pic>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15</a:t>
            </a:fld>
            <a:endParaRPr lang="en-US"/>
          </a:p>
        </p:txBody>
      </p:sp>
      <p:sp>
        <p:nvSpPr>
          <p:cNvPr id="9" name="TextBox 8"/>
          <p:cNvSpPr txBox="1"/>
          <p:nvPr/>
        </p:nvSpPr>
        <p:spPr>
          <a:xfrm>
            <a:off x="914400" y="4267200"/>
            <a:ext cx="3397084" cy="369332"/>
          </a:xfrm>
          <a:prstGeom prst="rect">
            <a:avLst/>
          </a:prstGeom>
          <a:noFill/>
        </p:spPr>
        <p:txBody>
          <a:bodyPr wrap="none" rtlCol="0">
            <a:spAutoFit/>
          </a:bodyPr>
          <a:lstStyle/>
          <a:p>
            <a:r>
              <a:rPr lang="en-US" b="1" dirty="0" smtClean="0"/>
              <a:t>Third-Angle Projection (US)</a:t>
            </a:r>
            <a:endParaRPr lang="en-US" b="1" dirty="0"/>
          </a:p>
        </p:txBody>
      </p:sp>
      <p:sp>
        <p:nvSpPr>
          <p:cNvPr id="10" name="TextBox 9"/>
          <p:cNvSpPr txBox="1"/>
          <p:nvPr/>
        </p:nvSpPr>
        <p:spPr>
          <a:xfrm>
            <a:off x="4953000" y="4267200"/>
            <a:ext cx="3663182" cy="369332"/>
          </a:xfrm>
          <a:prstGeom prst="rect">
            <a:avLst/>
          </a:prstGeom>
          <a:noFill/>
        </p:spPr>
        <p:txBody>
          <a:bodyPr wrap="none" rtlCol="0">
            <a:spAutoFit/>
          </a:bodyPr>
          <a:lstStyle/>
          <a:p>
            <a:r>
              <a:rPr lang="en-US" b="1" dirty="0" smtClean="0"/>
              <a:t>First-Angle Projection (THEM)</a:t>
            </a:r>
            <a:endParaRPr lang="en-US" b="1" dirty="0"/>
          </a:p>
        </p:txBody>
      </p:sp>
      <p:pic>
        <p:nvPicPr>
          <p:cNvPr id="11" name="Picture 10" descr="third angle projection" title="third angle projection"/>
          <p:cNvPicPr>
            <a:picLocks noChangeAspect="1"/>
          </p:cNvPicPr>
          <p:nvPr/>
        </p:nvPicPr>
        <p:blipFill>
          <a:blip r:embed="rId5" cstate="print"/>
          <a:stretch>
            <a:fillRect/>
          </a:stretch>
        </p:blipFill>
        <p:spPr>
          <a:xfrm>
            <a:off x="1447800" y="4800600"/>
            <a:ext cx="1828800" cy="1002742"/>
          </a:xfrm>
          <a:prstGeom prst="rect">
            <a:avLst/>
          </a:prstGeom>
        </p:spPr>
      </p:pic>
      <p:pic>
        <p:nvPicPr>
          <p:cNvPr id="12" name="Picture 11" descr="first angle projection" title="first angle projection"/>
          <p:cNvPicPr>
            <a:picLocks noChangeAspect="1"/>
          </p:cNvPicPr>
          <p:nvPr/>
        </p:nvPicPr>
        <p:blipFill>
          <a:blip r:embed="rId6" cstate="print"/>
          <a:stretch>
            <a:fillRect/>
          </a:stretch>
        </p:blipFill>
        <p:spPr>
          <a:xfrm>
            <a:off x="5791201" y="4749704"/>
            <a:ext cx="1904999" cy="104149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 View Selection</a:t>
            </a:r>
            <a:endParaRPr lang="en-US" dirty="0"/>
          </a:p>
        </p:txBody>
      </p:sp>
      <p:pic>
        <p:nvPicPr>
          <p:cNvPr id="8" name="Content Placeholder 7" descr="front view selection" title="front view selection"/>
          <p:cNvPicPr>
            <a:picLocks noGrp="1" noChangeAspect="1"/>
          </p:cNvPicPr>
          <p:nvPr>
            <p:ph idx="1"/>
          </p:nvPr>
        </p:nvPicPr>
        <p:blipFill>
          <a:blip r:embed="rId3"/>
          <a:stretch>
            <a:fillRect/>
          </a:stretch>
        </p:blipFill>
        <p:spPr>
          <a:xfrm>
            <a:off x="1261852" y="2209800"/>
            <a:ext cx="6815348" cy="3449649"/>
          </a:xfrm>
        </p:spPr>
      </p:pic>
      <p:sp>
        <p:nvSpPr>
          <p:cNvPr id="5" name="Date Placeholder 4"/>
          <p:cNvSpPr>
            <a:spLocks noGrp="1"/>
          </p:cNvSpPr>
          <p:nvPr>
            <p:ph type="dt" sz="half" idx="10"/>
          </p:nvPr>
        </p:nvSpPr>
        <p:spPr/>
        <p:txBody>
          <a:bodyPr/>
          <a:lstStyle/>
          <a:p>
            <a:fld id="{DF27B85F-003C-494A-9D16-1D0D0D6AF155}" type="datetime1">
              <a:rPr lang="en-US" smtClean="0"/>
              <a:pPr/>
              <a:t>6/26/2017</a:t>
            </a:fld>
            <a:endParaRPr lang="en-US"/>
          </a:p>
        </p:txBody>
      </p:sp>
      <p:sp>
        <p:nvSpPr>
          <p:cNvPr id="6" name="Slide Number Placeholder 5"/>
          <p:cNvSpPr>
            <a:spLocks noGrp="1"/>
          </p:cNvSpPr>
          <p:nvPr>
            <p:ph type="sldNum" sz="quarter" idx="12"/>
          </p:nvPr>
        </p:nvSpPr>
        <p:spPr/>
        <p:txBody>
          <a:bodyPr/>
          <a:lstStyle/>
          <a:p>
            <a:r>
              <a:rPr lang="en-US" smtClean="0"/>
              <a:t>Page </a:t>
            </a:r>
            <a:fld id="{52AA94AB-BA60-47A5-BE3E-E0E257674C72}"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 View Examples</a:t>
            </a:r>
            <a:endParaRPr lang="en-US" dirty="0"/>
          </a:p>
        </p:txBody>
      </p:sp>
      <p:pic>
        <p:nvPicPr>
          <p:cNvPr id="6" name="Content Placeholder 5" descr="front view selection examples" title="front view selection examples"/>
          <p:cNvPicPr>
            <a:picLocks noGrp="1" noChangeAspect="1"/>
          </p:cNvPicPr>
          <p:nvPr>
            <p:ph idx="1"/>
          </p:nvPr>
        </p:nvPicPr>
        <p:blipFill>
          <a:blip r:embed="rId3"/>
          <a:stretch>
            <a:fillRect/>
          </a:stretch>
        </p:blipFill>
        <p:spPr>
          <a:xfrm>
            <a:off x="914400" y="1828800"/>
            <a:ext cx="7459925" cy="4114800"/>
          </a:xfrm>
        </p:spPr>
      </p:pic>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 View Examples – Cont’d</a:t>
            </a:r>
            <a:endParaRPr lang="en-US" dirty="0"/>
          </a:p>
        </p:txBody>
      </p:sp>
      <p:pic>
        <p:nvPicPr>
          <p:cNvPr id="6" name="Content Placeholder 5" descr="front view selection examples" title="front view selection examples"/>
          <p:cNvPicPr>
            <a:picLocks noGrp="1" noChangeAspect="1"/>
          </p:cNvPicPr>
          <p:nvPr>
            <p:ph idx="1"/>
          </p:nvPr>
        </p:nvPicPr>
        <p:blipFill>
          <a:blip r:embed="rId3"/>
          <a:stretch>
            <a:fillRect/>
          </a:stretch>
        </p:blipFill>
        <p:spPr>
          <a:xfrm>
            <a:off x="1600200" y="1639673"/>
            <a:ext cx="6019799" cy="4442483"/>
          </a:xfrm>
        </p:spPr>
      </p:pic>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View Prints</a:t>
            </a:r>
            <a:endParaRPr lang="en-US" dirty="0"/>
          </a:p>
        </p:txBody>
      </p:sp>
      <p:pic>
        <p:nvPicPr>
          <p:cNvPr id="6" name="Content Placeholder 5" descr="one view print" title="one view print"/>
          <p:cNvPicPr>
            <a:picLocks noGrp="1" noChangeAspect="1"/>
          </p:cNvPicPr>
          <p:nvPr>
            <p:ph idx="1"/>
          </p:nvPr>
        </p:nvPicPr>
        <p:blipFill>
          <a:blip r:embed="rId3"/>
          <a:stretch>
            <a:fillRect/>
          </a:stretch>
        </p:blipFill>
        <p:spPr>
          <a:xfrm>
            <a:off x="914400" y="1676400"/>
            <a:ext cx="4267200" cy="2318152"/>
          </a:xfrm>
        </p:spPr>
      </p:pic>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19</a:t>
            </a:fld>
            <a:endParaRPr lang="en-US"/>
          </a:p>
        </p:txBody>
      </p:sp>
      <p:pic>
        <p:nvPicPr>
          <p:cNvPr id="7" name="Picture 6" descr="one view print" title="one view print"/>
          <p:cNvPicPr>
            <a:picLocks noChangeAspect="1"/>
          </p:cNvPicPr>
          <p:nvPr/>
        </p:nvPicPr>
        <p:blipFill>
          <a:blip r:embed="rId4"/>
          <a:stretch>
            <a:fillRect/>
          </a:stretch>
        </p:blipFill>
        <p:spPr>
          <a:xfrm>
            <a:off x="4038600" y="3429000"/>
            <a:ext cx="4766777" cy="247524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50984" y="887769"/>
            <a:ext cx="8073527" cy="4065231"/>
          </a:xfrm>
          <a:prstGeom prst="rect">
            <a:avLst/>
          </a:prstGeom>
        </p:spPr>
        <p:txBody>
          <a:bodyPr anchor="t" anchorCtr="0">
            <a:normAutofit fontScale="90000" lnSpcReduction="20000"/>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1800" dirty="0">
                <a:solidFill>
                  <a:schemeClr val="tx1"/>
                </a:solidFill>
                <a:latin typeface="Times New Roman" panose="02020603050405020304" pitchFamily="18" charset="0"/>
                <a:cs typeface="Times New Roman" panose="02020603050405020304" pitchFamily="18" charset="0"/>
              </a:rPr>
              <a:t>The AMMQC program is an Equal Opportunity program. </a:t>
            </a:r>
            <a:br>
              <a:rPr lang="en-US" sz="1800" dirty="0">
                <a:solidFill>
                  <a:schemeClr val="tx1"/>
                </a:solidFill>
                <a:latin typeface="Times New Roman" panose="02020603050405020304" pitchFamily="18" charset="0"/>
                <a:cs typeface="Times New Roman" panose="02020603050405020304" pitchFamily="18" charset="0"/>
              </a:rPr>
            </a:br>
            <a:r>
              <a:rPr lang="en-US" sz="1800" dirty="0">
                <a:solidFill>
                  <a:schemeClr val="tx1"/>
                </a:solidFill>
                <a:latin typeface="Times New Roman" panose="02020603050405020304" pitchFamily="18" charset="0"/>
                <a:cs typeface="Times New Roman" panose="02020603050405020304" pitchFamily="18" charset="0"/>
              </a:rPr>
              <a:t>Adaptive equipment is available upon request for individuals with disabilities.</a:t>
            </a:r>
            <a:br>
              <a:rPr lang="en-US" sz="1800" dirty="0">
                <a:solidFill>
                  <a:schemeClr val="tx1"/>
                </a:solidFill>
                <a:latin typeface="Times New Roman" panose="02020603050405020304" pitchFamily="18" charset="0"/>
                <a:cs typeface="Times New Roman" panose="02020603050405020304" pitchFamily="18" charset="0"/>
              </a:rPr>
            </a:br>
            <a:r>
              <a:rPr lang="en-US" sz="1800" dirty="0">
                <a:solidFill>
                  <a:schemeClr val="tx1"/>
                </a:solidFill>
                <a:latin typeface="Times New Roman" panose="02020603050405020304" pitchFamily="18" charset="0"/>
                <a:cs typeface="Times New Roman" panose="02020603050405020304" pitchFamily="18" charset="0"/>
              </a:rPr>
              <a:t> </a:t>
            </a:r>
            <a:br>
              <a:rPr lang="en-US" sz="1800" dirty="0">
                <a:solidFill>
                  <a:schemeClr val="tx1"/>
                </a:solidFill>
                <a:latin typeface="Times New Roman" panose="02020603050405020304" pitchFamily="18" charset="0"/>
                <a:cs typeface="Times New Roman" panose="02020603050405020304" pitchFamily="18" charset="0"/>
              </a:rPr>
            </a:br>
            <a:r>
              <a:rPr lang="en-US" sz="1800" u="sng" dirty="0">
                <a:solidFill>
                  <a:schemeClr val="tx1"/>
                </a:solidFill>
                <a:latin typeface="Times New Roman" panose="02020603050405020304" pitchFamily="18" charset="0"/>
                <a:cs typeface="Times New Roman" panose="02020603050405020304" pitchFamily="18" charset="0"/>
                <a:hlinkClick r:id="rId2" tooltip="Creative Commons License"/>
              </a:rPr>
              <a:t>http://creativecommons.org/licenses/by/3.0</a:t>
            </a:r>
            <a:r>
              <a:rPr lang="en-US" sz="1800" dirty="0">
                <a:solidFill>
                  <a:schemeClr val="tx1"/>
                </a:solidFill>
                <a:latin typeface="Times New Roman" panose="02020603050405020304" pitchFamily="18" charset="0"/>
                <a:cs typeface="Times New Roman" panose="02020603050405020304" pitchFamily="18" charset="0"/>
              </a:rPr>
              <a:t> This work is licensed under a Creative Commons Attribution 3.0 </a:t>
            </a:r>
            <a:r>
              <a:rPr lang="en-US" sz="1800" dirty="0" err="1">
                <a:solidFill>
                  <a:schemeClr val="tx1"/>
                </a:solidFill>
                <a:latin typeface="Times New Roman" panose="02020603050405020304" pitchFamily="18" charset="0"/>
                <a:cs typeface="Times New Roman" panose="02020603050405020304" pitchFamily="18" charset="0"/>
              </a:rPr>
              <a:t>Unported</a:t>
            </a:r>
            <a:r>
              <a:rPr lang="en-US" sz="1800" dirty="0">
                <a:solidFill>
                  <a:schemeClr val="tx1"/>
                </a:solidFill>
                <a:latin typeface="Times New Roman" panose="02020603050405020304" pitchFamily="18" charset="0"/>
                <a:cs typeface="Times New Roman" panose="02020603050405020304" pitchFamily="18" charset="0"/>
              </a:rPr>
              <a:t> License [http://creativecommons.org/licenses/by/3.0]</a:t>
            </a:r>
            <a:br>
              <a:rPr lang="en-US" sz="1800" dirty="0">
                <a:solidFill>
                  <a:schemeClr val="tx1"/>
                </a:solidFill>
                <a:latin typeface="Times New Roman" panose="02020603050405020304" pitchFamily="18" charset="0"/>
                <a:cs typeface="Times New Roman" panose="02020603050405020304" pitchFamily="18" charset="0"/>
              </a:rPr>
            </a:br>
            <a:r>
              <a:rPr lang="en-US" sz="1800" dirty="0">
                <a:solidFill>
                  <a:schemeClr val="tx1"/>
                </a:solidFill>
                <a:latin typeface="Times New Roman" panose="02020603050405020304" pitchFamily="18" charset="0"/>
                <a:cs typeface="Times New Roman" panose="02020603050405020304" pitchFamily="18" charset="0"/>
              </a:rPr>
              <a:t> </a:t>
            </a:r>
            <a:br>
              <a:rPr lang="en-US" sz="1800" dirty="0">
                <a:solidFill>
                  <a:schemeClr val="tx1"/>
                </a:solidFill>
                <a:latin typeface="Times New Roman" panose="02020603050405020304" pitchFamily="18" charset="0"/>
                <a:cs typeface="Times New Roman" panose="02020603050405020304" pitchFamily="18" charset="0"/>
              </a:rPr>
            </a:br>
            <a:r>
              <a:rPr lang="en-US" sz="1800" dirty="0">
                <a:solidFill>
                  <a:schemeClr val="tx1"/>
                </a:solidFill>
                <a:latin typeface="Times New Roman" panose="02020603050405020304" pitchFamily="18" charset="0"/>
                <a:cs typeface="Times New Roman" panose="02020603050405020304" pitchFamily="18" charset="0"/>
              </a:rPr>
              <a:t>This project is sponsored by a $15.9 million grant from the U.S. Department of Labor, Employment and Training Administration.</a:t>
            </a:r>
            <a:br>
              <a:rPr lang="en-US" sz="1800" dirty="0">
                <a:solidFill>
                  <a:schemeClr val="tx1"/>
                </a:solidFill>
                <a:latin typeface="Times New Roman" panose="02020603050405020304" pitchFamily="18" charset="0"/>
                <a:cs typeface="Times New Roman" panose="02020603050405020304" pitchFamily="18" charset="0"/>
              </a:rPr>
            </a:br>
            <a:r>
              <a:rPr lang="en-US" sz="1800" dirty="0">
                <a:solidFill>
                  <a:schemeClr val="tx1"/>
                </a:solidFill>
                <a:latin typeface="Times New Roman" panose="02020603050405020304" pitchFamily="18" charset="0"/>
                <a:cs typeface="Times New Roman" panose="02020603050405020304" pitchFamily="18" charset="0"/>
              </a:rPr>
              <a:t>The AMMQC program is an Equal Opportunity program. Adaptive equipment is available upon request for individuals with disabilities. This workforce product was funded by a grant awarded by the U.S. Department of Labor’s Employment and Training Administration. The product was created by the grantee and does not necessarily reflect the official position of the U.S. Department of Labor. The U.S. Department of Labor makes no guarantees, warranties, or assurances of any kind, express or implied, with respect to such information, including any information on linked sites and including, but not limited to, accuracy of the information or its completeness, timeliness, usefulness, adequacy, continued availability, or ownership.</a:t>
            </a:r>
            <a:r>
              <a:rPr lang="en-US" dirty="0">
                <a:solidFill>
                  <a:schemeClr val="tx1"/>
                </a:solidFill>
              </a:rPr>
              <a:t/>
            </a:r>
            <a:br>
              <a:rPr lang="en-US" dirty="0">
                <a:solidFill>
                  <a:schemeClr val="tx1"/>
                </a:solidFill>
              </a:rPr>
            </a:br>
            <a:endParaRPr lang="en-US" dirty="0">
              <a:solidFill>
                <a:schemeClr val="tx1"/>
              </a:solidFill>
            </a:endParaRPr>
          </a:p>
        </p:txBody>
      </p:sp>
      <p:pic>
        <p:nvPicPr>
          <p:cNvPr id="3" name="Picture 2" descr="cid:image001.jpg@01D050FD.CEFDEC80"/>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454656" y="5180699"/>
            <a:ext cx="2770193" cy="731520"/>
          </a:xfrm>
          <a:prstGeom prst="rect">
            <a:avLst/>
          </a:prstGeom>
          <a:noFill/>
          <a:ln>
            <a:noFill/>
          </a:ln>
        </p:spPr>
      </p:pic>
      <p:pic>
        <p:nvPicPr>
          <p:cNvPr id="4" name="Picture 3" descr="cid:image004.jpg@01D050FD.CF15BA4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101368" y="4795778"/>
            <a:ext cx="2576830" cy="1257300"/>
          </a:xfrm>
          <a:prstGeom prst="rect">
            <a:avLst/>
          </a:prstGeom>
          <a:noFill/>
          <a:ln>
            <a:noFill/>
          </a:ln>
        </p:spPr>
      </p:pic>
      <p:sp>
        <p:nvSpPr>
          <p:cNvPr id="5" name="Title 4"/>
          <p:cNvSpPr>
            <a:spLocks noGrp="1"/>
          </p:cNvSpPr>
          <p:nvPr>
            <p:ph type="title"/>
          </p:nvPr>
        </p:nvSpPr>
        <p:spPr>
          <a:xfrm>
            <a:off x="628650" y="365127"/>
            <a:ext cx="7886700" cy="625474"/>
          </a:xfrm>
        </p:spPr>
        <p:txBody>
          <a:bodyPr>
            <a:normAutofit/>
          </a:bodyPr>
          <a:lstStyle/>
          <a:p>
            <a:r>
              <a:rPr lang="en-US" sz="1800" dirty="0"/>
              <a:t>Disclaimer</a:t>
            </a:r>
          </a:p>
        </p:txBody>
      </p:sp>
    </p:spTree>
    <p:extLst>
      <p:ext uri="{BB962C8B-B14F-4D97-AF65-F5344CB8AC3E}">
        <p14:creationId xmlns:p14="http://schemas.microsoft.com/office/powerpoint/2010/main" val="618741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3 View – See Handout</a:t>
            </a:r>
            <a:endParaRPr lang="en-US" dirty="0"/>
          </a:p>
        </p:txBody>
      </p:sp>
      <p:pic>
        <p:nvPicPr>
          <p:cNvPr id="6" name="Content Placeholder 5" descr="three view" title="three view"/>
          <p:cNvPicPr>
            <a:picLocks noGrp="1" noChangeAspect="1"/>
          </p:cNvPicPr>
          <p:nvPr>
            <p:ph idx="1"/>
          </p:nvPr>
        </p:nvPicPr>
        <p:blipFill>
          <a:blip r:embed="rId2" cstate="print"/>
          <a:stretch>
            <a:fillRect/>
          </a:stretch>
        </p:blipFill>
        <p:spPr>
          <a:xfrm>
            <a:off x="1295400" y="1600200"/>
            <a:ext cx="6934200" cy="4712985"/>
          </a:xfrm>
        </p:spPr>
      </p:pic>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Partial View</a:t>
            </a:r>
            <a:endParaRPr lang="en-US" dirty="0"/>
          </a:p>
        </p:txBody>
      </p:sp>
      <p:pic>
        <p:nvPicPr>
          <p:cNvPr id="6" name="Content Placeholder 5" descr="partial view" title="partial view"/>
          <p:cNvPicPr>
            <a:picLocks noGrp="1" noChangeAspect="1"/>
          </p:cNvPicPr>
          <p:nvPr>
            <p:ph idx="1"/>
          </p:nvPr>
        </p:nvPicPr>
        <p:blipFill>
          <a:blip r:embed="rId3"/>
          <a:stretch>
            <a:fillRect/>
          </a:stretch>
        </p:blipFill>
        <p:spPr>
          <a:xfrm>
            <a:off x="3134743" y="2716450"/>
            <a:ext cx="2874513" cy="2569687"/>
          </a:xfrm>
        </p:spPr>
      </p:pic>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 Views</a:t>
            </a:r>
            <a:endParaRPr lang="en-US" dirty="0"/>
          </a:p>
        </p:txBody>
      </p:sp>
      <p:pic>
        <p:nvPicPr>
          <p:cNvPr id="6" name="Content Placeholder 5" descr="detail view" title="detail view"/>
          <p:cNvPicPr>
            <a:picLocks noGrp="1" noChangeAspect="1"/>
          </p:cNvPicPr>
          <p:nvPr>
            <p:ph idx="1"/>
          </p:nvPr>
        </p:nvPicPr>
        <p:blipFill>
          <a:blip r:embed="rId3"/>
          <a:stretch>
            <a:fillRect/>
          </a:stretch>
        </p:blipFill>
        <p:spPr>
          <a:xfrm>
            <a:off x="3110357" y="2637196"/>
            <a:ext cx="2923285" cy="2728196"/>
          </a:xfrm>
        </p:spPr>
      </p:pic>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Views With Related Parts</a:t>
            </a:r>
            <a:endParaRPr lang="en-US" dirty="0"/>
          </a:p>
        </p:txBody>
      </p:sp>
      <p:pic>
        <p:nvPicPr>
          <p:cNvPr id="6" name="Content Placeholder 5" descr="views with parts" title="views with parts"/>
          <p:cNvPicPr>
            <a:picLocks noGrp="1" noChangeAspect="1"/>
          </p:cNvPicPr>
          <p:nvPr>
            <p:ph idx="1"/>
          </p:nvPr>
        </p:nvPicPr>
        <p:blipFill>
          <a:blip r:embed="rId3"/>
          <a:stretch>
            <a:fillRect/>
          </a:stretch>
        </p:blipFill>
        <p:spPr>
          <a:xfrm>
            <a:off x="887984" y="1676401"/>
            <a:ext cx="7265416" cy="4329233"/>
          </a:xfrm>
        </p:spPr>
      </p:pic>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Removed Views</a:t>
            </a:r>
            <a:endParaRPr lang="en-US" dirty="0"/>
          </a:p>
        </p:txBody>
      </p:sp>
      <p:pic>
        <p:nvPicPr>
          <p:cNvPr id="6" name="Content Placeholder 5" descr="removed views" title="removed views"/>
          <p:cNvPicPr>
            <a:picLocks noGrp="1" noChangeAspect="1"/>
          </p:cNvPicPr>
          <p:nvPr>
            <p:ph idx="1"/>
          </p:nvPr>
        </p:nvPicPr>
        <p:blipFill>
          <a:blip r:embed="rId3"/>
          <a:stretch>
            <a:fillRect/>
          </a:stretch>
        </p:blipFill>
        <p:spPr>
          <a:xfrm>
            <a:off x="762000" y="1752600"/>
            <a:ext cx="3733800" cy="2852058"/>
          </a:xfrm>
        </p:spPr>
      </p:pic>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24</a:t>
            </a:fld>
            <a:endParaRPr lang="en-US"/>
          </a:p>
        </p:txBody>
      </p:sp>
      <p:pic>
        <p:nvPicPr>
          <p:cNvPr id="7" name="Picture 6" descr="removed views" title="removed views"/>
          <p:cNvPicPr>
            <a:picLocks noChangeAspect="1"/>
          </p:cNvPicPr>
          <p:nvPr/>
        </p:nvPicPr>
        <p:blipFill>
          <a:blip r:embed="rId4"/>
          <a:stretch>
            <a:fillRect/>
          </a:stretch>
        </p:blipFill>
        <p:spPr>
          <a:xfrm>
            <a:off x="4800600" y="3147415"/>
            <a:ext cx="3849885" cy="304327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Breakout View / Runout</a:t>
            </a:r>
            <a:endParaRPr lang="en-US" dirty="0"/>
          </a:p>
        </p:txBody>
      </p:sp>
      <p:pic>
        <p:nvPicPr>
          <p:cNvPr id="6" name="Content Placeholder 5" descr="breakout view" title="breakout view"/>
          <p:cNvPicPr>
            <a:picLocks noGrp="1" noChangeAspect="1"/>
          </p:cNvPicPr>
          <p:nvPr>
            <p:ph idx="1"/>
          </p:nvPr>
        </p:nvPicPr>
        <p:blipFill>
          <a:blip r:embed="rId3"/>
          <a:stretch>
            <a:fillRect/>
          </a:stretch>
        </p:blipFill>
        <p:spPr>
          <a:xfrm>
            <a:off x="634666" y="1676400"/>
            <a:ext cx="7823534" cy="4373047"/>
          </a:xfrm>
        </p:spPr>
      </p:pic>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Precedence</a:t>
            </a:r>
            <a:endParaRPr lang="en-US" dirty="0"/>
          </a:p>
        </p:txBody>
      </p:sp>
      <p:pic>
        <p:nvPicPr>
          <p:cNvPr id="8" name="Content Placeholder 7" descr="line precedence" title="line precedence"/>
          <p:cNvPicPr>
            <a:picLocks noGrp="1" noChangeAspect="1"/>
          </p:cNvPicPr>
          <p:nvPr>
            <p:ph idx="1"/>
          </p:nvPr>
        </p:nvPicPr>
        <p:blipFill>
          <a:blip r:embed="rId3"/>
          <a:stretch>
            <a:fillRect/>
          </a:stretch>
        </p:blipFill>
        <p:spPr>
          <a:xfrm>
            <a:off x="1066800" y="1631627"/>
            <a:ext cx="7239000" cy="4612990"/>
          </a:xfrm>
        </p:spPr>
      </p:pic>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Credits</a:t>
            </a:r>
            <a:endParaRPr lang="en-US" dirty="0"/>
          </a:p>
        </p:txBody>
      </p:sp>
      <p:sp>
        <p:nvSpPr>
          <p:cNvPr id="3" name="Content Placeholder 2"/>
          <p:cNvSpPr>
            <a:spLocks noGrp="1"/>
          </p:cNvSpPr>
          <p:nvPr>
            <p:ph idx="1"/>
          </p:nvPr>
        </p:nvSpPr>
        <p:spPr/>
        <p:txBody>
          <a:bodyPr/>
          <a:lstStyle/>
          <a:p>
            <a:r>
              <a:rPr lang="en-US" dirty="0" smtClean="0"/>
              <a:t>Unless indicated otherwise all images are from Madsen, David A., and David P. Madsen. </a:t>
            </a:r>
            <a:r>
              <a:rPr lang="en-US" i="1" dirty="0" smtClean="0"/>
              <a:t>Print Reading for Engineering and Manufacturing Technology.</a:t>
            </a:r>
            <a:r>
              <a:rPr lang="en-US" dirty="0" smtClean="0"/>
              <a:t> Clifton Park, NY: Delmar, </a:t>
            </a:r>
            <a:r>
              <a:rPr lang="en-US" dirty="0" err="1" smtClean="0"/>
              <a:t>Cengage</a:t>
            </a:r>
            <a:r>
              <a:rPr lang="en-US" dirty="0" smtClean="0"/>
              <a:t> Learning, 2013. Print.</a:t>
            </a:r>
            <a:endParaRPr lang="en-US" dirty="0"/>
          </a:p>
        </p:txBody>
      </p:sp>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27</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Orthographic</a:t>
            </a:r>
            <a:br>
              <a:rPr lang="en-US" dirty="0" smtClean="0"/>
            </a:br>
            <a:r>
              <a:rPr lang="en-US" dirty="0" smtClean="0"/>
              <a:t>Projection</a:t>
            </a:r>
            <a:endParaRPr lang="en-US" dirty="0"/>
          </a:p>
        </p:txBody>
      </p:sp>
      <p:pic>
        <p:nvPicPr>
          <p:cNvPr id="6" name="Content Placeholder 5" descr="orthogrphic projection" title="orthogrphic projection"/>
          <p:cNvPicPr>
            <a:picLocks noGrp="1" noChangeAspect="1"/>
          </p:cNvPicPr>
          <p:nvPr>
            <p:ph idx="1"/>
          </p:nvPr>
        </p:nvPicPr>
        <p:blipFill>
          <a:blip r:embed="rId3" cstate="print"/>
          <a:stretch>
            <a:fillRect/>
          </a:stretch>
        </p:blipFill>
        <p:spPr>
          <a:xfrm>
            <a:off x="4114800" y="457200"/>
            <a:ext cx="4038600" cy="5650021"/>
          </a:xfrm>
        </p:spPr>
      </p:pic>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3</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Foreshortened</a:t>
            </a:r>
            <a:br>
              <a:rPr lang="en-US" dirty="0" smtClean="0"/>
            </a:br>
            <a:r>
              <a:rPr lang="en-US" dirty="0" smtClean="0"/>
              <a:t>Surface</a:t>
            </a:r>
            <a:endParaRPr lang="en-US" dirty="0"/>
          </a:p>
        </p:txBody>
      </p:sp>
      <p:pic>
        <p:nvPicPr>
          <p:cNvPr id="6" name="Content Placeholder 5" descr="foreshortened surface" title="foreshortened surface"/>
          <p:cNvPicPr>
            <a:picLocks noGrp="1" noChangeAspect="1"/>
          </p:cNvPicPr>
          <p:nvPr>
            <p:ph idx="1"/>
          </p:nvPr>
        </p:nvPicPr>
        <p:blipFill>
          <a:blip r:embed="rId3" cstate="print"/>
          <a:stretch>
            <a:fillRect/>
          </a:stretch>
        </p:blipFill>
        <p:spPr>
          <a:xfrm>
            <a:off x="4572000" y="457199"/>
            <a:ext cx="3810000" cy="5899237"/>
          </a:xfrm>
        </p:spPr>
      </p:pic>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Glass Box</a:t>
            </a:r>
            <a:endParaRPr lang="en-US" dirty="0"/>
          </a:p>
        </p:txBody>
      </p:sp>
      <p:pic>
        <p:nvPicPr>
          <p:cNvPr id="6" name="Content Placeholder 5" descr="glass box" title="glass box"/>
          <p:cNvPicPr>
            <a:picLocks noGrp="1" noChangeAspect="1"/>
          </p:cNvPicPr>
          <p:nvPr>
            <p:ph idx="1"/>
          </p:nvPr>
        </p:nvPicPr>
        <p:blipFill>
          <a:blip r:embed="rId3"/>
          <a:stretch>
            <a:fillRect/>
          </a:stretch>
        </p:blipFill>
        <p:spPr>
          <a:xfrm>
            <a:off x="3200400" y="762000"/>
            <a:ext cx="5410200" cy="5462070"/>
          </a:xfrm>
        </p:spPr>
      </p:pic>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5</a:t>
            </a:fld>
            <a:endParaRPr lang="en-US"/>
          </a:p>
        </p:txBody>
      </p:sp>
    </p:spTree>
    <p:extLst>
      <p:ext uri="{BB962C8B-B14F-4D97-AF65-F5344CB8AC3E}">
        <p14:creationId xmlns:p14="http://schemas.microsoft.com/office/powerpoint/2010/main" val="234163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Glass Box #2</a:t>
            </a:r>
            <a:endParaRPr lang="en-US" dirty="0"/>
          </a:p>
        </p:txBody>
      </p:sp>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6</a:t>
            </a:fld>
            <a:endParaRPr lang="en-US"/>
          </a:p>
        </p:txBody>
      </p:sp>
      <p:pic>
        <p:nvPicPr>
          <p:cNvPr id="7" name="Picture 6" descr="glass box" title="glass box"/>
          <p:cNvPicPr>
            <a:picLocks noChangeAspect="1"/>
          </p:cNvPicPr>
          <p:nvPr/>
        </p:nvPicPr>
        <p:blipFill>
          <a:blip r:embed="rId3"/>
          <a:stretch>
            <a:fillRect/>
          </a:stretch>
        </p:blipFill>
        <p:spPr>
          <a:xfrm>
            <a:off x="3810000" y="304800"/>
            <a:ext cx="4419600" cy="5804209"/>
          </a:xfrm>
          <a:prstGeom prst="rect">
            <a:avLst/>
          </a:prstGeom>
        </p:spPr>
      </p:pic>
    </p:spTree>
    <p:extLst>
      <p:ext uri="{BB962C8B-B14F-4D97-AF65-F5344CB8AC3E}">
        <p14:creationId xmlns:p14="http://schemas.microsoft.com/office/powerpoint/2010/main" val="234163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Glass Box #3</a:t>
            </a:r>
            <a:endParaRPr lang="en-US" dirty="0"/>
          </a:p>
        </p:txBody>
      </p:sp>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7</a:t>
            </a:fld>
            <a:endParaRPr lang="en-US"/>
          </a:p>
        </p:txBody>
      </p:sp>
      <p:pic>
        <p:nvPicPr>
          <p:cNvPr id="8" name="Picture 7" descr="glass box" title="glass box"/>
          <p:cNvPicPr>
            <a:picLocks noChangeAspect="1"/>
          </p:cNvPicPr>
          <p:nvPr/>
        </p:nvPicPr>
        <p:blipFill>
          <a:blip r:embed="rId3"/>
          <a:stretch>
            <a:fillRect/>
          </a:stretch>
        </p:blipFill>
        <p:spPr>
          <a:xfrm>
            <a:off x="1447800" y="1752600"/>
            <a:ext cx="6705600" cy="4260646"/>
          </a:xfrm>
          <a:prstGeom prst="rect">
            <a:avLst/>
          </a:prstGeom>
        </p:spPr>
      </p:pic>
    </p:spTree>
    <p:extLst>
      <p:ext uri="{BB962C8B-B14F-4D97-AF65-F5344CB8AC3E}">
        <p14:creationId xmlns:p14="http://schemas.microsoft.com/office/powerpoint/2010/main" val="234163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Glass Box #4</a:t>
            </a:r>
            <a:endParaRPr lang="en-US" dirty="0"/>
          </a:p>
        </p:txBody>
      </p:sp>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8</a:t>
            </a:fld>
            <a:endParaRPr lang="en-US"/>
          </a:p>
        </p:txBody>
      </p:sp>
      <p:pic>
        <p:nvPicPr>
          <p:cNvPr id="9" name="Picture 8" descr="glass box" title="glass box"/>
          <p:cNvPicPr>
            <a:picLocks noChangeAspect="1"/>
          </p:cNvPicPr>
          <p:nvPr/>
        </p:nvPicPr>
        <p:blipFill>
          <a:blip r:embed="rId3"/>
          <a:stretch>
            <a:fillRect/>
          </a:stretch>
        </p:blipFill>
        <p:spPr>
          <a:xfrm>
            <a:off x="1571762" y="1371600"/>
            <a:ext cx="6962637" cy="472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Methods of Projection</a:t>
            </a:r>
            <a:endParaRPr lang="en-US" dirty="0"/>
          </a:p>
        </p:txBody>
      </p:sp>
      <p:sp>
        <p:nvSpPr>
          <p:cNvPr id="4" name="Date Placeholder 3"/>
          <p:cNvSpPr>
            <a:spLocks noGrp="1"/>
          </p:cNvSpPr>
          <p:nvPr>
            <p:ph type="dt" sz="half" idx="10"/>
          </p:nvPr>
        </p:nvSpPr>
        <p:spPr/>
        <p:txBody>
          <a:bodyPr/>
          <a:lstStyle/>
          <a:p>
            <a:fld id="{64D944CB-2C98-4D3E-859B-BB7794C0429D}" type="datetime1">
              <a:rPr lang="en-US" smtClean="0"/>
              <a:pPr/>
              <a:t>6/26/2017</a:t>
            </a:fld>
            <a:endParaRPr lang="en-US"/>
          </a:p>
        </p:txBody>
      </p:sp>
      <p:sp>
        <p:nvSpPr>
          <p:cNvPr id="5" name="Slide Number Placeholder 4"/>
          <p:cNvSpPr>
            <a:spLocks noGrp="1"/>
          </p:cNvSpPr>
          <p:nvPr>
            <p:ph type="sldNum" sz="quarter" idx="12"/>
          </p:nvPr>
        </p:nvSpPr>
        <p:spPr/>
        <p:txBody>
          <a:bodyPr/>
          <a:lstStyle/>
          <a:p>
            <a:r>
              <a:rPr lang="en-US" smtClean="0"/>
              <a:t>Page </a:t>
            </a:r>
            <a:fld id="{CF164636-6BD1-4BE9-A43C-CB31DBDC6C09}" type="slidenum">
              <a:rPr lang="en-US" smtClean="0"/>
              <a:pPr/>
              <a:t>9</a:t>
            </a:fld>
            <a:endParaRPr lang="en-US"/>
          </a:p>
        </p:txBody>
      </p:sp>
      <p:pic>
        <p:nvPicPr>
          <p:cNvPr id="7" name="Picture 6" descr="projections" title="projections"/>
          <p:cNvPicPr>
            <a:picLocks noChangeAspect="1"/>
          </p:cNvPicPr>
          <p:nvPr/>
        </p:nvPicPr>
        <p:blipFill>
          <a:blip r:embed="rId3"/>
          <a:stretch>
            <a:fillRect/>
          </a:stretch>
        </p:blipFill>
        <p:spPr>
          <a:xfrm>
            <a:off x="1981200" y="1600199"/>
            <a:ext cx="5607419" cy="4649915"/>
          </a:xfrm>
          <a:prstGeom prst="rect">
            <a:avLst/>
          </a:prstGeom>
        </p:spPr>
      </p:pic>
    </p:spTree>
    <p:extLst>
      <p:ext uri="{BB962C8B-B14F-4D97-AF65-F5344CB8AC3E}">
        <p14:creationId xmlns:p14="http://schemas.microsoft.com/office/powerpoint/2010/main" val="58380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4632</TotalTime>
  <Words>1220</Words>
  <Application>Microsoft Office PowerPoint</Application>
  <PresentationFormat>On-screen Show (4:3)</PresentationFormat>
  <Paragraphs>194</Paragraphs>
  <Slides>27</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Tahoma</vt:lpstr>
      <vt:lpstr>Times New Roman</vt:lpstr>
      <vt:lpstr>Office Theme</vt:lpstr>
      <vt:lpstr>Blueprint Reading</vt:lpstr>
      <vt:lpstr>Disclaimer</vt:lpstr>
      <vt:lpstr>Orthographic Projection</vt:lpstr>
      <vt:lpstr>Foreshortened Surface</vt:lpstr>
      <vt:lpstr>Glass Box</vt:lpstr>
      <vt:lpstr>Glass Box #2</vt:lpstr>
      <vt:lpstr>Glass Box #3</vt:lpstr>
      <vt:lpstr>Glass Box #4</vt:lpstr>
      <vt:lpstr>3 Methods of Projection</vt:lpstr>
      <vt:lpstr>3 Methods of Projection #2</vt:lpstr>
      <vt:lpstr>3 Methods of Projection #3</vt:lpstr>
      <vt:lpstr>Quick Review of Views</vt:lpstr>
      <vt:lpstr>Third-Angle Projection</vt:lpstr>
      <vt:lpstr>First-Angle Projection</vt:lpstr>
      <vt:lpstr>3rd &amp; 1st Comparison</vt:lpstr>
      <vt:lpstr>Front View Selection</vt:lpstr>
      <vt:lpstr>Front View Examples</vt:lpstr>
      <vt:lpstr>Front View Examples – Cont’d</vt:lpstr>
      <vt:lpstr>One View Prints</vt:lpstr>
      <vt:lpstr>Sample 3 View – See Handout</vt:lpstr>
      <vt:lpstr>Partial View</vt:lpstr>
      <vt:lpstr>Detail Views</vt:lpstr>
      <vt:lpstr>Views With Related Parts</vt:lpstr>
      <vt:lpstr>Removed Views</vt:lpstr>
      <vt:lpstr>Breakout View / Runout</vt:lpstr>
      <vt:lpstr>Line Precedence</vt:lpstr>
      <vt:lpstr>Credits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Blueprint Reading</dc:title>
  <dc:subject>Reading Multiview Drawings</dc:subject>
  <dc:creator>Todd Rathier</dc:creator>
  <cp:lastModifiedBy>RISD</cp:lastModifiedBy>
  <cp:revision>105</cp:revision>
  <cp:lastPrinted>1601-01-01T00:00:00Z</cp:lastPrinted>
  <dcterms:created xsi:type="dcterms:W3CDTF">1601-01-01T00:00:00Z</dcterms:created>
  <dcterms:modified xsi:type="dcterms:W3CDTF">2017-06-26T19:55:25Z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TC010689871033</vt:lpwstr>
  </property>
</Properties>
</file>