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2" r:id="rId1"/>
  </p:sldMasterIdLst>
  <p:notesMasterIdLst>
    <p:notesMasterId r:id="rId27"/>
  </p:notesMasterIdLst>
  <p:sldIdLst>
    <p:sldId id="279" r:id="rId2"/>
    <p:sldId id="303"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20" autoAdjust="0"/>
  </p:normalViewPr>
  <p:slideViewPr>
    <p:cSldViewPr>
      <p:cViewPr varScale="1">
        <p:scale>
          <a:sx n="64" d="100"/>
          <a:sy n="64" d="100"/>
        </p:scale>
        <p:origin x="198" y="7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5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66ABA6-18A7-4109-9E20-EF430A971FE1}" type="datetimeFigureOut">
              <a:rPr lang="en-US" smtClean="0"/>
              <a:pPr/>
              <a:t>6/26/2017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AEEC8-FB8C-498E-871A-115A7A554218}" type="slidenum">
              <a:rPr lang="en-US" smtClean="0"/>
              <a:pPr/>
              <a:t>‹#›</a:t>
            </a:fld>
            <a:endParaRPr lang="en-US"/>
          </a:p>
        </p:txBody>
      </p:sp>
    </p:spTree>
    <p:extLst>
      <p:ext uri="{BB962C8B-B14F-4D97-AF65-F5344CB8AC3E}">
        <p14:creationId xmlns:p14="http://schemas.microsoft.com/office/powerpoint/2010/main" val="3769614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9AEEC8-FB8C-498E-871A-115A7A554218}" type="slidenum">
              <a:rPr lang="en-US" smtClean="0"/>
              <a:pPr/>
              <a:t>1</a:t>
            </a:fld>
            <a:endParaRPr lang="en-US"/>
          </a:p>
        </p:txBody>
      </p:sp>
    </p:spTree>
    <p:extLst>
      <p:ext uri="{BB962C8B-B14F-4D97-AF65-F5344CB8AC3E}">
        <p14:creationId xmlns:p14="http://schemas.microsoft.com/office/powerpoint/2010/main" val="1697965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boss a circular pad and is typically found on castings or forgings and they allow a stronger zone for a fastener to attach to.  They are typically machined smooth once the casting is complete.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11</a:t>
            </a:fld>
            <a:endParaRPr lang="en-US"/>
          </a:p>
        </p:txBody>
      </p:sp>
    </p:spTree>
    <p:extLst>
      <p:ext uri="{BB962C8B-B14F-4D97-AF65-F5344CB8AC3E}">
        <p14:creationId xmlns:p14="http://schemas.microsoft.com/office/powerpoint/2010/main" val="1353298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lug is usually cast or forged in place and is typically used as a hold down or bracket to attach a fastener.  They are usually drilled thru and then </a:t>
            </a:r>
            <a:r>
              <a:rPr lang="en-US" dirty="0" err="1" smtClean="0"/>
              <a:t>spotfaced</a:t>
            </a:r>
            <a:r>
              <a:rPr lang="en-US" dirty="0" smtClean="0"/>
              <a:t>.</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12</a:t>
            </a:fld>
            <a:endParaRPr lang="en-US"/>
          </a:p>
        </p:txBody>
      </p:sp>
    </p:spTree>
    <p:extLst>
      <p:ext uri="{BB962C8B-B14F-4D97-AF65-F5344CB8AC3E}">
        <p14:creationId xmlns:p14="http://schemas.microsoft.com/office/powerpoint/2010/main" val="2205527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pad is a rectangular</a:t>
            </a:r>
            <a:r>
              <a:rPr lang="en-US" baseline="0" dirty="0" smtClean="0"/>
              <a:t> raised surface usually cast or forged but can be machined.  General use is for mounting of an adjacent part.</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13</a:t>
            </a:fld>
            <a:endParaRPr lang="en-US"/>
          </a:p>
        </p:txBody>
      </p:sp>
    </p:spTree>
    <p:extLst>
      <p:ext uri="{BB962C8B-B14F-4D97-AF65-F5344CB8AC3E}">
        <p14:creationId xmlns:p14="http://schemas.microsoft.com/office/powerpoint/2010/main" val="4268120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fillet “fills in”  an area of the part.  Generally this is because it adds strength</a:t>
            </a:r>
            <a:r>
              <a:rPr lang="en-US" baseline="0" dirty="0" smtClean="0"/>
              <a:t> to the corner although it can also be because the tool machining the part does not create a perfect corner.</a:t>
            </a:r>
          </a:p>
          <a:p>
            <a:endParaRPr lang="en-US" baseline="0" dirty="0" smtClean="0"/>
          </a:p>
          <a:p>
            <a:r>
              <a:rPr lang="en-US" baseline="0" dirty="0" smtClean="0"/>
              <a:t>A round is the removing of material to make a feature less sharp.</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15</a:t>
            </a:fld>
            <a:endParaRPr lang="en-US"/>
          </a:p>
        </p:txBody>
      </p:sp>
    </p:spTree>
    <p:extLst>
      <p:ext uri="{BB962C8B-B14F-4D97-AF65-F5344CB8AC3E}">
        <p14:creationId xmlns:p14="http://schemas.microsoft.com/office/powerpoint/2010/main" val="2265405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dovetail is a method of slotting a part with angled sides to allow another part to slide within it.</a:t>
            </a:r>
          </a:p>
          <a:p>
            <a:endParaRPr lang="en-US" baseline="0" dirty="0" smtClean="0"/>
          </a:p>
          <a:p>
            <a:r>
              <a:rPr lang="en-US" baseline="0" dirty="0" smtClean="0"/>
              <a:t>Think the corner of your furniture drawers.</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16</a:t>
            </a:fld>
            <a:endParaRPr lang="en-US"/>
          </a:p>
        </p:txBody>
      </p:sp>
    </p:spTree>
    <p:extLst>
      <p:ext uri="{BB962C8B-B14F-4D97-AF65-F5344CB8AC3E}">
        <p14:creationId xmlns:p14="http://schemas.microsoft.com/office/powerpoint/2010/main" val="1962038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dirty="0" err="1" smtClean="0"/>
              <a:t>kerf</a:t>
            </a:r>
            <a:r>
              <a:rPr lang="en-US" dirty="0" smtClean="0"/>
              <a:t> is what is left from a saw cut</a:t>
            </a:r>
            <a:r>
              <a:rPr lang="en-US" baseline="0" dirty="0" smtClean="0"/>
              <a:t> and will vary based on the width of the saw blade.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17</a:t>
            </a:fld>
            <a:endParaRPr lang="en-US"/>
          </a:p>
        </p:txBody>
      </p:sp>
    </p:spTree>
    <p:extLst>
      <p:ext uri="{BB962C8B-B14F-4D97-AF65-F5344CB8AC3E}">
        <p14:creationId xmlns:p14="http://schemas.microsoft.com/office/powerpoint/2010/main" val="2269335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Keys are used</a:t>
            </a:r>
            <a:r>
              <a:rPr lang="en-US" baseline="0" dirty="0" smtClean="0"/>
              <a:t> to prevent a shaft from turning in a hole.  The keyway or </a:t>
            </a:r>
            <a:r>
              <a:rPr lang="en-US" baseline="0" dirty="0" err="1" smtClean="0"/>
              <a:t>keyseat</a:t>
            </a:r>
            <a:r>
              <a:rPr lang="en-US" baseline="0" dirty="0" smtClean="0"/>
              <a:t> is the slot that the key fits into.</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18</a:t>
            </a:fld>
            <a:endParaRPr lang="en-US"/>
          </a:p>
        </p:txBody>
      </p:sp>
    </p:spTree>
    <p:extLst>
      <p:ext uri="{BB962C8B-B14F-4D97-AF65-F5344CB8AC3E}">
        <p14:creationId xmlns:p14="http://schemas.microsoft.com/office/powerpoint/2010/main" val="1227245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Necking is putting a groove into a shaft.</a:t>
            </a:r>
            <a:r>
              <a:rPr lang="en-US" baseline="0" dirty="0" smtClean="0"/>
              <a:t>  Various neck shapes can be used depending on the part function.</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19</a:t>
            </a:fld>
            <a:endParaRPr lang="en-US"/>
          </a:p>
        </p:txBody>
      </p:sp>
    </p:spTree>
    <p:extLst>
      <p:ext uri="{BB962C8B-B14F-4D97-AF65-F5344CB8AC3E}">
        <p14:creationId xmlns:p14="http://schemas.microsoft.com/office/powerpoint/2010/main" val="4177525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spline is a gear-like</a:t>
            </a:r>
            <a:r>
              <a:rPr lang="en-US" baseline="0" dirty="0" smtClean="0"/>
              <a:t> surface on a shaft that generally mates to a similar surface in a hole.  It is a stronger method of transmitting torque then a key and </a:t>
            </a:r>
            <a:r>
              <a:rPr lang="en-US" baseline="0" dirty="0" err="1" smtClean="0"/>
              <a:t>keyseat</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20</a:t>
            </a:fld>
            <a:endParaRPr lang="en-US"/>
          </a:p>
        </p:txBody>
      </p:sp>
    </p:spTree>
    <p:extLst>
      <p:ext uri="{BB962C8B-B14F-4D97-AF65-F5344CB8AC3E}">
        <p14:creationId xmlns:p14="http://schemas.microsoft.com/office/powerpoint/2010/main" val="3821672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Threads can be</a:t>
            </a:r>
            <a:r>
              <a:rPr lang="en-US" baseline="0" dirty="0" smtClean="0"/>
              <a:t> external </a:t>
            </a:r>
            <a:r>
              <a:rPr lang="en-US" dirty="0" smtClean="0"/>
              <a:t>(on a shaft) </a:t>
            </a:r>
            <a:r>
              <a:rPr lang="en-US" baseline="0" dirty="0" smtClean="0"/>
              <a:t>or </a:t>
            </a:r>
            <a:r>
              <a:rPr lang="en-US" dirty="0" smtClean="0"/>
              <a:t>internal (inside a hole). </a:t>
            </a:r>
          </a:p>
          <a:p>
            <a:endParaRPr lang="en-US" dirty="0" smtClean="0"/>
          </a:p>
          <a:p>
            <a:r>
              <a:rPr lang="en-US" dirty="0" smtClean="0"/>
              <a:t>External threads are cut using a “die” and internal threads are cut using a “tap”. </a:t>
            </a:r>
          </a:p>
          <a:p>
            <a:endParaRPr lang="en-US" dirty="0" smtClean="0"/>
          </a:p>
          <a:p>
            <a:r>
              <a:rPr lang="en-US" dirty="0" smtClean="0"/>
              <a:t>Threads that are tapered are usually pipe threads and are used to tighten the part for a good seal.</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21</a:t>
            </a:fld>
            <a:endParaRPr lang="en-US"/>
          </a:p>
        </p:txBody>
      </p:sp>
    </p:spTree>
    <p:extLst>
      <p:ext uri="{BB962C8B-B14F-4D97-AF65-F5344CB8AC3E}">
        <p14:creationId xmlns:p14="http://schemas.microsoft.com/office/powerpoint/2010/main" val="238322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list of common manufacturing processes (by no means all of them).</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a:t>
            </a:fld>
            <a:endParaRPr lang="en-US"/>
          </a:p>
        </p:txBody>
      </p:sp>
    </p:spTree>
    <p:extLst>
      <p:ext uri="{BB962C8B-B14F-4D97-AF65-F5344CB8AC3E}">
        <p14:creationId xmlns:p14="http://schemas.microsoft.com/office/powerpoint/2010/main" val="91559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T-Slots are common in machining as many tooling jigs</a:t>
            </a:r>
            <a:r>
              <a:rPr lang="en-US" baseline="0" dirty="0" smtClean="0"/>
              <a:t> that hold parts in place for machining are designed to fit a T-Slot.</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22</a:t>
            </a:fld>
            <a:endParaRPr lang="en-US"/>
          </a:p>
        </p:txBody>
      </p:sp>
    </p:spTree>
    <p:extLst>
      <p:ext uri="{BB962C8B-B14F-4D97-AF65-F5344CB8AC3E}">
        <p14:creationId xmlns:p14="http://schemas.microsoft.com/office/powerpoint/2010/main" val="3198978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Parts are usually knurled to create a texture that makes it easier to crab.  Typical knurls are diamond or straight.</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23</a:t>
            </a:fld>
            <a:endParaRPr lang="en-US"/>
          </a:p>
        </p:txBody>
      </p:sp>
    </p:spTree>
    <p:extLst>
      <p:ext uri="{BB962C8B-B14F-4D97-AF65-F5344CB8AC3E}">
        <p14:creationId xmlns:p14="http://schemas.microsoft.com/office/powerpoint/2010/main" val="3035681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Probably the most common feature found on a machining drawing.</a:t>
            </a:r>
          </a:p>
          <a:p>
            <a:endParaRPr lang="en-US" dirty="0" smtClean="0"/>
          </a:p>
          <a:p>
            <a:r>
              <a:rPr lang="en-US" dirty="0" smtClean="0"/>
              <a:t>The</a:t>
            </a:r>
            <a:r>
              <a:rPr lang="en-US" baseline="0" dirty="0" smtClean="0"/>
              <a:t> tool that forms a hole is called a drill bit.</a:t>
            </a:r>
          </a:p>
          <a:p>
            <a:endParaRPr lang="en-US" baseline="0" dirty="0" smtClean="0"/>
          </a:p>
          <a:p>
            <a:r>
              <a:rPr lang="en-US" baseline="0" dirty="0" smtClean="0"/>
              <a:t>Holes can be through holes or “blind” holes.  Blind holes do not go all the way through. </a:t>
            </a:r>
          </a:p>
          <a:p>
            <a:endParaRPr lang="en-US" baseline="0" dirty="0" smtClean="0"/>
          </a:p>
          <a:p>
            <a:r>
              <a:rPr lang="en-US" baseline="0" dirty="0" smtClean="0"/>
              <a:t>As a side note, the typical drill bit point is 117 degrees but may vary based on material.  Any other angle should be indicated in the note.</a:t>
            </a:r>
          </a:p>
          <a:p>
            <a:endParaRPr lang="en-US" baseline="0" dirty="0" smtClean="0"/>
          </a:p>
          <a:p>
            <a:r>
              <a:rPr lang="en-US" baseline="0" dirty="0" smtClean="0"/>
              <a:t>The image shown on the left shows a 16mm diameter thru hole (notice the spelling)</a:t>
            </a:r>
          </a:p>
          <a:p>
            <a:r>
              <a:rPr lang="en-US" baseline="0" dirty="0" smtClean="0"/>
              <a:t>The image shown on the right is a blind hole that is 16mm diameter and drilled to 20mm deep.</a:t>
            </a:r>
          </a:p>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4</a:t>
            </a:fld>
            <a:endParaRPr lang="en-US"/>
          </a:p>
        </p:txBody>
      </p:sp>
    </p:spTree>
    <p:extLst>
      <p:ext uri="{BB962C8B-B14F-4D97-AF65-F5344CB8AC3E}">
        <p14:creationId xmlns:p14="http://schemas.microsoft.com/office/powerpoint/2010/main" val="3855472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hole is reamed to make it more accurate or precise, and is used on a drilled, bored or cored hole. </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5</a:t>
            </a:fld>
            <a:endParaRPr lang="en-US"/>
          </a:p>
        </p:txBody>
      </p:sp>
    </p:spTree>
    <p:extLst>
      <p:ext uri="{BB962C8B-B14F-4D97-AF65-F5344CB8AC3E}">
        <p14:creationId xmlns:p14="http://schemas.microsoft.com/office/powerpoint/2010/main" val="2379540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hole is bored to typically increase the hole size or to match parts to the same size</a:t>
            </a:r>
            <a:r>
              <a:rPr lang="en-US" baseline="0" dirty="0" smtClean="0"/>
              <a:t> hole.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6</a:t>
            </a:fld>
            <a:endParaRPr lang="en-US"/>
          </a:p>
        </p:txBody>
      </p:sp>
    </p:spTree>
    <p:extLst>
      <p:ext uri="{BB962C8B-B14F-4D97-AF65-F5344CB8AC3E}">
        <p14:creationId xmlns:p14="http://schemas.microsoft.com/office/powerpoint/2010/main" val="302420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Counterbores</a:t>
            </a:r>
            <a:r>
              <a:rPr lang="en-US" dirty="0" smtClean="0"/>
              <a:t> may be used for a number of reasons.  Typical reason may be to allow a bolt or screw to be below the surface of the part for clearance.</a:t>
            </a:r>
          </a:p>
          <a:p>
            <a:endParaRPr lang="en-US" dirty="0" smtClean="0"/>
          </a:p>
          <a:p>
            <a:r>
              <a:rPr lang="en-US" dirty="0" smtClean="0"/>
              <a:t>The hole is drilled</a:t>
            </a:r>
            <a:r>
              <a:rPr lang="en-US" baseline="0" dirty="0" smtClean="0"/>
              <a:t> first and then the </a:t>
            </a:r>
            <a:r>
              <a:rPr lang="en-US" baseline="0" dirty="0" err="1" smtClean="0"/>
              <a:t>counterbore</a:t>
            </a:r>
            <a:r>
              <a:rPr lang="en-US" baseline="0" dirty="0" smtClean="0"/>
              <a:t> is completed using a pilot tool to center it.</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7</a:t>
            </a:fld>
            <a:endParaRPr lang="en-US"/>
          </a:p>
        </p:txBody>
      </p:sp>
    </p:spTree>
    <p:extLst>
      <p:ext uri="{BB962C8B-B14F-4D97-AF65-F5344CB8AC3E}">
        <p14:creationId xmlns:p14="http://schemas.microsoft.com/office/powerpoint/2010/main" val="1860482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countersink is cone shaped feature typically used to recess a flat head machine screw below the surface of the part.</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8</a:t>
            </a:fld>
            <a:endParaRPr lang="en-US"/>
          </a:p>
        </p:txBody>
      </p:sp>
    </p:spTree>
    <p:extLst>
      <p:ext uri="{BB962C8B-B14F-4D97-AF65-F5344CB8AC3E}">
        <p14:creationId xmlns:p14="http://schemas.microsoft.com/office/powerpoint/2010/main" val="2202276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dirty="0" err="1" smtClean="0"/>
              <a:t>counterdrill</a:t>
            </a:r>
            <a:r>
              <a:rPr lang="en-US" dirty="0" smtClean="0"/>
              <a:t> is a combination of features.  First a hole is drilled, then a second hole is drilled to a certain depth indicated on the drawing.</a:t>
            </a:r>
          </a:p>
          <a:p>
            <a:endParaRPr lang="en-US" dirty="0" smtClean="0"/>
          </a:p>
          <a:p>
            <a:r>
              <a:rPr lang="en-US" dirty="0" smtClean="0"/>
              <a:t>Typical use is to recess a flat head machine screw to a deeper depth then a countersink allows.</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9</a:t>
            </a:fld>
            <a:endParaRPr lang="en-US"/>
          </a:p>
        </p:txBody>
      </p:sp>
    </p:spTree>
    <p:extLst>
      <p:ext uri="{BB962C8B-B14F-4D97-AF65-F5344CB8AC3E}">
        <p14:creationId xmlns:p14="http://schemas.microsoft.com/office/powerpoint/2010/main" val="3220669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spot face is a shallow </a:t>
            </a:r>
            <a:r>
              <a:rPr lang="en-US" dirty="0" err="1" smtClean="0"/>
              <a:t>counterbore</a:t>
            </a:r>
            <a:r>
              <a:rPr lang="en-US" dirty="0" smtClean="0"/>
              <a:t> generally used to provide a smooth surface for a fastener</a:t>
            </a:r>
            <a:r>
              <a:rPr lang="en-US" baseline="0" dirty="0" smtClean="0"/>
              <a:t> to seal to.  It is typically used with castings or forgings.</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10</a:t>
            </a:fld>
            <a:endParaRPr lang="en-US"/>
          </a:p>
        </p:txBody>
      </p:sp>
    </p:spTree>
    <p:extLst>
      <p:ext uri="{BB962C8B-B14F-4D97-AF65-F5344CB8AC3E}">
        <p14:creationId xmlns:p14="http://schemas.microsoft.com/office/powerpoint/2010/main" val="629310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BD4288-9094-4148-A725-332AC89DB8E3}"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C0DFC94A-2695-4785-AD85-51683F08A4CB}" type="slidenum">
              <a:rPr lang="en-US" smtClean="0"/>
              <a:pPr/>
              <a:t>‹#›</a:t>
            </a:fld>
            <a:endParaRPr lang="en-US"/>
          </a:p>
        </p:txBody>
      </p:sp>
    </p:spTree>
    <p:extLst>
      <p:ext uri="{BB962C8B-B14F-4D97-AF65-F5344CB8AC3E}">
        <p14:creationId xmlns:p14="http://schemas.microsoft.com/office/powerpoint/2010/main" val="421287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22108-6424-4A97-B4F8-A6E12CDEB4A9}"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76B91A0E-EE8D-4626-83DD-D50997B7C46E}" type="slidenum">
              <a:rPr lang="en-US" smtClean="0"/>
              <a:pPr/>
              <a:t>‹#›</a:t>
            </a:fld>
            <a:endParaRPr lang="en-US"/>
          </a:p>
        </p:txBody>
      </p:sp>
    </p:spTree>
    <p:extLst>
      <p:ext uri="{BB962C8B-B14F-4D97-AF65-F5344CB8AC3E}">
        <p14:creationId xmlns:p14="http://schemas.microsoft.com/office/powerpoint/2010/main" val="3687824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6C9EB9-D4F1-44BF-9CCB-D06C2B305D81}"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26B5CD7E-97CB-4652-BB40-19213CC26DBA}" type="slidenum">
              <a:rPr lang="en-US" smtClean="0"/>
              <a:pPr/>
              <a:t>‹#›</a:t>
            </a:fld>
            <a:endParaRPr lang="en-US"/>
          </a:p>
        </p:txBody>
      </p:sp>
    </p:spTree>
    <p:extLst>
      <p:ext uri="{BB962C8B-B14F-4D97-AF65-F5344CB8AC3E}">
        <p14:creationId xmlns:p14="http://schemas.microsoft.com/office/powerpoint/2010/main" val="12674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CF164636-6BD1-4BE9-A43C-CB31DBDC6C09}" type="slidenum">
              <a:rPr lang="en-US" smtClean="0"/>
              <a:pPr/>
              <a:t>‹#›</a:t>
            </a:fld>
            <a:endParaRPr lang="en-US"/>
          </a:p>
        </p:txBody>
      </p:sp>
    </p:spTree>
    <p:extLst>
      <p:ext uri="{BB962C8B-B14F-4D97-AF65-F5344CB8AC3E}">
        <p14:creationId xmlns:p14="http://schemas.microsoft.com/office/powerpoint/2010/main" val="427390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6356-C9D5-4817-AEC2-8F51E989B2BE}"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720165EB-F4D6-4D8B-8D70-CF2B9632605A}" type="slidenum">
              <a:rPr lang="en-US" smtClean="0"/>
              <a:pPr/>
              <a:t>‹#›</a:t>
            </a:fld>
            <a:endParaRPr lang="en-US"/>
          </a:p>
        </p:txBody>
      </p:sp>
    </p:spTree>
    <p:extLst>
      <p:ext uri="{BB962C8B-B14F-4D97-AF65-F5344CB8AC3E}">
        <p14:creationId xmlns:p14="http://schemas.microsoft.com/office/powerpoint/2010/main" val="514866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27B85F-003C-494A-9D16-1D0D0D6AF155}" type="datetime1">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52AA94AB-BA60-47A5-BE3E-E0E257674C72}" type="slidenum">
              <a:rPr lang="en-US" smtClean="0"/>
              <a:pPr/>
              <a:t>‹#›</a:t>
            </a:fld>
            <a:endParaRPr lang="en-US"/>
          </a:p>
        </p:txBody>
      </p:sp>
    </p:spTree>
    <p:extLst>
      <p:ext uri="{BB962C8B-B14F-4D97-AF65-F5344CB8AC3E}">
        <p14:creationId xmlns:p14="http://schemas.microsoft.com/office/powerpoint/2010/main" val="1324631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06DCE3-6F2A-49F8-8EAF-710E0DB64C8C}" type="datetime1">
              <a:rPr lang="en-US" smtClean="0"/>
              <a:pPr/>
              <a:t>6/26/2017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smtClean="0"/>
              <a:t>Page </a:t>
            </a:r>
            <a:fld id="{8F1DB610-0EC5-4727-908B-C5ED5580FBCD}" type="slidenum">
              <a:rPr lang="en-US" smtClean="0"/>
              <a:pPr/>
              <a:t>‹#›</a:t>
            </a:fld>
            <a:endParaRPr lang="en-US"/>
          </a:p>
        </p:txBody>
      </p:sp>
    </p:spTree>
    <p:extLst>
      <p:ext uri="{BB962C8B-B14F-4D97-AF65-F5344CB8AC3E}">
        <p14:creationId xmlns:p14="http://schemas.microsoft.com/office/powerpoint/2010/main" val="302657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442C21-3DB6-4215-928F-6392679FEEA4}" type="datetime1">
              <a:rPr lang="en-US" smtClean="0"/>
              <a:pPr/>
              <a:t>6/26/2017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smtClean="0"/>
              <a:t>Page </a:t>
            </a:r>
            <a:fld id="{F4C0B98A-3F7E-4B69-AA7E-C74758DC7791}" type="slidenum">
              <a:rPr lang="en-US" smtClean="0"/>
              <a:pPr/>
              <a:t>‹#›</a:t>
            </a:fld>
            <a:endParaRPr lang="en-US"/>
          </a:p>
        </p:txBody>
      </p:sp>
    </p:spTree>
    <p:extLst>
      <p:ext uri="{BB962C8B-B14F-4D97-AF65-F5344CB8AC3E}">
        <p14:creationId xmlns:p14="http://schemas.microsoft.com/office/powerpoint/2010/main" val="344254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2F18D-B2BC-4E36-B5EF-2D54D3392087}" type="datetime1">
              <a:rPr lang="en-US" smtClean="0"/>
              <a:pPr/>
              <a:t>6/26/2017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Page </a:t>
            </a:r>
            <a:fld id="{80E22C0E-D826-48AB-A6E0-F65C17D58A73}" type="slidenum">
              <a:rPr lang="en-US" smtClean="0"/>
              <a:pPr/>
              <a:t>‹#›</a:t>
            </a:fld>
            <a:endParaRPr lang="en-US"/>
          </a:p>
        </p:txBody>
      </p:sp>
    </p:spTree>
    <p:extLst>
      <p:ext uri="{BB962C8B-B14F-4D97-AF65-F5344CB8AC3E}">
        <p14:creationId xmlns:p14="http://schemas.microsoft.com/office/powerpoint/2010/main" val="170156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37A21-C576-454E-849B-20006FD9B227}" type="datetime1">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7AF6FB41-C025-47BA-BC73-7CE21A3C7ED0}" type="slidenum">
              <a:rPr lang="en-US" smtClean="0"/>
              <a:pPr/>
              <a:t>‹#›</a:t>
            </a:fld>
            <a:endParaRPr lang="en-US"/>
          </a:p>
        </p:txBody>
      </p:sp>
    </p:spTree>
    <p:extLst>
      <p:ext uri="{BB962C8B-B14F-4D97-AF65-F5344CB8AC3E}">
        <p14:creationId xmlns:p14="http://schemas.microsoft.com/office/powerpoint/2010/main" val="427035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EA7D1-42F7-4336-A476-D404FBE21E63}" type="datetime1">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333A94F4-1FF2-404F-81EA-730CABC29133}" type="slidenum">
              <a:rPr lang="en-US" smtClean="0"/>
              <a:pPr/>
              <a:t>‹#›</a:t>
            </a:fld>
            <a:endParaRPr lang="en-US"/>
          </a:p>
        </p:txBody>
      </p:sp>
    </p:spTree>
    <p:extLst>
      <p:ext uri="{BB962C8B-B14F-4D97-AF65-F5344CB8AC3E}">
        <p14:creationId xmlns:p14="http://schemas.microsoft.com/office/powerpoint/2010/main" val="352535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1094EB3-FF50-400E-A947-994F46E33D60}" type="datetime1">
              <a:rPr lang="en-US" smtClean="0"/>
              <a:pPr/>
              <a:t>6/26/2017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smtClean="0"/>
              <a:t>Page </a:t>
            </a:r>
            <a:fld id="{E965FBC7-AF3E-4691-9600-EE6044DB02CE}" type="slidenum">
              <a:rPr lang="en-US" smtClean="0"/>
              <a:pPr/>
              <a:t>‹#›</a:t>
            </a:fld>
            <a:endParaRPr lang="en-US"/>
          </a:p>
        </p:txBody>
      </p:sp>
      <p:grpSp>
        <p:nvGrpSpPr>
          <p:cNvPr id="7" name="Group 85"/>
          <p:cNvGrpSpPr>
            <a:grpSpLocks/>
          </p:cNvGrpSpPr>
          <p:nvPr userDrawn="1"/>
        </p:nvGrpSpPr>
        <p:grpSpPr bwMode="auto">
          <a:xfrm>
            <a:off x="0" y="0"/>
            <a:ext cx="9144000" cy="6858000"/>
            <a:chOff x="0" y="0"/>
            <a:chExt cx="5760" cy="4320"/>
          </a:xfrm>
        </p:grpSpPr>
        <p:grpSp>
          <p:nvGrpSpPr>
            <p:cNvPr id="8" name="Group 2"/>
            <p:cNvGrpSpPr>
              <a:grpSpLocks/>
            </p:cNvGrpSpPr>
            <p:nvPr/>
          </p:nvGrpSpPr>
          <p:grpSpPr bwMode="auto">
            <a:xfrm>
              <a:off x="0" y="0"/>
              <a:ext cx="5760" cy="4320"/>
              <a:chOff x="0" y="0"/>
              <a:chExt cx="5760" cy="4320"/>
            </a:xfrm>
          </p:grpSpPr>
          <p:grpSp>
            <p:nvGrpSpPr>
              <p:cNvPr id="33" name="Group 3"/>
              <p:cNvGrpSpPr>
                <a:grpSpLocks/>
              </p:cNvGrpSpPr>
              <p:nvPr/>
            </p:nvGrpSpPr>
            <p:grpSpPr bwMode="auto">
              <a:xfrm>
                <a:off x="0" y="192"/>
                <a:ext cx="5760" cy="4032"/>
                <a:chOff x="0" y="192"/>
                <a:chExt cx="5760" cy="4032"/>
              </a:xfrm>
            </p:grpSpPr>
            <p:sp>
              <p:nvSpPr>
                <p:cNvPr id="64" name="Line 4"/>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5" name="Line 5"/>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6" name="Line 6"/>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7" name="Line 7"/>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8" name="Line 8"/>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9" name="Line 9"/>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0" name="Line 10"/>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1" name="Line 11"/>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2" name="Line 12"/>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3" name="Line 13"/>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4" name="Line 14"/>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5" name="Line 15"/>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6" name="Line 16"/>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7" name="Line 17"/>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8" name="Line 18"/>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9" name="Line 19"/>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0" name="Line 20"/>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1" name="Line 21"/>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2" name="Line 22"/>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3" name="Line 23"/>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4" name="Line 24"/>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5" name="Line 25"/>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nvGrpSpPr>
              <p:cNvPr id="34" name="Group 26"/>
              <p:cNvGrpSpPr>
                <a:grpSpLocks/>
              </p:cNvGrpSpPr>
              <p:nvPr/>
            </p:nvGrpSpPr>
            <p:grpSpPr bwMode="auto">
              <a:xfrm>
                <a:off x="192" y="0"/>
                <a:ext cx="5376" cy="4320"/>
                <a:chOff x="192" y="0"/>
                <a:chExt cx="5376" cy="4320"/>
              </a:xfrm>
            </p:grpSpPr>
            <p:sp>
              <p:nvSpPr>
                <p:cNvPr id="35"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6"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7"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8"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9"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0"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1"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2"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5"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6"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7"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8"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9"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0"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1"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2"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3"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4"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5"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6"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7"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8"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9"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0"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1"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2"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3"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sp>
          <p:nvSpPr>
            <p:cNvPr id="9" name="Rectangle 56"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grpSp>
          <p:nvGrpSpPr>
            <p:cNvPr id="10" name="Group 57"/>
            <p:cNvGrpSpPr>
              <a:grpSpLocks/>
            </p:cNvGrpSpPr>
            <p:nvPr/>
          </p:nvGrpSpPr>
          <p:grpSpPr bwMode="auto">
            <a:xfrm>
              <a:off x="2064" y="3984"/>
              <a:ext cx="1920" cy="288"/>
              <a:chOff x="2064" y="3984"/>
              <a:chExt cx="1920" cy="288"/>
            </a:xfrm>
          </p:grpSpPr>
          <p:sp>
            <p:nvSpPr>
              <p:cNvPr id="28" name="Rectangle 58" descr="60%"/>
              <p:cNvSpPr>
                <a:spLocks noChangeArrowheads="1"/>
              </p:cNvSpPr>
              <p:nvPr userDrawn="1"/>
            </p:nvSpPr>
            <p:spPr bwMode="ltGray">
              <a:xfrm>
                <a:off x="2112" y="4032"/>
                <a:ext cx="1824"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29" name="Line 59"/>
              <p:cNvSpPr>
                <a:spLocks noChangeShapeType="1"/>
              </p:cNvSpPr>
              <p:nvPr userDrawn="1"/>
            </p:nvSpPr>
            <p:spPr bwMode="ltGray">
              <a:xfrm>
                <a:off x="2064" y="4032"/>
                <a:ext cx="1920" cy="0"/>
              </a:xfrm>
              <a:prstGeom prst="line">
                <a:avLst/>
              </a:prstGeom>
              <a:noFill/>
              <a:ln w="9525">
                <a:solidFill>
                  <a:schemeClr val="hlink"/>
                </a:solidFill>
                <a:round/>
                <a:headEnd/>
                <a:tailEnd/>
              </a:ln>
              <a:effectLst/>
            </p:spPr>
            <p:txBody>
              <a:bodyPr wrap="none" anchor="ctr"/>
              <a:lstStyle/>
              <a:p>
                <a:endParaRPr lang="en-US"/>
              </a:p>
            </p:txBody>
          </p:sp>
          <p:sp>
            <p:nvSpPr>
              <p:cNvPr id="30" name="Line 60"/>
              <p:cNvSpPr>
                <a:spLocks noChangeShapeType="1"/>
              </p:cNvSpPr>
              <p:nvPr userDrawn="1"/>
            </p:nvSpPr>
            <p:spPr bwMode="ltGray">
              <a:xfrm>
                <a:off x="2064" y="4224"/>
                <a:ext cx="1920" cy="0"/>
              </a:xfrm>
              <a:prstGeom prst="line">
                <a:avLst/>
              </a:prstGeom>
              <a:noFill/>
              <a:ln w="9525">
                <a:solidFill>
                  <a:schemeClr val="hlink"/>
                </a:solidFill>
                <a:round/>
                <a:headEnd/>
                <a:tailEnd/>
              </a:ln>
              <a:effectLst/>
            </p:spPr>
            <p:txBody>
              <a:bodyPr wrap="none" anchor="ctr"/>
              <a:lstStyle/>
              <a:p>
                <a:endParaRPr lang="en-US"/>
              </a:p>
            </p:txBody>
          </p:sp>
          <p:sp>
            <p:nvSpPr>
              <p:cNvPr id="31" name="Line 61"/>
              <p:cNvSpPr>
                <a:spLocks noChangeShapeType="1"/>
              </p:cNvSpPr>
              <p:nvPr userDrawn="1"/>
            </p:nvSpPr>
            <p:spPr bwMode="ltGray">
              <a:xfrm>
                <a:off x="2112" y="3984"/>
                <a:ext cx="0" cy="288"/>
              </a:xfrm>
              <a:prstGeom prst="line">
                <a:avLst/>
              </a:prstGeom>
              <a:noFill/>
              <a:ln w="9525">
                <a:solidFill>
                  <a:schemeClr val="hlink"/>
                </a:solidFill>
                <a:round/>
                <a:headEnd/>
                <a:tailEnd/>
              </a:ln>
              <a:effectLst/>
            </p:spPr>
            <p:txBody>
              <a:bodyPr wrap="none" anchor="ctr"/>
              <a:lstStyle/>
              <a:p>
                <a:endParaRPr lang="en-US"/>
              </a:p>
            </p:txBody>
          </p:sp>
          <p:sp>
            <p:nvSpPr>
              <p:cNvPr id="32" name="Line 62"/>
              <p:cNvSpPr>
                <a:spLocks noChangeShapeType="1"/>
              </p:cNvSpPr>
              <p:nvPr userDrawn="1"/>
            </p:nvSpPr>
            <p:spPr bwMode="ltGray">
              <a:xfrm>
                <a:off x="3936" y="3984"/>
                <a:ext cx="0" cy="288"/>
              </a:xfrm>
              <a:prstGeom prst="line">
                <a:avLst/>
              </a:prstGeom>
              <a:noFill/>
              <a:ln w="9525">
                <a:solidFill>
                  <a:schemeClr val="hlink"/>
                </a:solidFill>
                <a:round/>
                <a:headEnd/>
                <a:tailEnd/>
              </a:ln>
              <a:effectLst/>
            </p:spPr>
            <p:txBody>
              <a:bodyPr wrap="none" anchor="ctr"/>
              <a:lstStyle/>
              <a:p>
                <a:endParaRPr lang="en-US"/>
              </a:p>
            </p:txBody>
          </p:sp>
        </p:grpSp>
        <p:grpSp>
          <p:nvGrpSpPr>
            <p:cNvPr id="11" name="Group 63"/>
            <p:cNvGrpSpPr>
              <a:grpSpLocks/>
            </p:cNvGrpSpPr>
            <p:nvPr/>
          </p:nvGrpSpPr>
          <p:grpSpPr bwMode="auto">
            <a:xfrm>
              <a:off x="4512" y="3984"/>
              <a:ext cx="912" cy="288"/>
              <a:chOff x="4512" y="3984"/>
              <a:chExt cx="912" cy="288"/>
            </a:xfrm>
          </p:grpSpPr>
          <p:sp>
            <p:nvSpPr>
              <p:cNvPr id="23" name="Rectangle 64" descr="60%"/>
              <p:cNvSpPr>
                <a:spLocks noChangeArrowheads="1"/>
              </p:cNvSpPr>
              <p:nvPr userDrawn="1"/>
            </p:nvSpPr>
            <p:spPr bwMode="ltGray">
              <a:xfrm>
                <a:off x="4560"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24" name="Line 65"/>
              <p:cNvSpPr>
                <a:spLocks noChangeShapeType="1"/>
              </p:cNvSpPr>
              <p:nvPr userDrawn="1"/>
            </p:nvSpPr>
            <p:spPr bwMode="ltGray">
              <a:xfrm>
                <a:off x="4512" y="4032"/>
                <a:ext cx="912" cy="0"/>
              </a:xfrm>
              <a:prstGeom prst="line">
                <a:avLst/>
              </a:prstGeom>
              <a:noFill/>
              <a:ln w="9525">
                <a:solidFill>
                  <a:schemeClr val="hlink"/>
                </a:solidFill>
                <a:round/>
                <a:headEnd/>
                <a:tailEnd/>
              </a:ln>
              <a:effectLst/>
            </p:spPr>
            <p:txBody>
              <a:bodyPr wrap="none" anchor="ctr"/>
              <a:lstStyle/>
              <a:p>
                <a:endParaRPr lang="en-US"/>
              </a:p>
            </p:txBody>
          </p:sp>
          <p:sp>
            <p:nvSpPr>
              <p:cNvPr id="25" name="Line 66"/>
              <p:cNvSpPr>
                <a:spLocks noChangeShapeType="1"/>
              </p:cNvSpPr>
              <p:nvPr userDrawn="1"/>
            </p:nvSpPr>
            <p:spPr bwMode="ltGray">
              <a:xfrm>
                <a:off x="4512" y="4224"/>
                <a:ext cx="912" cy="0"/>
              </a:xfrm>
              <a:prstGeom prst="line">
                <a:avLst/>
              </a:prstGeom>
              <a:noFill/>
              <a:ln w="9525">
                <a:solidFill>
                  <a:schemeClr val="hlink"/>
                </a:solidFill>
                <a:round/>
                <a:headEnd/>
                <a:tailEnd/>
              </a:ln>
              <a:effectLst/>
            </p:spPr>
            <p:txBody>
              <a:bodyPr wrap="none" anchor="ctr"/>
              <a:lstStyle/>
              <a:p>
                <a:endParaRPr lang="en-US"/>
              </a:p>
            </p:txBody>
          </p:sp>
          <p:sp>
            <p:nvSpPr>
              <p:cNvPr id="26" name="Line 67"/>
              <p:cNvSpPr>
                <a:spLocks noChangeShapeType="1"/>
              </p:cNvSpPr>
              <p:nvPr userDrawn="1"/>
            </p:nvSpPr>
            <p:spPr bwMode="ltGray">
              <a:xfrm>
                <a:off x="4560" y="3984"/>
                <a:ext cx="0" cy="288"/>
              </a:xfrm>
              <a:prstGeom prst="line">
                <a:avLst/>
              </a:prstGeom>
              <a:noFill/>
              <a:ln w="9525">
                <a:solidFill>
                  <a:schemeClr val="hlink"/>
                </a:solidFill>
                <a:round/>
                <a:headEnd/>
                <a:tailEnd/>
              </a:ln>
              <a:effectLst/>
            </p:spPr>
            <p:txBody>
              <a:bodyPr wrap="none" anchor="ctr"/>
              <a:lstStyle/>
              <a:p>
                <a:endParaRPr lang="en-US"/>
              </a:p>
            </p:txBody>
          </p:sp>
          <p:sp>
            <p:nvSpPr>
              <p:cNvPr id="27" name="Line 68"/>
              <p:cNvSpPr>
                <a:spLocks noChangeShapeType="1"/>
              </p:cNvSpPr>
              <p:nvPr userDrawn="1"/>
            </p:nvSpPr>
            <p:spPr bwMode="ltGray">
              <a:xfrm>
                <a:off x="5376" y="3984"/>
                <a:ext cx="0" cy="288"/>
              </a:xfrm>
              <a:prstGeom prst="line">
                <a:avLst/>
              </a:prstGeom>
              <a:noFill/>
              <a:ln w="9525">
                <a:solidFill>
                  <a:schemeClr val="hlink"/>
                </a:solidFill>
                <a:round/>
                <a:headEnd/>
                <a:tailEnd/>
              </a:ln>
              <a:effectLst/>
            </p:spPr>
            <p:txBody>
              <a:bodyPr wrap="none" anchor="ctr"/>
              <a:lstStyle/>
              <a:p>
                <a:endParaRPr lang="en-US"/>
              </a:p>
            </p:txBody>
          </p:sp>
        </p:grpSp>
        <p:grpSp>
          <p:nvGrpSpPr>
            <p:cNvPr id="12" name="Group 69"/>
            <p:cNvGrpSpPr>
              <a:grpSpLocks/>
            </p:cNvGrpSpPr>
            <p:nvPr/>
          </p:nvGrpSpPr>
          <p:grpSpPr bwMode="auto">
            <a:xfrm>
              <a:off x="624" y="3984"/>
              <a:ext cx="912" cy="288"/>
              <a:chOff x="624" y="3984"/>
              <a:chExt cx="912" cy="288"/>
            </a:xfrm>
          </p:grpSpPr>
          <p:sp>
            <p:nvSpPr>
              <p:cNvPr id="18" name="Rectangle 70" descr="60%"/>
              <p:cNvSpPr>
                <a:spLocks noChangeArrowheads="1"/>
              </p:cNvSpPr>
              <p:nvPr userDrawn="1"/>
            </p:nvSpPr>
            <p:spPr bwMode="ltGray">
              <a:xfrm>
                <a:off x="672"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19" name="Line 71"/>
              <p:cNvSpPr>
                <a:spLocks noChangeShapeType="1"/>
              </p:cNvSpPr>
              <p:nvPr userDrawn="1"/>
            </p:nvSpPr>
            <p:spPr bwMode="ltGray">
              <a:xfrm>
                <a:off x="624" y="4032"/>
                <a:ext cx="912" cy="0"/>
              </a:xfrm>
              <a:prstGeom prst="line">
                <a:avLst/>
              </a:prstGeom>
              <a:noFill/>
              <a:ln w="9525">
                <a:solidFill>
                  <a:schemeClr val="hlink"/>
                </a:solidFill>
                <a:round/>
                <a:headEnd/>
                <a:tailEnd/>
              </a:ln>
              <a:effectLst/>
            </p:spPr>
            <p:txBody>
              <a:bodyPr wrap="none" anchor="ctr"/>
              <a:lstStyle/>
              <a:p>
                <a:endParaRPr lang="en-US"/>
              </a:p>
            </p:txBody>
          </p:sp>
          <p:sp>
            <p:nvSpPr>
              <p:cNvPr id="20" name="Line 72"/>
              <p:cNvSpPr>
                <a:spLocks noChangeShapeType="1"/>
              </p:cNvSpPr>
              <p:nvPr userDrawn="1"/>
            </p:nvSpPr>
            <p:spPr bwMode="ltGray">
              <a:xfrm>
                <a:off x="624" y="4224"/>
                <a:ext cx="912" cy="0"/>
              </a:xfrm>
              <a:prstGeom prst="line">
                <a:avLst/>
              </a:prstGeom>
              <a:noFill/>
              <a:ln w="9525">
                <a:solidFill>
                  <a:schemeClr val="hlink"/>
                </a:solidFill>
                <a:round/>
                <a:headEnd/>
                <a:tailEnd/>
              </a:ln>
              <a:effectLst/>
            </p:spPr>
            <p:txBody>
              <a:bodyPr wrap="none" anchor="ctr"/>
              <a:lstStyle/>
              <a:p>
                <a:endParaRPr lang="en-US"/>
              </a:p>
            </p:txBody>
          </p:sp>
          <p:sp>
            <p:nvSpPr>
              <p:cNvPr id="21" name="Line 73"/>
              <p:cNvSpPr>
                <a:spLocks noChangeShapeType="1"/>
              </p:cNvSpPr>
              <p:nvPr userDrawn="1"/>
            </p:nvSpPr>
            <p:spPr bwMode="ltGray">
              <a:xfrm>
                <a:off x="672" y="3984"/>
                <a:ext cx="0" cy="288"/>
              </a:xfrm>
              <a:prstGeom prst="line">
                <a:avLst/>
              </a:prstGeom>
              <a:noFill/>
              <a:ln w="9525">
                <a:solidFill>
                  <a:schemeClr val="hlink"/>
                </a:solidFill>
                <a:round/>
                <a:headEnd/>
                <a:tailEnd/>
              </a:ln>
              <a:effectLst/>
            </p:spPr>
            <p:txBody>
              <a:bodyPr wrap="none" anchor="ctr"/>
              <a:lstStyle/>
              <a:p>
                <a:endParaRPr lang="en-US"/>
              </a:p>
            </p:txBody>
          </p:sp>
          <p:sp>
            <p:nvSpPr>
              <p:cNvPr id="22" name="Line 74"/>
              <p:cNvSpPr>
                <a:spLocks noChangeShapeType="1"/>
              </p:cNvSpPr>
              <p:nvPr userDrawn="1"/>
            </p:nvSpPr>
            <p:spPr bwMode="ltGray">
              <a:xfrm>
                <a:off x="1488" y="3984"/>
                <a:ext cx="0" cy="288"/>
              </a:xfrm>
              <a:prstGeom prst="line">
                <a:avLst/>
              </a:prstGeom>
              <a:noFill/>
              <a:ln w="9525">
                <a:solidFill>
                  <a:schemeClr val="hlink"/>
                </a:solidFill>
                <a:round/>
                <a:headEnd/>
                <a:tailEnd/>
              </a:ln>
              <a:effectLst/>
            </p:spPr>
            <p:txBody>
              <a:bodyPr wrap="none" anchor="ctr"/>
              <a:lstStyle/>
              <a:p>
                <a:endParaRPr lang="en-US"/>
              </a:p>
            </p:txBody>
          </p:sp>
        </p:grpSp>
        <p:sp>
          <p:nvSpPr>
            <p:cNvPr id="13" name="Line 80"/>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nvGrpSpPr>
            <p:cNvPr id="14" name="Group 81"/>
            <p:cNvGrpSpPr>
              <a:grpSpLocks/>
            </p:cNvGrpSpPr>
            <p:nvPr/>
          </p:nvGrpSpPr>
          <p:grpSpPr bwMode="auto">
            <a:xfrm>
              <a:off x="261" y="892"/>
              <a:ext cx="1124" cy="1464"/>
              <a:chOff x="96" y="916"/>
              <a:chExt cx="2208" cy="2876"/>
            </a:xfrm>
          </p:grpSpPr>
          <p:sp>
            <p:nvSpPr>
              <p:cNvPr id="15" name="Line 82"/>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a:p>
            </p:txBody>
          </p:sp>
          <p:sp>
            <p:nvSpPr>
              <p:cNvPr id="16" name="Line 83"/>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a:p>
            </p:txBody>
          </p:sp>
          <p:sp>
            <p:nvSpPr>
              <p:cNvPr id="17" name="Arc 84"/>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spTree>
    <p:extLst>
      <p:ext uri="{BB962C8B-B14F-4D97-AF65-F5344CB8AC3E}">
        <p14:creationId xmlns:p14="http://schemas.microsoft.com/office/powerpoint/2010/main" val="14161949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reativecommons.org/licenses/by/3.0" TargetMode="External"/><Relationship Id="rId1" Type="http://schemas.openxmlformats.org/officeDocument/2006/relationships/slideLayout" Target="../slideLayouts/slideLayout2.xml"/><Relationship Id="rId6" Type="http://schemas.openxmlformats.org/officeDocument/2006/relationships/image" Target="cid:image004.jpg@01D050FD.CF15BA40" TargetMode="External"/><Relationship Id="rId5" Type="http://schemas.openxmlformats.org/officeDocument/2006/relationships/image" Target="../media/image2.jpeg"/><Relationship Id="rId4" Type="http://schemas.openxmlformats.org/officeDocument/2006/relationships/image" Target="cid:image001.jpg@01D050FD.CEFDEC8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Blueprint Reading</a:t>
            </a:r>
            <a:endParaRPr lang="en-US" dirty="0"/>
          </a:p>
        </p:txBody>
      </p:sp>
      <p:sp>
        <p:nvSpPr>
          <p:cNvPr id="3" name="Subtitle 2"/>
          <p:cNvSpPr>
            <a:spLocks noGrp="1"/>
          </p:cNvSpPr>
          <p:nvPr>
            <p:ph type="subTitle" idx="1"/>
          </p:nvPr>
        </p:nvSpPr>
        <p:spPr>
          <a:xfrm>
            <a:off x="990600" y="3886200"/>
            <a:ext cx="7772400" cy="1752600"/>
          </a:xfrm>
        </p:spPr>
        <p:txBody>
          <a:bodyPr/>
          <a:lstStyle/>
          <a:p>
            <a:r>
              <a:rPr lang="en-US" dirty="0" smtClean="0"/>
              <a:t>Section VI – Manufacturing Processes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Spotface</a:t>
            </a:r>
            <a:endParaRPr lang="en-US" dirty="0"/>
          </a:p>
        </p:txBody>
      </p:sp>
      <p:pic>
        <p:nvPicPr>
          <p:cNvPr id="8" name="Content Placeholder 7" descr="spotfface" title="spotfface"/>
          <p:cNvPicPr>
            <a:picLocks noGrp="1" noChangeAspect="1"/>
          </p:cNvPicPr>
          <p:nvPr>
            <p:ph idx="1"/>
          </p:nvPr>
        </p:nvPicPr>
        <p:blipFill>
          <a:blip r:embed="rId3"/>
          <a:stretch>
            <a:fillRect/>
          </a:stretch>
        </p:blipFill>
        <p:spPr>
          <a:xfrm>
            <a:off x="1143000" y="1600200"/>
            <a:ext cx="6934200" cy="4476507"/>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Boss</a:t>
            </a:r>
            <a:endParaRPr lang="en-US" dirty="0"/>
          </a:p>
        </p:txBody>
      </p:sp>
      <p:pic>
        <p:nvPicPr>
          <p:cNvPr id="6" name="Content Placeholder 5" descr="boss" title="boss"/>
          <p:cNvPicPr>
            <a:picLocks noGrp="1" noChangeAspect="1"/>
          </p:cNvPicPr>
          <p:nvPr>
            <p:ph idx="1"/>
          </p:nvPr>
        </p:nvPicPr>
        <p:blipFill>
          <a:blip r:embed="rId3"/>
          <a:stretch>
            <a:fillRect/>
          </a:stretch>
        </p:blipFill>
        <p:spPr>
          <a:xfrm>
            <a:off x="914400" y="1676400"/>
            <a:ext cx="7772400" cy="4182376"/>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Lug</a:t>
            </a:r>
            <a:endParaRPr lang="en-US" dirty="0"/>
          </a:p>
        </p:txBody>
      </p:sp>
      <p:pic>
        <p:nvPicPr>
          <p:cNvPr id="6" name="Content Placeholder 5" descr="lug" title="lug"/>
          <p:cNvPicPr>
            <a:picLocks noGrp="1" noChangeAspect="1"/>
          </p:cNvPicPr>
          <p:nvPr>
            <p:ph idx="1"/>
          </p:nvPr>
        </p:nvPicPr>
        <p:blipFill>
          <a:blip r:embed="rId3"/>
          <a:stretch>
            <a:fillRect/>
          </a:stretch>
        </p:blipFill>
        <p:spPr>
          <a:xfrm>
            <a:off x="838200" y="1676399"/>
            <a:ext cx="7772400" cy="4286953"/>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Pad</a:t>
            </a:r>
            <a:endParaRPr lang="en-US" dirty="0"/>
          </a:p>
        </p:txBody>
      </p:sp>
      <p:pic>
        <p:nvPicPr>
          <p:cNvPr id="6" name="Content Placeholder 5" descr="pad" title="pad"/>
          <p:cNvPicPr>
            <a:picLocks noGrp="1" noChangeAspect="1"/>
          </p:cNvPicPr>
          <p:nvPr>
            <p:ph idx="1"/>
          </p:nvPr>
        </p:nvPicPr>
        <p:blipFill>
          <a:blip r:embed="rId3"/>
          <a:stretch>
            <a:fillRect/>
          </a:stretch>
        </p:blipFill>
        <p:spPr>
          <a:xfrm>
            <a:off x="914400" y="1676399"/>
            <a:ext cx="7848600" cy="4211247"/>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Chamfer</a:t>
            </a:r>
            <a:endParaRPr lang="en-US" dirty="0"/>
          </a:p>
        </p:txBody>
      </p:sp>
      <p:pic>
        <p:nvPicPr>
          <p:cNvPr id="6" name="Content Placeholder 5" descr="chamfer" title="chamfer"/>
          <p:cNvPicPr>
            <a:picLocks noGrp="1" noChangeAspect="1"/>
          </p:cNvPicPr>
          <p:nvPr>
            <p:ph idx="1"/>
          </p:nvPr>
        </p:nvPicPr>
        <p:blipFill>
          <a:blip r:embed="rId2"/>
          <a:stretch>
            <a:fillRect/>
          </a:stretch>
        </p:blipFill>
        <p:spPr>
          <a:xfrm>
            <a:off x="3657600" y="381000"/>
            <a:ext cx="3962400" cy="5539273"/>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Fillet and Rounds</a:t>
            </a:r>
            <a:endParaRPr lang="en-US" dirty="0"/>
          </a:p>
        </p:txBody>
      </p:sp>
      <p:pic>
        <p:nvPicPr>
          <p:cNvPr id="6" name="Content Placeholder 5" descr="fillet" title="fillet"/>
          <p:cNvPicPr>
            <a:picLocks noGrp="1" noChangeAspect="1"/>
          </p:cNvPicPr>
          <p:nvPr>
            <p:ph idx="1"/>
          </p:nvPr>
        </p:nvPicPr>
        <p:blipFill>
          <a:blip r:embed="rId3"/>
          <a:stretch>
            <a:fillRect/>
          </a:stretch>
        </p:blipFill>
        <p:spPr>
          <a:xfrm>
            <a:off x="1066800" y="1600200"/>
            <a:ext cx="3200400" cy="4309755"/>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15</a:t>
            </a:fld>
            <a:endParaRPr lang="en-US"/>
          </a:p>
        </p:txBody>
      </p:sp>
      <p:pic>
        <p:nvPicPr>
          <p:cNvPr id="7" name="Picture 6" descr="round" title="round"/>
          <p:cNvPicPr>
            <a:picLocks noChangeAspect="1"/>
          </p:cNvPicPr>
          <p:nvPr/>
        </p:nvPicPr>
        <p:blipFill>
          <a:blip r:embed="rId4"/>
          <a:stretch>
            <a:fillRect/>
          </a:stretch>
        </p:blipFill>
        <p:spPr>
          <a:xfrm>
            <a:off x="5105400" y="1806806"/>
            <a:ext cx="3292158" cy="413679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Dovetail</a:t>
            </a:r>
            <a:endParaRPr lang="en-US" dirty="0"/>
          </a:p>
        </p:txBody>
      </p:sp>
      <p:pic>
        <p:nvPicPr>
          <p:cNvPr id="6" name="Content Placeholder 5" descr="dovetail" title="dovetail"/>
          <p:cNvPicPr>
            <a:picLocks noGrp="1" noChangeAspect="1"/>
          </p:cNvPicPr>
          <p:nvPr>
            <p:ph idx="1"/>
          </p:nvPr>
        </p:nvPicPr>
        <p:blipFill>
          <a:blip r:embed="rId3"/>
          <a:stretch>
            <a:fillRect/>
          </a:stretch>
        </p:blipFill>
        <p:spPr>
          <a:xfrm>
            <a:off x="838200" y="1676399"/>
            <a:ext cx="7924800" cy="3732119"/>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Kerf</a:t>
            </a:r>
            <a:endParaRPr lang="en-US" dirty="0"/>
          </a:p>
        </p:txBody>
      </p:sp>
      <p:pic>
        <p:nvPicPr>
          <p:cNvPr id="6" name="Content Placeholder 5" descr="kerf" title="kerf"/>
          <p:cNvPicPr>
            <a:picLocks noGrp="1" noChangeAspect="1"/>
          </p:cNvPicPr>
          <p:nvPr>
            <p:ph idx="1"/>
          </p:nvPr>
        </p:nvPicPr>
        <p:blipFill>
          <a:blip r:embed="rId3"/>
          <a:stretch>
            <a:fillRect/>
          </a:stretch>
        </p:blipFill>
        <p:spPr>
          <a:xfrm>
            <a:off x="2438400" y="1676400"/>
            <a:ext cx="5562600" cy="4524394"/>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&amp; Keyway or </a:t>
            </a:r>
            <a:r>
              <a:rPr lang="en-US" dirty="0" err="1" smtClean="0"/>
              <a:t>Keyseat</a:t>
            </a:r>
            <a:endParaRPr lang="en-US" dirty="0"/>
          </a:p>
        </p:txBody>
      </p:sp>
      <p:pic>
        <p:nvPicPr>
          <p:cNvPr id="6" name="Content Placeholder 5" descr="keys" title="keys"/>
          <p:cNvPicPr>
            <a:picLocks noGrp="1" noChangeAspect="1"/>
          </p:cNvPicPr>
          <p:nvPr>
            <p:ph idx="1"/>
          </p:nvPr>
        </p:nvPicPr>
        <p:blipFill>
          <a:blip r:embed="rId3"/>
          <a:stretch>
            <a:fillRect/>
          </a:stretch>
        </p:blipFill>
        <p:spPr>
          <a:xfrm>
            <a:off x="3048000" y="1524000"/>
            <a:ext cx="4495800" cy="4702353"/>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Neck</a:t>
            </a:r>
            <a:endParaRPr lang="en-US" dirty="0"/>
          </a:p>
        </p:txBody>
      </p:sp>
      <p:pic>
        <p:nvPicPr>
          <p:cNvPr id="6" name="Content Placeholder 5" descr="neck" title="neck"/>
          <p:cNvPicPr>
            <a:picLocks noGrp="1" noChangeAspect="1"/>
          </p:cNvPicPr>
          <p:nvPr>
            <p:ph idx="1"/>
          </p:nvPr>
        </p:nvPicPr>
        <p:blipFill>
          <a:blip r:embed="rId3"/>
          <a:stretch>
            <a:fillRect/>
          </a:stretch>
        </p:blipFill>
        <p:spPr>
          <a:xfrm>
            <a:off x="1219200" y="2514600"/>
            <a:ext cx="6629400" cy="1899809"/>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0984" y="887769"/>
            <a:ext cx="8073527" cy="4065231"/>
          </a:xfrm>
          <a:prstGeom prst="rect">
            <a:avLst/>
          </a:prstGeom>
        </p:spPr>
        <p:txBody>
          <a:bodyPr anchor="t" anchorCtr="0">
            <a:normAutofit fontScale="90000" lnSpcReduction="2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1800" dirty="0">
                <a:solidFill>
                  <a:schemeClr val="tx1"/>
                </a:solidFill>
                <a:latin typeface="Times New Roman" panose="02020603050405020304" pitchFamily="18" charset="0"/>
                <a:cs typeface="Times New Roman" panose="02020603050405020304" pitchFamily="18" charset="0"/>
              </a:rPr>
              <a:t>The AMMQC program is an Equal Opportunity program.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Adaptive equipment is available upon request for individuals with disabilities.</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u="sng" dirty="0">
                <a:solidFill>
                  <a:schemeClr val="tx1"/>
                </a:solidFill>
                <a:latin typeface="Times New Roman" panose="02020603050405020304" pitchFamily="18" charset="0"/>
                <a:cs typeface="Times New Roman" panose="02020603050405020304" pitchFamily="18" charset="0"/>
                <a:hlinkClick r:id="rId2" tooltip="Creative Commons License"/>
              </a:rPr>
              <a:t>http://creativecommons.org/licenses/by/3.0</a:t>
            </a:r>
            <a:r>
              <a:rPr lang="en-US" sz="1800" dirty="0">
                <a:solidFill>
                  <a:schemeClr val="tx1"/>
                </a:solidFill>
                <a:latin typeface="Times New Roman" panose="02020603050405020304" pitchFamily="18" charset="0"/>
                <a:cs typeface="Times New Roman" panose="02020603050405020304" pitchFamily="18" charset="0"/>
              </a:rPr>
              <a:t> This work is licensed under a Creative Commons Attribution 3.0 </a:t>
            </a:r>
            <a:r>
              <a:rPr lang="en-US" sz="1800" dirty="0" err="1">
                <a:solidFill>
                  <a:schemeClr val="tx1"/>
                </a:solidFill>
                <a:latin typeface="Times New Roman" panose="02020603050405020304" pitchFamily="18" charset="0"/>
                <a:cs typeface="Times New Roman" panose="02020603050405020304" pitchFamily="18" charset="0"/>
              </a:rPr>
              <a:t>Unported</a:t>
            </a:r>
            <a:r>
              <a:rPr lang="en-US" sz="1800" dirty="0">
                <a:solidFill>
                  <a:schemeClr val="tx1"/>
                </a:solidFill>
                <a:latin typeface="Times New Roman" panose="02020603050405020304" pitchFamily="18" charset="0"/>
                <a:cs typeface="Times New Roman" panose="02020603050405020304" pitchFamily="18" charset="0"/>
              </a:rPr>
              <a:t> License [http://creativecommons.org/licenses/by/3.0]</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This project is sponsored by a $15.9 million grant from the U.S. Department of Labor, Employment and Training Administration.</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The AMMQC program is an Equal Opportunity program. Adaptive equipment is available upon request for individuals with disabilities. This workforce product was funded by a grant awarded by the U.S. Department of Labor’s Employment and Training Administration. The product was created by the grantee and does not necessarily reflect the official position of the U.S. Department of Labor. The U.S. Department of Labor makes no guarantees, warranties, or assurances of any kind, express or implied, with respect to such information, including any information on linked sites and including, but not limited to, accuracy of the information or its completeness, timeliness, usefulness, adequacy, continued availability, or ownership.</a:t>
            </a:r>
            <a:r>
              <a:rPr lang="en-US" dirty="0">
                <a:solidFill>
                  <a:schemeClr val="tx1"/>
                </a:solidFill>
              </a:rPr>
              <a:t/>
            </a:r>
            <a:br>
              <a:rPr lang="en-US" dirty="0">
                <a:solidFill>
                  <a:schemeClr val="tx1"/>
                </a:solidFill>
              </a:rPr>
            </a:br>
            <a:endParaRPr lang="en-US" dirty="0">
              <a:solidFill>
                <a:schemeClr val="tx1"/>
              </a:solidFill>
            </a:endParaRPr>
          </a:p>
        </p:txBody>
      </p:sp>
      <p:pic>
        <p:nvPicPr>
          <p:cNvPr id="3" name="Picture 2" descr="cid:image001.jpg@01D050FD.CEFDEC80"/>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54656" y="5180699"/>
            <a:ext cx="2770193" cy="731520"/>
          </a:xfrm>
          <a:prstGeom prst="rect">
            <a:avLst/>
          </a:prstGeom>
          <a:noFill/>
          <a:ln>
            <a:noFill/>
          </a:ln>
        </p:spPr>
      </p:pic>
      <p:pic>
        <p:nvPicPr>
          <p:cNvPr id="4" name="Picture 3" descr="cid:image004.jpg@01D050FD.CF15BA4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101368" y="4795778"/>
            <a:ext cx="2576830" cy="1257300"/>
          </a:xfrm>
          <a:prstGeom prst="rect">
            <a:avLst/>
          </a:prstGeom>
          <a:noFill/>
          <a:ln>
            <a:noFill/>
          </a:ln>
        </p:spPr>
      </p:pic>
      <p:sp>
        <p:nvSpPr>
          <p:cNvPr id="5" name="Title 4"/>
          <p:cNvSpPr>
            <a:spLocks noGrp="1"/>
          </p:cNvSpPr>
          <p:nvPr>
            <p:ph type="title"/>
          </p:nvPr>
        </p:nvSpPr>
        <p:spPr>
          <a:xfrm>
            <a:off x="628650" y="365127"/>
            <a:ext cx="7886700" cy="625474"/>
          </a:xfrm>
        </p:spPr>
        <p:txBody>
          <a:bodyPr>
            <a:normAutofit/>
          </a:bodyPr>
          <a:lstStyle/>
          <a:p>
            <a:r>
              <a:rPr lang="en-US" sz="1800" dirty="0"/>
              <a:t>Disclaimer</a:t>
            </a:r>
          </a:p>
        </p:txBody>
      </p:sp>
    </p:spTree>
    <p:extLst>
      <p:ext uri="{BB962C8B-B14F-4D97-AF65-F5344CB8AC3E}">
        <p14:creationId xmlns:p14="http://schemas.microsoft.com/office/powerpoint/2010/main" val="3935146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Spline</a:t>
            </a:r>
            <a:endParaRPr lang="en-US" dirty="0"/>
          </a:p>
        </p:txBody>
      </p:sp>
      <p:pic>
        <p:nvPicPr>
          <p:cNvPr id="6" name="Content Placeholder 5" descr="spline" title="spline"/>
          <p:cNvPicPr>
            <a:picLocks noGrp="1" noChangeAspect="1"/>
          </p:cNvPicPr>
          <p:nvPr>
            <p:ph idx="1"/>
          </p:nvPr>
        </p:nvPicPr>
        <p:blipFill>
          <a:blip r:embed="rId3"/>
          <a:stretch>
            <a:fillRect/>
          </a:stretch>
        </p:blipFill>
        <p:spPr>
          <a:xfrm>
            <a:off x="990600" y="2133600"/>
            <a:ext cx="7533903" cy="35052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Threads</a:t>
            </a:r>
            <a:endParaRPr lang="en-US" dirty="0"/>
          </a:p>
        </p:txBody>
      </p:sp>
      <p:pic>
        <p:nvPicPr>
          <p:cNvPr id="6" name="Content Placeholder 5" descr="threads" title="threads"/>
          <p:cNvPicPr>
            <a:picLocks noGrp="1" noChangeAspect="1"/>
          </p:cNvPicPr>
          <p:nvPr>
            <p:ph sz="half" idx="1"/>
          </p:nvPr>
        </p:nvPicPr>
        <p:blipFill>
          <a:blip r:embed="rId3"/>
          <a:stretch>
            <a:fillRect/>
          </a:stretch>
        </p:blipFill>
        <p:spPr>
          <a:xfrm>
            <a:off x="1006466" y="2321700"/>
            <a:ext cx="3130567" cy="3359187"/>
          </a:xfrm>
        </p:spPr>
      </p:pic>
      <p:pic>
        <p:nvPicPr>
          <p:cNvPr id="9" name="Content Placeholder 8" descr="tap" title="tap"/>
          <p:cNvPicPr>
            <a:picLocks noGrp="1" noChangeAspect="1"/>
          </p:cNvPicPr>
          <p:nvPr>
            <p:ph sz="half" idx="2"/>
          </p:nvPr>
        </p:nvPicPr>
        <p:blipFill>
          <a:blip r:embed="rId4"/>
          <a:stretch>
            <a:fillRect/>
          </a:stretch>
        </p:blipFill>
        <p:spPr>
          <a:xfrm>
            <a:off x="4495800" y="2286000"/>
            <a:ext cx="3826520" cy="3310243"/>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T-Slot</a:t>
            </a:r>
            <a:endParaRPr lang="en-US" dirty="0"/>
          </a:p>
        </p:txBody>
      </p:sp>
      <p:pic>
        <p:nvPicPr>
          <p:cNvPr id="6" name="Content Placeholder 5" descr="t slot" title="t slot"/>
          <p:cNvPicPr>
            <a:picLocks noGrp="1" noChangeAspect="1"/>
          </p:cNvPicPr>
          <p:nvPr>
            <p:ph idx="1"/>
          </p:nvPr>
        </p:nvPicPr>
        <p:blipFill>
          <a:blip r:embed="rId3"/>
          <a:stretch>
            <a:fillRect/>
          </a:stretch>
        </p:blipFill>
        <p:spPr>
          <a:xfrm>
            <a:off x="914400" y="1676400"/>
            <a:ext cx="7655146" cy="39624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Knurl</a:t>
            </a:r>
            <a:endParaRPr lang="en-US" dirty="0"/>
          </a:p>
        </p:txBody>
      </p:sp>
      <p:pic>
        <p:nvPicPr>
          <p:cNvPr id="6" name="Content Placeholder 5" descr="knurl" title="knurl"/>
          <p:cNvPicPr>
            <a:picLocks noGrp="1" noChangeAspect="1"/>
          </p:cNvPicPr>
          <p:nvPr>
            <p:ph idx="1"/>
          </p:nvPr>
        </p:nvPicPr>
        <p:blipFill>
          <a:blip r:embed="rId3"/>
          <a:stretch>
            <a:fillRect/>
          </a:stretch>
        </p:blipFill>
        <p:spPr>
          <a:xfrm>
            <a:off x="990600" y="2057400"/>
            <a:ext cx="7467600" cy="3697267"/>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Texture or Finish</a:t>
            </a:r>
            <a:endParaRPr lang="en-US" dirty="0"/>
          </a:p>
        </p:txBody>
      </p:sp>
      <p:sp>
        <p:nvSpPr>
          <p:cNvPr id="3" name="Content Placeholder 2"/>
          <p:cNvSpPr>
            <a:spLocks noGrp="1"/>
          </p:cNvSpPr>
          <p:nvPr>
            <p:ph idx="1"/>
          </p:nvPr>
        </p:nvSpPr>
        <p:spPr>
          <a:xfrm>
            <a:off x="838200" y="1905000"/>
            <a:ext cx="7772400" cy="2286000"/>
          </a:xfrm>
        </p:spPr>
        <p:txBody>
          <a:bodyPr/>
          <a:lstStyle/>
          <a:p>
            <a:r>
              <a:rPr lang="en-US" dirty="0" smtClean="0"/>
              <a:t>Parts may be finished to a particular smoothness or roughness</a:t>
            </a:r>
          </a:p>
          <a:p>
            <a:r>
              <a:rPr lang="en-US" dirty="0" smtClean="0"/>
              <a:t>For the U.S. the lower the finish number the smoother the finish</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24</a:t>
            </a:fld>
            <a:endParaRPr lang="en-US"/>
          </a:p>
        </p:txBody>
      </p:sp>
      <p:pic>
        <p:nvPicPr>
          <p:cNvPr id="8" name="Picture 7" descr="example smoothness icons" title="example smoothness icons"/>
          <p:cNvPicPr>
            <a:picLocks noChangeAspect="1"/>
          </p:cNvPicPr>
          <p:nvPr/>
        </p:nvPicPr>
        <p:blipFill>
          <a:blip r:embed="rId2"/>
          <a:stretch>
            <a:fillRect/>
          </a:stretch>
        </p:blipFill>
        <p:spPr>
          <a:xfrm>
            <a:off x="1981200" y="4343400"/>
            <a:ext cx="5191125" cy="14763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lstStyle/>
          <a:p>
            <a:r>
              <a:rPr lang="en-US" dirty="0" smtClean="0"/>
              <a:t>Unless indicated otherwise all images are from Madsen, David A., and David P. Madsen. </a:t>
            </a:r>
            <a:r>
              <a:rPr lang="en-US" i="1" dirty="0" smtClean="0"/>
              <a:t>Print Reading for Engineering and Manufacturing Technology.</a:t>
            </a:r>
            <a:r>
              <a:rPr lang="en-US" dirty="0" smtClean="0"/>
              <a:t> Clifton Park, NY: Delmar, </a:t>
            </a:r>
            <a:r>
              <a:rPr lang="en-US" dirty="0" err="1" smtClean="0"/>
              <a:t>Cengage</a:t>
            </a:r>
            <a:r>
              <a:rPr lang="en-US" dirty="0" smtClean="0"/>
              <a:t> Learning, 2013. Print.</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25</a:t>
            </a:fld>
            <a:endParaRPr lang="en-US"/>
          </a:p>
        </p:txBody>
      </p:sp>
      <p:sp>
        <p:nvSpPr>
          <p:cNvPr id="6" name="TextBox 5"/>
          <p:cNvSpPr txBox="1"/>
          <p:nvPr/>
        </p:nvSpPr>
        <p:spPr>
          <a:xfrm>
            <a:off x="3429000" y="6400800"/>
            <a:ext cx="2667000" cy="338554"/>
          </a:xfrm>
          <a:prstGeom prst="rect">
            <a:avLst/>
          </a:prstGeom>
          <a:noFill/>
        </p:spPr>
        <p:txBody>
          <a:bodyPr wrap="square" rtlCol="0">
            <a:spAutoFit/>
          </a:bodyPr>
          <a:lstStyle/>
          <a:p>
            <a:r>
              <a:rPr lang="en-US" sz="1600" dirty="0" smtClean="0"/>
              <a:t>©Todd Rathier 2013</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What’s a Manufacturing Process?</a:t>
            </a:r>
            <a:endParaRPr lang="en-US" sz="4000" dirty="0"/>
          </a:p>
        </p:txBody>
      </p:sp>
      <p:sp>
        <p:nvSpPr>
          <p:cNvPr id="3" name="Content Placeholder 2"/>
          <p:cNvSpPr>
            <a:spLocks noGrp="1"/>
          </p:cNvSpPr>
          <p:nvPr>
            <p:ph sz="half" idx="1"/>
          </p:nvPr>
        </p:nvSpPr>
        <p:spPr>
          <a:xfrm>
            <a:off x="838200" y="1676400"/>
            <a:ext cx="2667000" cy="4114800"/>
          </a:xfrm>
        </p:spPr>
        <p:txBody>
          <a:bodyPr/>
          <a:lstStyle/>
          <a:p>
            <a:r>
              <a:rPr lang="en-US" dirty="0" smtClean="0"/>
              <a:t>Drill</a:t>
            </a:r>
          </a:p>
          <a:p>
            <a:r>
              <a:rPr lang="en-US" dirty="0" smtClean="0"/>
              <a:t>Ream</a:t>
            </a:r>
          </a:p>
          <a:p>
            <a:r>
              <a:rPr lang="en-US" dirty="0" smtClean="0"/>
              <a:t>Bore</a:t>
            </a:r>
          </a:p>
          <a:p>
            <a:r>
              <a:rPr lang="en-US" dirty="0" smtClean="0"/>
              <a:t>Counterbore</a:t>
            </a:r>
          </a:p>
          <a:p>
            <a:r>
              <a:rPr lang="en-US" dirty="0" smtClean="0"/>
              <a:t>Countersink</a:t>
            </a:r>
          </a:p>
          <a:p>
            <a:r>
              <a:rPr lang="en-US" dirty="0" smtClean="0"/>
              <a:t>Counterdrill</a:t>
            </a:r>
          </a:p>
          <a:p>
            <a:r>
              <a:rPr lang="en-US" dirty="0" smtClean="0"/>
              <a:t>Spotface</a:t>
            </a:r>
          </a:p>
          <a:p>
            <a:r>
              <a:rPr lang="en-US" dirty="0" smtClean="0"/>
              <a:t>Boss</a:t>
            </a:r>
            <a:endParaRPr lang="en-US" dirty="0"/>
          </a:p>
        </p:txBody>
      </p:sp>
      <p:sp>
        <p:nvSpPr>
          <p:cNvPr id="6" name="Content Placeholder 5"/>
          <p:cNvSpPr>
            <a:spLocks noGrp="1"/>
          </p:cNvSpPr>
          <p:nvPr>
            <p:ph sz="half" idx="2"/>
          </p:nvPr>
        </p:nvSpPr>
        <p:spPr>
          <a:xfrm>
            <a:off x="3581400" y="1676400"/>
            <a:ext cx="2133600" cy="4114800"/>
          </a:xfrm>
        </p:spPr>
        <p:txBody>
          <a:bodyPr/>
          <a:lstStyle/>
          <a:p>
            <a:r>
              <a:rPr lang="en-US" dirty="0" smtClean="0"/>
              <a:t>Lug</a:t>
            </a:r>
          </a:p>
          <a:p>
            <a:r>
              <a:rPr lang="en-US" dirty="0" smtClean="0"/>
              <a:t>Pad</a:t>
            </a:r>
          </a:p>
          <a:p>
            <a:r>
              <a:rPr lang="en-US" dirty="0" smtClean="0"/>
              <a:t>Chamfer</a:t>
            </a:r>
          </a:p>
          <a:p>
            <a:r>
              <a:rPr lang="en-US" dirty="0" smtClean="0"/>
              <a:t>Fillet</a:t>
            </a:r>
          </a:p>
          <a:p>
            <a:r>
              <a:rPr lang="en-US" dirty="0" smtClean="0"/>
              <a:t>Round</a:t>
            </a:r>
          </a:p>
          <a:p>
            <a:r>
              <a:rPr lang="en-US" dirty="0" smtClean="0"/>
              <a:t>Dovetail</a:t>
            </a:r>
          </a:p>
          <a:p>
            <a:r>
              <a:rPr lang="en-US" dirty="0" smtClean="0"/>
              <a:t>Kerf</a:t>
            </a:r>
          </a:p>
          <a:p>
            <a:r>
              <a:rPr lang="en-US" dirty="0" smtClean="0"/>
              <a:t>Key</a:t>
            </a:r>
          </a:p>
          <a:p>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a:t>
            </a:fld>
            <a:endParaRPr lang="en-US"/>
          </a:p>
        </p:txBody>
      </p:sp>
      <p:sp>
        <p:nvSpPr>
          <p:cNvPr id="7" name="Content Placeholder 5"/>
          <p:cNvSpPr txBox="1">
            <a:spLocks/>
          </p:cNvSpPr>
          <p:nvPr/>
        </p:nvSpPr>
        <p:spPr bwMode="auto">
          <a:xfrm>
            <a:off x="6019800" y="1676400"/>
            <a:ext cx="2133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Key</a:t>
            </a:r>
          </a:p>
          <a:p>
            <a:pPr marL="342900" marR="0" lvl="0" indent="-342900" algn="l" defTabSz="914400" rtl="0" eaLnBrk="0" fontAlgn="base" latinLnBrk="0" hangingPunct="0">
              <a:lnSpc>
                <a:spcPct val="100000"/>
              </a:lnSpc>
              <a:spcBef>
                <a:spcPct val="20000"/>
              </a:spcBef>
              <a:spcAft>
                <a:spcPct val="0"/>
              </a:spcAft>
              <a:buClr>
                <a:schemeClr val="hlink"/>
              </a:buClr>
              <a:buSzPct val="90000"/>
              <a:buFontTx/>
              <a:buChar char="•"/>
              <a:tabLst/>
              <a:defRPr/>
            </a:pPr>
            <a:r>
              <a:rPr lang="en-US" sz="2800" kern="0" dirty="0" smtClean="0">
                <a:latin typeface="+mn-lt"/>
              </a:rPr>
              <a:t>Keyset</a:t>
            </a:r>
          </a:p>
          <a:p>
            <a:pPr marL="342900" marR="0" lvl="0" indent="-342900" algn="l" defTabSz="914400" rtl="0" eaLnBrk="0" fontAlgn="base" latinLnBrk="0" hangingPunct="0">
              <a:lnSpc>
                <a:spcPct val="100000"/>
              </a:lnSpc>
              <a:spcBef>
                <a:spcPct val="20000"/>
              </a:spcBef>
              <a:spcAft>
                <a:spcPct val="0"/>
              </a:spcAft>
              <a:buClr>
                <a:schemeClr val="hlink"/>
              </a:buClr>
              <a:buSzPct val="90000"/>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Keyway</a:t>
            </a:r>
          </a:p>
          <a:p>
            <a:pPr marL="342900" marR="0" lvl="0" indent="-342900" algn="l" defTabSz="914400" rtl="0" eaLnBrk="0" fontAlgn="base" latinLnBrk="0" hangingPunct="0">
              <a:lnSpc>
                <a:spcPct val="100000"/>
              </a:lnSpc>
              <a:spcBef>
                <a:spcPct val="20000"/>
              </a:spcBef>
              <a:spcAft>
                <a:spcPct val="0"/>
              </a:spcAft>
              <a:buClr>
                <a:schemeClr val="hlink"/>
              </a:buClr>
              <a:buSzPct val="90000"/>
              <a:buFontTx/>
              <a:buChar char="•"/>
              <a:tabLst/>
              <a:defRPr/>
            </a:pPr>
            <a:r>
              <a:rPr lang="en-US" sz="2800" kern="0" dirty="0" smtClean="0">
                <a:latin typeface="+mn-lt"/>
              </a:rPr>
              <a:t>Neck</a:t>
            </a:r>
          </a:p>
          <a:p>
            <a:pPr marL="342900" marR="0" lvl="0" indent="-342900" algn="l" defTabSz="914400" rtl="0" eaLnBrk="0" fontAlgn="base" latinLnBrk="0" hangingPunct="0">
              <a:lnSpc>
                <a:spcPct val="100000"/>
              </a:lnSpc>
              <a:spcBef>
                <a:spcPct val="20000"/>
              </a:spcBef>
              <a:spcAft>
                <a:spcPct val="0"/>
              </a:spcAft>
              <a:buClr>
                <a:schemeClr val="hlink"/>
              </a:buClr>
              <a:buSzPct val="90000"/>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Spline</a:t>
            </a:r>
          </a:p>
          <a:p>
            <a:pPr marL="342900" marR="0" lvl="0" indent="-342900" algn="l" defTabSz="914400" rtl="0" eaLnBrk="0" fontAlgn="base" latinLnBrk="0" hangingPunct="0">
              <a:lnSpc>
                <a:spcPct val="100000"/>
              </a:lnSpc>
              <a:spcBef>
                <a:spcPct val="20000"/>
              </a:spcBef>
              <a:spcAft>
                <a:spcPct val="0"/>
              </a:spcAft>
              <a:buClr>
                <a:schemeClr val="hlink"/>
              </a:buClr>
              <a:buSzPct val="90000"/>
              <a:buFontTx/>
              <a:buChar char="•"/>
              <a:tabLst/>
              <a:defRPr/>
            </a:pPr>
            <a:r>
              <a:rPr lang="en-US" sz="2800" kern="0" dirty="0" smtClean="0">
                <a:latin typeface="+mn-lt"/>
              </a:rPr>
              <a:t>Threads</a:t>
            </a:r>
          </a:p>
          <a:p>
            <a:pPr marL="342900" marR="0" lvl="0" indent="-342900" algn="l" defTabSz="914400" rtl="0" eaLnBrk="0" fontAlgn="base" latinLnBrk="0" hangingPunct="0">
              <a:lnSpc>
                <a:spcPct val="100000"/>
              </a:lnSpc>
              <a:spcBef>
                <a:spcPct val="20000"/>
              </a:spcBef>
              <a:spcAft>
                <a:spcPct val="0"/>
              </a:spcAft>
              <a:buClr>
                <a:schemeClr val="hlink"/>
              </a:buClr>
              <a:buSzPct val="90000"/>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T-Slot</a:t>
            </a:r>
          </a:p>
          <a:p>
            <a:pPr marL="342900" marR="0" lvl="0" indent="-342900" algn="l" defTabSz="914400" rtl="0" eaLnBrk="0" fontAlgn="base" latinLnBrk="0" hangingPunct="0">
              <a:lnSpc>
                <a:spcPct val="100000"/>
              </a:lnSpc>
              <a:spcBef>
                <a:spcPct val="20000"/>
              </a:spcBef>
              <a:spcAft>
                <a:spcPct val="0"/>
              </a:spcAft>
              <a:buClr>
                <a:schemeClr val="hlink"/>
              </a:buClr>
              <a:buSzPct val="90000"/>
              <a:buFontTx/>
              <a:buChar char="•"/>
              <a:tabLst/>
              <a:defRPr/>
            </a:pPr>
            <a:r>
              <a:rPr lang="en-US" sz="2800" kern="0" dirty="0" smtClean="0">
                <a:latin typeface="+mn-lt"/>
              </a:rPr>
              <a:t>Knurl</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Tx/>
              <a:buChar char="•"/>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8" name="Content Placeholder 5"/>
          <p:cNvSpPr txBox="1">
            <a:spLocks/>
          </p:cNvSpPr>
          <p:nvPr/>
        </p:nvSpPr>
        <p:spPr bwMode="auto">
          <a:xfrm>
            <a:off x="2743200" y="5791200"/>
            <a:ext cx="3352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Surface Texture</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Drill</a:t>
            </a:r>
            <a:endParaRPr lang="en-US" dirty="0"/>
          </a:p>
        </p:txBody>
      </p:sp>
      <p:sp>
        <p:nvSpPr>
          <p:cNvPr id="5" name="Date Placeholder 4"/>
          <p:cNvSpPr>
            <a:spLocks noGrp="1"/>
          </p:cNvSpPr>
          <p:nvPr>
            <p:ph type="dt" sz="half" idx="10"/>
          </p:nvPr>
        </p:nvSpPr>
        <p:spPr/>
        <p:txBody>
          <a:bodyPr/>
          <a:lstStyle/>
          <a:p>
            <a:fld id="{DF27B85F-003C-494A-9D16-1D0D0D6AF155}" type="datetime1">
              <a:rPr lang="en-US" smtClean="0"/>
              <a:pPr/>
              <a:t>6/26/2017</a:t>
            </a:fld>
            <a:endParaRPr lang="en-US"/>
          </a:p>
        </p:txBody>
      </p:sp>
      <p:sp>
        <p:nvSpPr>
          <p:cNvPr id="6" name="Slide Number Placeholder 5"/>
          <p:cNvSpPr>
            <a:spLocks noGrp="1"/>
          </p:cNvSpPr>
          <p:nvPr>
            <p:ph type="sldNum" sz="quarter" idx="12"/>
          </p:nvPr>
        </p:nvSpPr>
        <p:spPr/>
        <p:txBody>
          <a:bodyPr/>
          <a:lstStyle/>
          <a:p>
            <a:r>
              <a:rPr lang="en-US" smtClean="0"/>
              <a:t>Page </a:t>
            </a:r>
            <a:fld id="{52AA94AB-BA60-47A5-BE3E-E0E257674C72}" type="slidenum">
              <a:rPr lang="en-US" smtClean="0"/>
              <a:pPr/>
              <a:t>4</a:t>
            </a:fld>
            <a:endParaRPr lang="en-US"/>
          </a:p>
        </p:txBody>
      </p:sp>
      <p:pic>
        <p:nvPicPr>
          <p:cNvPr id="8" name="Content Placeholder 8" descr="drill" title="drill"/>
          <p:cNvPicPr>
            <a:picLocks noGrp="1" noChangeAspect="1"/>
          </p:cNvPicPr>
          <p:nvPr>
            <p:ph idx="1"/>
          </p:nvPr>
        </p:nvPicPr>
        <p:blipFill>
          <a:blip r:embed="rId3"/>
          <a:stretch>
            <a:fillRect/>
          </a:stretch>
        </p:blipFill>
        <p:spPr>
          <a:xfrm>
            <a:off x="2743200" y="685800"/>
            <a:ext cx="5181600" cy="547813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Ream</a:t>
            </a:r>
            <a:endParaRPr lang="en-US" dirty="0"/>
          </a:p>
        </p:txBody>
      </p:sp>
      <p:pic>
        <p:nvPicPr>
          <p:cNvPr id="6" name="Content Placeholder 5" descr="ream" title="ream"/>
          <p:cNvPicPr>
            <a:picLocks noGrp="1" noChangeAspect="1"/>
          </p:cNvPicPr>
          <p:nvPr>
            <p:ph idx="1"/>
          </p:nvPr>
        </p:nvPicPr>
        <p:blipFill>
          <a:blip r:embed="rId3"/>
          <a:stretch>
            <a:fillRect/>
          </a:stretch>
        </p:blipFill>
        <p:spPr>
          <a:xfrm>
            <a:off x="3200400" y="304800"/>
            <a:ext cx="4343400" cy="5629335"/>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Bore</a:t>
            </a:r>
            <a:endParaRPr lang="en-US" dirty="0"/>
          </a:p>
        </p:txBody>
      </p:sp>
      <p:pic>
        <p:nvPicPr>
          <p:cNvPr id="8" name="Content Placeholder 7" descr="bore" title="bore"/>
          <p:cNvPicPr>
            <a:picLocks noGrp="1" noChangeAspect="1"/>
          </p:cNvPicPr>
          <p:nvPr>
            <p:ph idx="1"/>
          </p:nvPr>
        </p:nvPicPr>
        <p:blipFill>
          <a:blip r:embed="rId3"/>
          <a:stretch>
            <a:fillRect/>
          </a:stretch>
        </p:blipFill>
        <p:spPr>
          <a:xfrm>
            <a:off x="2743199" y="533400"/>
            <a:ext cx="5907923" cy="52578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Counterbore</a:t>
            </a:r>
            <a:endParaRPr lang="en-US" dirty="0"/>
          </a:p>
        </p:txBody>
      </p:sp>
      <p:pic>
        <p:nvPicPr>
          <p:cNvPr id="8" name="Content Placeholder 7" descr="counterbore" title="counterbore"/>
          <p:cNvPicPr>
            <a:picLocks noGrp="1" noChangeAspect="1"/>
          </p:cNvPicPr>
          <p:nvPr>
            <p:ph idx="1"/>
          </p:nvPr>
        </p:nvPicPr>
        <p:blipFill>
          <a:blip r:embed="rId3"/>
          <a:stretch>
            <a:fillRect/>
          </a:stretch>
        </p:blipFill>
        <p:spPr>
          <a:xfrm>
            <a:off x="838200" y="1676400"/>
            <a:ext cx="3810000" cy="439385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7</a:t>
            </a:fld>
            <a:endParaRPr lang="en-US"/>
          </a:p>
        </p:txBody>
      </p:sp>
      <p:pic>
        <p:nvPicPr>
          <p:cNvPr id="9" name="Picture 8" descr="drawing of a counterbore" title="drawing of a counterbore"/>
          <p:cNvPicPr>
            <a:picLocks noChangeAspect="1"/>
          </p:cNvPicPr>
          <p:nvPr/>
        </p:nvPicPr>
        <p:blipFill>
          <a:blip r:embed="rId4"/>
          <a:stretch>
            <a:fillRect/>
          </a:stretch>
        </p:blipFill>
        <p:spPr>
          <a:xfrm>
            <a:off x="4267200" y="1676400"/>
            <a:ext cx="4338751" cy="2514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Countersink</a:t>
            </a:r>
            <a:endParaRPr lang="en-US" dirty="0"/>
          </a:p>
        </p:txBody>
      </p:sp>
      <p:pic>
        <p:nvPicPr>
          <p:cNvPr id="6" name="Content Placeholder 5" descr="countersink" title="countersink"/>
          <p:cNvPicPr>
            <a:picLocks noGrp="1" noChangeAspect="1"/>
          </p:cNvPicPr>
          <p:nvPr>
            <p:ph idx="1"/>
          </p:nvPr>
        </p:nvPicPr>
        <p:blipFill>
          <a:blip r:embed="rId3"/>
          <a:stretch>
            <a:fillRect/>
          </a:stretch>
        </p:blipFill>
        <p:spPr>
          <a:xfrm>
            <a:off x="3886200" y="457199"/>
            <a:ext cx="4724400" cy="5459623"/>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Counterdrill</a:t>
            </a:r>
            <a:endParaRPr lang="en-US" dirty="0"/>
          </a:p>
        </p:txBody>
      </p:sp>
      <p:pic>
        <p:nvPicPr>
          <p:cNvPr id="6" name="Content Placeholder 5" descr="counterdrill" title="counterdrill"/>
          <p:cNvPicPr>
            <a:picLocks noGrp="1" noChangeAspect="1"/>
          </p:cNvPicPr>
          <p:nvPr>
            <p:ph idx="1"/>
          </p:nvPr>
        </p:nvPicPr>
        <p:blipFill>
          <a:blip r:embed="rId3"/>
          <a:stretch>
            <a:fillRect/>
          </a:stretch>
        </p:blipFill>
        <p:spPr>
          <a:xfrm>
            <a:off x="3733800" y="381000"/>
            <a:ext cx="4800600" cy="5673436"/>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4558</TotalTime>
  <Words>937</Words>
  <Application>Microsoft Office PowerPoint</Application>
  <PresentationFormat>On-screen Show (4:3)</PresentationFormat>
  <Paragraphs>164</Paragraphs>
  <Slides>25</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Tahoma</vt:lpstr>
      <vt:lpstr>Times New Roman</vt:lpstr>
      <vt:lpstr>Office Theme</vt:lpstr>
      <vt:lpstr>Blueprint Reading</vt:lpstr>
      <vt:lpstr>Disclaimer</vt:lpstr>
      <vt:lpstr>What’s a Manufacturing Process?</vt:lpstr>
      <vt:lpstr>Drill</vt:lpstr>
      <vt:lpstr>Ream</vt:lpstr>
      <vt:lpstr>Bore</vt:lpstr>
      <vt:lpstr>Counterbore</vt:lpstr>
      <vt:lpstr>Countersink</vt:lpstr>
      <vt:lpstr>Counterdrill</vt:lpstr>
      <vt:lpstr>Spotface</vt:lpstr>
      <vt:lpstr>Boss</vt:lpstr>
      <vt:lpstr>Lug</vt:lpstr>
      <vt:lpstr>Pad</vt:lpstr>
      <vt:lpstr>Chamfer</vt:lpstr>
      <vt:lpstr>Fillet and Rounds</vt:lpstr>
      <vt:lpstr>Dovetail</vt:lpstr>
      <vt:lpstr>Kerf</vt:lpstr>
      <vt:lpstr>Key &amp; Keyway or Keyseat</vt:lpstr>
      <vt:lpstr>Neck</vt:lpstr>
      <vt:lpstr>Spline</vt:lpstr>
      <vt:lpstr>Threads</vt:lpstr>
      <vt:lpstr>T-Slot</vt:lpstr>
      <vt:lpstr>Knurl</vt:lpstr>
      <vt:lpstr>Surface Texture or Finish</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Blueprint Reading</dc:title>
  <dc:subject>Manufacturing Processes</dc:subject>
  <dc:creator>Todd Rathier</dc:creator>
  <cp:lastModifiedBy>RISD</cp:lastModifiedBy>
  <cp:revision>121</cp:revision>
  <cp:lastPrinted>1601-01-01T00:00:00Z</cp:lastPrinted>
  <dcterms:created xsi:type="dcterms:W3CDTF">1601-01-01T00:00:00Z</dcterms:created>
  <dcterms:modified xsi:type="dcterms:W3CDTF">2017-06-26T20:06:27Z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TC010689871033</vt:lpwstr>
  </property>
</Properties>
</file>