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2" r:id="rId1"/>
  </p:sldMasterIdLst>
  <p:notesMasterIdLst>
    <p:notesMasterId r:id="rId54"/>
  </p:notesMasterIdLst>
  <p:sldIdLst>
    <p:sldId id="279" r:id="rId2"/>
    <p:sldId id="330"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5" r:id="rId18"/>
    <p:sldId id="296" r:id="rId19"/>
    <p:sldId id="297" r:id="rId20"/>
    <p:sldId id="294" r:id="rId21"/>
    <p:sldId id="298" r:id="rId22"/>
    <p:sldId id="299" r:id="rId23"/>
    <p:sldId id="300" r:id="rId24"/>
    <p:sldId id="301" r:id="rId25"/>
    <p:sldId id="302" r:id="rId26"/>
    <p:sldId id="303" r:id="rId27"/>
    <p:sldId id="306" r:id="rId28"/>
    <p:sldId id="304" r:id="rId29"/>
    <p:sldId id="305" r:id="rId30"/>
    <p:sldId id="307" r:id="rId31"/>
    <p:sldId id="308" r:id="rId32"/>
    <p:sldId id="309" r:id="rId33"/>
    <p:sldId id="310" r:id="rId34"/>
    <p:sldId id="311" r:id="rId35"/>
    <p:sldId id="312" r:id="rId36"/>
    <p:sldId id="313" r:id="rId37"/>
    <p:sldId id="314" r:id="rId38"/>
    <p:sldId id="329" r:id="rId39"/>
    <p:sldId id="315" r:id="rId40"/>
    <p:sldId id="316" r:id="rId41"/>
    <p:sldId id="317" r:id="rId42"/>
    <p:sldId id="318" r:id="rId43"/>
    <p:sldId id="319" r:id="rId44"/>
    <p:sldId id="320" r:id="rId45"/>
    <p:sldId id="321" r:id="rId46"/>
    <p:sldId id="322" r:id="rId47"/>
    <p:sldId id="323" r:id="rId48"/>
    <p:sldId id="324" r:id="rId49"/>
    <p:sldId id="325" r:id="rId50"/>
    <p:sldId id="326" r:id="rId51"/>
    <p:sldId id="327" r:id="rId52"/>
    <p:sldId id="328" r:id="rId5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56" autoAdjust="0"/>
  </p:normalViewPr>
  <p:slideViewPr>
    <p:cSldViewPr>
      <p:cViewPr varScale="1">
        <p:scale>
          <a:sx n="63" d="100"/>
          <a:sy n="63" d="100"/>
        </p:scale>
        <p:origin x="228" y="66"/>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5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66ABA6-18A7-4109-9E20-EF430A971FE1}" type="datetimeFigureOut">
              <a:rPr lang="en-US" smtClean="0"/>
              <a:pPr/>
              <a:t>6/26/2017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9AEEC8-FB8C-498E-871A-115A7A554218}" type="slidenum">
              <a:rPr lang="en-US" smtClean="0"/>
              <a:pPr/>
              <a:t>‹#›</a:t>
            </a:fld>
            <a:endParaRPr lang="en-US"/>
          </a:p>
        </p:txBody>
      </p:sp>
    </p:spTree>
    <p:extLst>
      <p:ext uri="{BB962C8B-B14F-4D97-AF65-F5344CB8AC3E}">
        <p14:creationId xmlns:p14="http://schemas.microsoft.com/office/powerpoint/2010/main" val="4087540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9AEEC8-FB8C-498E-871A-115A7A554218}" type="slidenum">
              <a:rPr lang="en-US" smtClean="0"/>
              <a:pPr/>
              <a:t>1</a:t>
            </a:fld>
            <a:endParaRPr lang="en-US"/>
          </a:p>
        </p:txBody>
      </p:sp>
    </p:spTree>
    <p:extLst>
      <p:ext uri="{BB962C8B-B14F-4D97-AF65-F5344CB8AC3E}">
        <p14:creationId xmlns:p14="http://schemas.microsoft.com/office/powerpoint/2010/main" val="1269971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a:t>
            </a:r>
            <a:r>
              <a:rPr lang="en-US" dirty="0" err="1" smtClean="0"/>
              <a:t>centerplane</a:t>
            </a:r>
            <a:r>
              <a:rPr lang="en-US" dirty="0" smtClean="0"/>
              <a:t> (top)</a:t>
            </a:r>
          </a:p>
          <a:p>
            <a:r>
              <a:rPr lang="en-US" dirty="0" smtClean="0"/>
              <a:t>Using symmetry line (bottom)</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16</a:t>
            </a:fld>
            <a:endParaRPr lang="en-US"/>
          </a:p>
        </p:txBody>
      </p:sp>
    </p:spTree>
    <p:extLst>
      <p:ext uri="{BB962C8B-B14F-4D97-AF65-F5344CB8AC3E}">
        <p14:creationId xmlns:p14="http://schemas.microsoft.com/office/powerpoint/2010/main" val="1572775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Least amount of tolerance accumulation</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17</a:t>
            </a:fld>
            <a:endParaRPr lang="en-US"/>
          </a:p>
        </p:txBody>
      </p:sp>
    </p:spTree>
    <p:extLst>
      <p:ext uri="{BB962C8B-B14F-4D97-AF65-F5344CB8AC3E}">
        <p14:creationId xmlns:p14="http://schemas.microsoft.com/office/powerpoint/2010/main" val="1197557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Chain dimensioning results in the most accumulation</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18</a:t>
            </a:fld>
            <a:endParaRPr lang="en-US"/>
          </a:p>
        </p:txBody>
      </p:sp>
    </p:spTree>
    <p:extLst>
      <p:ext uri="{BB962C8B-B14F-4D97-AF65-F5344CB8AC3E}">
        <p14:creationId xmlns:p14="http://schemas.microsoft.com/office/powerpoint/2010/main" val="1440027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Baseline Dimensioning gives the best results for the least amount of tolerance accumulation</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19</a:t>
            </a:fld>
            <a:endParaRPr lang="en-US"/>
          </a:p>
        </p:txBody>
      </p:sp>
    </p:spTree>
    <p:extLst>
      <p:ext uri="{BB962C8B-B14F-4D97-AF65-F5344CB8AC3E}">
        <p14:creationId xmlns:p14="http://schemas.microsoft.com/office/powerpoint/2010/main" val="485061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Dimensions should not be duplicated.  Therefore where a dimension would conflict it</a:t>
            </a:r>
            <a:r>
              <a:rPr lang="en-US" baseline="0" dirty="0" smtClean="0"/>
              <a:t> is placed in parenthesis.</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20</a:t>
            </a:fld>
            <a:endParaRPr lang="en-US"/>
          </a:p>
        </p:txBody>
      </p:sp>
    </p:spTree>
    <p:extLst>
      <p:ext uri="{BB962C8B-B14F-4D97-AF65-F5344CB8AC3E}">
        <p14:creationId xmlns:p14="http://schemas.microsoft.com/office/powerpoint/2010/main" val="2711886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Diameters on cylindrical shapes</a:t>
            </a:r>
            <a:r>
              <a:rPr lang="en-US" baseline="0" dirty="0" smtClean="0"/>
              <a:t> are commonly shown with the diameter symbol in front of the dimension.  The abbreviation DIA should not be used.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Square stock may be dimensioned in a similar fashion by using the square symbol.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21</a:t>
            </a:fld>
            <a:endParaRPr lang="en-US"/>
          </a:p>
        </p:txBody>
      </p:sp>
    </p:spTree>
    <p:extLst>
      <p:ext uri="{BB962C8B-B14F-4D97-AF65-F5344CB8AC3E}">
        <p14:creationId xmlns:p14="http://schemas.microsoft.com/office/powerpoint/2010/main" val="2827474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Chamfers may also be called out as a note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22</a:t>
            </a:fld>
            <a:endParaRPr lang="en-US"/>
          </a:p>
        </p:txBody>
      </p:sp>
    </p:spTree>
    <p:extLst>
      <p:ext uri="{BB962C8B-B14F-4D97-AF65-F5344CB8AC3E}">
        <p14:creationId xmlns:p14="http://schemas.microsoft.com/office/powerpoint/2010/main" val="1580859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Chamfers </a:t>
            </a:r>
            <a:r>
              <a:rPr lang="en-US" smtClean="0"/>
              <a:t>may also be called out as a note</a:t>
            </a:r>
            <a:endParaRPr lang="en-US"/>
          </a:p>
        </p:txBody>
      </p:sp>
      <p:sp>
        <p:nvSpPr>
          <p:cNvPr id="4" name="Slide Number Placeholder 3"/>
          <p:cNvSpPr>
            <a:spLocks noGrp="1"/>
          </p:cNvSpPr>
          <p:nvPr>
            <p:ph type="sldNum" sz="quarter" idx="10"/>
          </p:nvPr>
        </p:nvSpPr>
        <p:spPr/>
        <p:txBody>
          <a:bodyPr/>
          <a:lstStyle/>
          <a:p>
            <a:fld id="{3B9AEEC8-FB8C-498E-871A-115A7A554218}" type="slidenum">
              <a:rPr lang="en-US" smtClean="0"/>
              <a:pPr/>
              <a:t>23</a:t>
            </a:fld>
            <a:endParaRPr lang="en-US"/>
          </a:p>
        </p:txBody>
      </p:sp>
    </p:spTree>
    <p:extLst>
      <p:ext uri="{BB962C8B-B14F-4D97-AF65-F5344CB8AC3E}">
        <p14:creationId xmlns:p14="http://schemas.microsoft.com/office/powerpoint/2010/main" val="3637848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 method works</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24</a:t>
            </a:fld>
            <a:endParaRPr lang="en-US"/>
          </a:p>
        </p:txBody>
      </p:sp>
    </p:spTree>
    <p:extLst>
      <p:ext uri="{BB962C8B-B14F-4D97-AF65-F5344CB8AC3E}">
        <p14:creationId xmlns:p14="http://schemas.microsoft.com/office/powerpoint/2010/main" val="670154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Typically is dimensioned</a:t>
            </a:r>
            <a:r>
              <a:rPr lang="en-US" baseline="0" dirty="0" smtClean="0"/>
              <a:t> across the flats of the shape when in true view</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25</a:t>
            </a:fld>
            <a:endParaRPr lang="en-US"/>
          </a:p>
        </p:txBody>
      </p:sp>
    </p:spTree>
    <p:extLst>
      <p:ext uri="{BB962C8B-B14F-4D97-AF65-F5344CB8AC3E}">
        <p14:creationId xmlns:p14="http://schemas.microsoft.com/office/powerpoint/2010/main" val="3280957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4</a:t>
            </a:fld>
            <a:endParaRPr lang="en-US"/>
          </a:p>
        </p:txBody>
      </p:sp>
    </p:spTree>
    <p:extLst>
      <p:ext uri="{BB962C8B-B14F-4D97-AF65-F5344CB8AC3E}">
        <p14:creationId xmlns:p14="http://schemas.microsoft.com/office/powerpoint/2010/main" val="4174886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left to right in the top image:</a:t>
            </a:r>
          </a:p>
          <a:p>
            <a:pPr>
              <a:buFont typeface="Arial" pitchFamily="34" charset="0"/>
              <a:buChar char="•"/>
            </a:pPr>
            <a:r>
              <a:rPr lang="en-US" dirty="0" smtClean="0"/>
              <a:t>Point-to-Point</a:t>
            </a:r>
            <a:r>
              <a:rPr lang="en-US" baseline="0" dirty="0" smtClean="0"/>
              <a:t> dimensioned</a:t>
            </a:r>
          </a:p>
          <a:p>
            <a:pPr>
              <a:buFont typeface="Arial" pitchFamily="34" charset="0"/>
              <a:buChar char="•"/>
            </a:pPr>
            <a:r>
              <a:rPr lang="en-US" baseline="0" dirty="0" smtClean="0"/>
              <a:t>Dimension indicates the arc length along the arc</a:t>
            </a:r>
          </a:p>
          <a:p>
            <a:pPr>
              <a:buFont typeface="Arial" pitchFamily="34" charset="0"/>
              <a:buChar char="•"/>
            </a:pPr>
            <a:r>
              <a:rPr lang="en-US" baseline="0" dirty="0" smtClean="0"/>
              <a:t>Angle defines the arc</a:t>
            </a:r>
          </a:p>
          <a:p>
            <a:pPr>
              <a:buFont typeface="Arial" pitchFamily="34" charset="0"/>
              <a:buChar char="•"/>
            </a:pPr>
            <a:endParaRPr lang="en-US" baseline="0" dirty="0" smtClean="0"/>
          </a:p>
          <a:p>
            <a:pPr>
              <a:buFont typeface="Arial" pitchFamily="34" charset="0"/>
              <a:buNone/>
            </a:pPr>
            <a:r>
              <a:rPr lang="en-US" baseline="0" dirty="0" smtClean="0"/>
              <a:t>Below, SR indicates a spherical radius.  Think of it like a dome.</a:t>
            </a:r>
          </a:p>
        </p:txBody>
      </p:sp>
      <p:sp>
        <p:nvSpPr>
          <p:cNvPr id="4" name="Slide Number Placeholder 3"/>
          <p:cNvSpPr>
            <a:spLocks noGrp="1"/>
          </p:cNvSpPr>
          <p:nvPr>
            <p:ph type="sldNum" sz="quarter" idx="10"/>
          </p:nvPr>
        </p:nvSpPr>
        <p:spPr/>
        <p:txBody>
          <a:bodyPr/>
          <a:lstStyle/>
          <a:p>
            <a:fld id="{3B9AEEC8-FB8C-498E-871A-115A7A554218}" type="slidenum">
              <a:rPr lang="en-US" smtClean="0"/>
              <a:pPr/>
              <a:t>27</a:t>
            </a:fld>
            <a:endParaRPr lang="en-US"/>
          </a:p>
        </p:txBody>
      </p:sp>
    </p:spTree>
    <p:extLst>
      <p:ext uri="{BB962C8B-B14F-4D97-AF65-F5344CB8AC3E}">
        <p14:creationId xmlns:p14="http://schemas.microsoft.com/office/powerpoint/2010/main" val="3840506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R22 and R15 radii do not need the centers located as they are assumed to be tangent to the adjoining geometry.</a:t>
            </a:r>
            <a:r>
              <a:rPr lang="en-US" baseline="0" dirty="0" smtClean="0"/>
              <a:t>  Although some machine shops may request it.</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28</a:t>
            </a:fld>
            <a:endParaRPr lang="en-US"/>
          </a:p>
        </p:txBody>
      </p:sp>
    </p:spTree>
    <p:extLst>
      <p:ext uri="{BB962C8B-B14F-4D97-AF65-F5344CB8AC3E}">
        <p14:creationId xmlns:p14="http://schemas.microsoft.com/office/powerpoint/2010/main" val="2925944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Center</a:t>
            </a:r>
            <a:r>
              <a:rPr lang="en-US" baseline="0" dirty="0" smtClean="0"/>
              <a:t> the leader shoulder at the beginning or end of the note text.</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30</a:t>
            </a:fld>
            <a:endParaRPr lang="en-US"/>
          </a:p>
        </p:txBody>
      </p:sp>
    </p:spTree>
    <p:extLst>
      <p:ext uri="{BB962C8B-B14F-4D97-AF65-F5344CB8AC3E}">
        <p14:creationId xmlns:p14="http://schemas.microsoft.com/office/powerpoint/2010/main" val="1036376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the use of THRU as well as the spelling</a:t>
            </a:r>
          </a:p>
          <a:p>
            <a:endParaRPr lang="en-US" dirty="0" smtClean="0"/>
          </a:p>
          <a:p>
            <a:r>
              <a:rPr lang="en-US" dirty="0" smtClean="0"/>
              <a:t>Note the indicator for the depth symbol.  Old school method is to use the word DEEP or TO DEPTH.</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31</a:t>
            </a:fld>
            <a:endParaRPr lang="en-US"/>
          </a:p>
        </p:txBody>
      </p:sp>
    </p:spTree>
    <p:extLst>
      <p:ext uri="{BB962C8B-B14F-4D97-AF65-F5344CB8AC3E}">
        <p14:creationId xmlns:p14="http://schemas.microsoft.com/office/powerpoint/2010/main" val="3184090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Case on the left has </a:t>
            </a:r>
            <a:r>
              <a:rPr lang="en-US" baseline="0" dirty="0" err="1" smtClean="0"/>
              <a:t>counterbore</a:t>
            </a:r>
            <a:r>
              <a:rPr lang="en-US" baseline="0" dirty="0" smtClean="0"/>
              <a:t> depths given as dimensions</a:t>
            </a:r>
          </a:p>
          <a:p>
            <a:r>
              <a:rPr lang="en-US" baseline="0" dirty="0" smtClean="0"/>
              <a:t>Case on the right has depths given in the note</a:t>
            </a:r>
          </a:p>
          <a:p>
            <a:endParaRPr lang="en-US" baseline="0" dirty="0" smtClean="0"/>
          </a:p>
          <a:p>
            <a:r>
              <a:rPr lang="en-US" baseline="0" dirty="0" smtClean="0"/>
              <a:t>Both are correct.</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33</a:t>
            </a:fld>
            <a:endParaRPr lang="en-US"/>
          </a:p>
        </p:txBody>
      </p:sp>
    </p:spTree>
    <p:extLst>
      <p:ext uri="{BB962C8B-B14F-4D97-AF65-F5344CB8AC3E}">
        <p14:creationId xmlns:p14="http://schemas.microsoft.com/office/powerpoint/2010/main" val="3816296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35</a:t>
            </a:fld>
            <a:endParaRPr lang="en-US"/>
          </a:p>
        </p:txBody>
      </p:sp>
    </p:spTree>
    <p:extLst>
      <p:ext uri="{BB962C8B-B14F-4D97-AF65-F5344CB8AC3E}">
        <p14:creationId xmlns:p14="http://schemas.microsoft.com/office/powerpoint/2010/main" val="2741143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Notice</a:t>
            </a:r>
            <a:r>
              <a:rPr lang="en-US" baseline="0" dirty="0" smtClean="0"/>
              <a:t> the 2X indicating quantity of 2 holes, 4X means 4 holes</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36</a:t>
            </a:fld>
            <a:endParaRPr lang="en-US"/>
          </a:p>
        </p:txBody>
      </p:sp>
    </p:spTree>
    <p:extLst>
      <p:ext uri="{BB962C8B-B14F-4D97-AF65-F5344CB8AC3E}">
        <p14:creationId xmlns:p14="http://schemas.microsoft.com/office/powerpoint/2010/main" val="2986608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origin tells you where to measure from.</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44</a:t>
            </a:fld>
            <a:endParaRPr lang="en-US"/>
          </a:p>
        </p:txBody>
      </p:sp>
    </p:spTree>
    <p:extLst>
      <p:ext uri="{BB962C8B-B14F-4D97-AF65-F5344CB8AC3E}">
        <p14:creationId xmlns:p14="http://schemas.microsoft.com/office/powerpoint/2010/main" val="3534227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delta or flag note has a matching delta</a:t>
            </a:r>
            <a:r>
              <a:rPr lang="en-US" baseline="0" dirty="0" smtClean="0"/>
              <a:t> or flag somewhere on the drawing where the note applies.  The dimension it applies to will have a flag right next to it.</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46</a:t>
            </a:fld>
            <a:endParaRPr lang="en-US"/>
          </a:p>
        </p:txBody>
      </p:sp>
    </p:spTree>
    <p:extLst>
      <p:ext uri="{BB962C8B-B14F-4D97-AF65-F5344CB8AC3E}">
        <p14:creationId xmlns:p14="http://schemas.microsoft.com/office/powerpoint/2010/main" val="15524188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Unspecified tolerances apply to dimensions that do not already have</a:t>
            </a:r>
            <a:r>
              <a:rPr lang="en-US" baseline="0" dirty="0" smtClean="0"/>
              <a:t> a tolerance attached to them.  In that case the general notes cover what the tolerance will be.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48</a:t>
            </a:fld>
            <a:endParaRPr lang="en-US"/>
          </a:p>
        </p:txBody>
      </p:sp>
    </p:spTree>
    <p:extLst>
      <p:ext uri="{BB962C8B-B14F-4D97-AF65-F5344CB8AC3E}">
        <p14:creationId xmlns:p14="http://schemas.microsoft.com/office/powerpoint/2010/main" val="4244258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7</a:t>
            </a:fld>
            <a:endParaRPr lang="en-US"/>
          </a:p>
        </p:txBody>
      </p:sp>
    </p:spTree>
    <p:extLst>
      <p:ext uri="{BB962C8B-B14F-4D97-AF65-F5344CB8AC3E}">
        <p14:creationId xmlns:p14="http://schemas.microsoft.com/office/powerpoint/2010/main" val="2570436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showing the various forms a tolerance can take.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49</a:t>
            </a:fld>
            <a:endParaRPr lang="en-US"/>
          </a:p>
        </p:txBody>
      </p:sp>
    </p:spTree>
    <p:extLst>
      <p:ext uri="{BB962C8B-B14F-4D97-AF65-F5344CB8AC3E}">
        <p14:creationId xmlns:p14="http://schemas.microsoft.com/office/powerpoint/2010/main" val="13147731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Basic Dimensions are used in conjunction with geometric </a:t>
            </a:r>
            <a:r>
              <a:rPr lang="en-US" dirty="0" err="1" smtClean="0"/>
              <a:t>tolerancing</a:t>
            </a:r>
            <a:r>
              <a:rPr lang="en-US" dirty="0" smtClean="0"/>
              <a:t> and </a:t>
            </a:r>
            <a:r>
              <a:rPr lang="en-US" dirty="0" err="1" smtClean="0"/>
              <a:t>datums</a:t>
            </a:r>
            <a:endParaRPr lang="en-US" dirty="0" smtClean="0"/>
          </a:p>
          <a:p>
            <a:endParaRPr lang="en-US" dirty="0" smtClean="0"/>
          </a:p>
          <a:p>
            <a:r>
              <a:rPr lang="en-US" dirty="0" smtClean="0"/>
              <a:t>Limits Tolerances indicate the maximum and minimum value</a:t>
            </a:r>
            <a:r>
              <a:rPr lang="en-US" baseline="0" dirty="0" smtClean="0"/>
              <a:t> a dimension can be.  Machinist like these because they don’t have to do the math.</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50</a:t>
            </a:fld>
            <a:endParaRPr lang="en-US"/>
          </a:p>
        </p:txBody>
      </p:sp>
    </p:spTree>
    <p:extLst>
      <p:ext uri="{BB962C8B-B14F-4D97-AF65-F5344CB8AC3E}">
        <p14:creationId xmlns:p14="http://schemas.microsoft.com/office/powerpoint/2010/main" val="261294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Deviation Tolerances indicate a plus value and a minus value that the dimension can vary.</a:t>
            </a:r>
            <a:r>
              <a:rPr lang="en-US" baseline="0" dirty="0" smtClean="0"/>
              <a:t>  If one of the values is zero then it is called a unilateral tolerance.</a:t>
            </a:r>
          </a:p>
          <a:p>
            <a:endParaRPr lang="en-US" baseline="0" dirty="0" smtClean="0"/>
          </a:p>
          <a:p>
            <a:r>
              <a:rPr lang="en-US" baseline="0" dirty="0" smtClean="0"/>
              <a:t>Symmetrical is a form of deviation tolerance but the plus and minus are the same value</a:t>
            </a:r>
          </a:p>
          <a:p>
            <a:endParaRPr lang="en-US" baseline="0" dirty="0" smtClean="0"/>
          </a:p>
          <a:p>
            <a:r>
              <a:rPr lang="en-US" baseline="0" dirty="0" smtClean="0"/>
              <a:t>A nominal dimension is a dimension with an unspecified tolerance</a:t>
            </a:r>
            <a:endParaRPr lang="en-US" dirty="0" smtClean="0"/>
          </a:p>
        </p:txBody>
      </p:sp>
      <p:sp>
        <p:nvSpPr>
          <p:cNvPr id="4" name="Slide Number Placeholder 3"/>
          <p:cNvSpPr>
            <a:spLocks noGrp="1"/>
          </p:cNvSpPr>
          <p:nvPr>
            <p:ph type="sldNum" sz="quarter" idx="10"/>
          </p:nvPr>
        </p:nvSpPr>
        <p:spPr/>
        <p:txBody>
          <a:bodyPr/>
          <a:lstStyle/>
          <a:p>
            <a:fld id="{3B9AEEC8-FB8C-498E-871A-115A7A554218}" type="slidenum">
              <a:rPr lang="en-US" smtClean="0"/>
              <a:pPr/>
              <a:t>51</a:t>
            </a:fld>
            <a:endParaRPr lang="en-US"/>
          </a:p>
        </p:txBody>
      </p:sp>
    </p:spTree>
    <p:extLst>
      <p:ext uri="{BB962C8B-B14F-4D97-AF65-F5344CB8AC3E}">
        <p14:creationId xmlns:p14="http://schemas.microsoft.com/office/powerpoint/2010/main" val="1523043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Dimension Line</a:t>
            </a:r>
            <a:r>
              <a:rPr lang="en-US" baseline="0" dirty="0" smtClean="0"/>
              <a:t> – indicates the length of the dimension</a:t>
            </a:r>
          </a:p>
          <a:p>
            <a:r>
              <a:rPr lang="en-US" baseline="0" dirty="0" smtClean="0"/>
              <a:t>Angular Dimension Line – is an arc, the center is at the vertex of the angle</a:t>
            </a:r>
          </a:p>
          <a:p>
            <a:r>
              <a:rPr lang="en-US" baseline="0" dirty="0" smtClean="0"/>
              <a:t>Dimension Text – Displays the dimension value, normally is centered</a:t>
            </a:r>
          </a:p>
          <a:p>
            <a:r>
              <a:rPr lang="en-US" baseline="0" dirty="0" smtClean="0"/>
              <a:t>Leader Line – Thin line used to connect a specific note to a feature</a:t>
            </a:r>
          </a:p>
          <a:p>
            <a:r>
              <a:rPr lang="en-US" baseline="0" dirty="0" smtClean="0"/>
              <a:t>Arrowheads – cap dimension lines and leader ends</a:t>
            </a:r>
          </a:p>
          <a:p>
            <a:r>
              <a:rPr lang="en-US" baseline="0" dirty="0" smtClean="0"/>
              <a:t>Extension Lines – establish the extent of a dimension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8</a:t>
            </a:fld>
            <a:endParaRPr lang="en-US"/>
          </a:p>
        </p:txBody>
      </p:sp>
    </p:spTree>
    <p:extLst>
      <p:ext uri="{BB962C8B-B14F-4D97-AF65-F5344CB8AC3E}">
        <p14:creationId xmlns:p14="http://schemas.microsoft.com/office/powerpoint/2010/main" val="3782161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Unidirectional is commonly used in mechanical manufacturing.  All dimensions read from one direction.</a:t>
            </a:r>
          </a:p>
          <a:p>
            <a:endParaRPr lang="en-US" dirty="0" smtClean="0"/>
          </a:p>
          <a:p>
            <a:r>
              <a:rPr lang="en-US" dirty="0" smtClean="0"/>
              <a:t>Aligned is commonly used for architectural and structural drafting.  Dimensions read in</a:t>
            </a:r>
            <a:r>
              <a:rPr lang="en-US" baseline="0" dirty="0" smtClean="0"/>
              <a:t> the direction they go in.</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11</a:t>
            </a:fld>
            <a:endParaRPr lang="en-US"/>
          </a:p>
        </p:txBody>
      </p:sp>
    </p:spTree>
    <p:extLst>
      <p:ext uri="{BB962C8B-B14F-4D97-AF65-F5344CB8AC3E}">
        <p14:creationId xmlns:p14="http://schemas.microsoft.com/office/powerpoint/2010/main" val="1517397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12</a:t>
            </a:fld>
            <a:endParaRPr lang="en-US"/>
          </a:p>
        </p:txBody>
      </p:sp>
    </p:spTree>
    <p:extLst>
      <p:ext uri="{BB962C8B-B14F-4D97-AF65-F5344CB8AC3E}">
        <p14:creationId xmlns:p14="http://schemas.microsoft.com/office/powerpoint/2010/main" val="1048705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Typically used in catalogs or on websites</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13</a:t>
            </a:fld>
            <a:endParaRPr lang="en-US"/>
          </a:p>
        </p:txBody>
      </p:sp>
    </p:spTree>
    <p:extLst>
      <p:ext uri="{BB962C8B-B14F-4D97-AF65-F5344CB8AC3E}">
        <p14:creationId xmlns:p14="http://schemas.microsoft.com/office/powerpoint/2010/main" val="4047030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Chain dimensioning also known as point-to-point</a:t>
            </a:r>
            <a:r>
              <a:rPr lang="en-US" baseline="0" dirty="0" smtClean="0"/>
              <a:t> dimensioning is used to dimension from one feature to the next.  It’s drawback is that tolerance stacking can happen.</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14</a:t>
            </a:fld>
            <a:endParaRPr lang="en-US"/>
          </a:p>
        </p:txBody>
      </p:sp>
    </p:spTree>
    <p:extLst>
      <p:ext uri="{BB962C8B-B14F-4D97-AF65-F5344CB8AC3E}">
        <p14:creationId xmlns:p14="http://schemas.microsoft.com/office/powerpoint/2010/main" val="4015326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Baseline dimensioning</a:t>
            </a:r>
            <a:r>
              <a:rPr lang="en-US" baseline="0" dirty="0" smtClean="0"/>
              <a:t> is commonly used to prevent tolerance stacking by having each dimension originate from a common surface, axis or center plane.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15</a:t>
            </a:fld>
            <a:endParaRPr lang="en-US"/>
          </a:p>
        </p:txBody>
      </p:sp>
    </p:spTree>
    <p:extLst>
      <p:ext uri="{BB962C8B-B14F-4D97-AF65-F5344CB8AC3E}">
        <p14:creationId xmlns:p14="http://schemas.microsoft.com/office/powerpoint/2010/main" val="3889994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BD4288-9094-4148-A725-332AC89DB8E3}" type="datetime1">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C0DFC94A-2695-4785-AD85-51683F08A4CB}" type="slidenum">
              <a:rPr lang="en-US" smtClean="0"/>
              <a:pPr/>
              <a:t>‹#›</a:t>
            </a:fld>
            <a:endParaRPr lang="en-US"/>
          </a:p>
        </p:txBody>
      </p:sp>
    </p:spTree>
    <p:extLst>
      <p:ext uri="{BB962C8B-B14F-4D97-AF65-F5344CB8AC3E}">
        <p14:creationId xmlns:p14="http://schemas.microsoft.com/office/powerpoint/2010/main" val="2123599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22108-6424-4A97-B4F8-A6E12CDEB4A9}" type="datetime1">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76B91A0E-EE8D-4626-83DD-D50997B7C46E}" type="slidenum">
              <a:rPr lang="en-US" smtClean="0"/>
              <a:pPr/>
              <a:t>‹#›</a:t>
            </a:fld>
            <a:endParaRPr lang="en-US"/>
          </a:p>
        </p:txBody>
      </p:sp>
    </p:spTree>
    <p:extLst>
      <p:ext uri="{BB962C8B-B14F-4D97-AF65-F5344CB8AC3E}">
        <p14:creationId xmlns:p14="http://schemas.microsoft.com/office/powerpoint/2010/main" val="2661414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6C9EB9-D4F1-44BF-9CCB-D06C2B305D81}" type="datetime1">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26B5CD7E-97CB-4652-BB40-19213CC26DBA}" type="slidenum">
              <a:rPr lang="en-US" smtClean="0"/>
              <a:pPr/>
              <a:t>‹#›</a:t>
            </a:fld>
            <a:endParaRPr lang="en-US"/>
          </a:p>
        </p:txBody>
      </p:sp>
    </p:spTree>
    <p:extLst>
      <p:ext uri="{BB962C8B-B14F-4D97-AF65-F5344CB8AC3E}">
        <p14:creationId xmlns:p14="http://schemas.microsoft.com/office/powerpoint/2010/main" val="1602413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CF164636-6BD1-4BE9-A43C-CB31DBDC6C09}" type="slidenum">
              <a:rPr lang="en-US" smtClean="0"/>
              <a:pPr/>
              <a:t>‹#›</a:t>
            </a:fld>
            <a:endParaRPr lang="en-US"/>
          </a:p>
        </p:txBody>
      </p:sp>
    </p:spTree>
    <p:extLst>
      <p:ext uri="{BB962C8B-B14F-4D97-AF65-F5344CB8AC3E}">
        <p14:creationId xmlns:p14="http://schemas.microsoft.com/office/powerpoint/2010/main" val="1038775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A6356-C9D5-4817-AEC2-8F51E989B2BE}" type="datetime1">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720165EB-F4D6-4D8B-8D70-CF2B9632605A}" type="slidenum">
              <a:rPr lang="en-US" smtClean="0"/>
              <a:pPr/>
              <a:t>‹#›</a:t>
            </a:fld>
            <a:endParaRPr lang="en-US"/>
          </a:p>
        </p:txBody>
      </p:sp>
    </p:spTree>
    <p:extLst>
      <p:ext uri="{BB962C8B-B14F-4D97-AF65-F5344CB8AC3E}">
        <p14:creationId xmlns:p14="http://schemas.microsoft.com/office/powerpoint/2010/main" val="1804459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27B85F-003C-494A-9D16-1D0D0D6AF155}" type="datetime1">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smtClean="0"/>
              <a:t>Page </a:t>
            </a:r>
            <a:fld id="{52AA94AB-BA60-47A5-BE3E-E0E257674C72}" type="slidenum">
              <a:rPr lang="en-US" smtClean="0"/>
              <a:pPr/>
              <a:t>‹#›</a:t>
            </a:fld>
            <a:endParaRPr lang="en-US"/>
          </a:p>
        </p:txBody>
      </p:sp>
    </p:spTree>
    <p:extLst>
      <p:ext uri="{BB962C8B-B14F-4D97-AF65-F5344CB8AC3E}">
        <p14:creationId xmlns:p14="http://schemas.microsoft.com/office/powerpoint/2010/main" val="3763060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06DCE3-6F2A-49F8-8EAF-710E0DB64C8C}" type="datetime1">
              <a:rPr lang="en-US" smtClean="0"/>
              <a:pPr/>
              <a:t>6/26/2017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smtClean="0"/>
              <a:t>Page </a:t>
            </a:r>
            <a:fld id="{8F1DB610-0EC5-4727-908B-C5ED5580FBCD}" type="slidenum">
              <a:rPr lang="en-US" smtClean="0"/>
              <a:pPr/>
              <a:t>‹#›</a:t>
            </a:fld>
            <a:endParaRPr lang="en-US"/>
          </a:p>
        </p:txBody>
      </p:sp>
    </p:spTree>
    <p:extLst>
      <p:ext uri="{BB962C8B-B14F-4D97-AF65-F5344CB8AC3E}">
        <p14:creationId xmlns:p14="http://schemas.microsoft.com/office/powerpoint/2010/main" val="3468355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442C21-3DB6-4215-928F-6392679FEEA4}" type="datetime1">
              <a:rPr lang="en-US" smtClean="0"/>
              <a:pPr/>
              <a:t>6/26/2017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smtClean="0"/>
              <a:t>Page </a:t>
            </a:r>
            <a:fld id="{F4C0B98A-3F7E-4B69-AA7E-C74758DC7791}" type="slidenum">
              <a:rPr lang="en-US" smtClean="0"/>
              <a:pPr/>
              <a:t>‹#›</a:t>
            </a:fld>
            <a:endParaRPr lang="en-US"/>
          </a:p>
        </p:txBody>
      </p:sp>
    </p:spTree>
    <p:extLst>
      <p:ext uri="{BB962C8B-B14F-4D97-AF65-F5344CB8AC3E}">
        <p14:creationId xmlns:p14="http://schemas.microsoft.com/office/powerpoint/2010/main" val="3376946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F2F18D-B2BC-4E36-B5EF-2D54D3392087}" type="datetime1">
              <a:rPr lang="en-US" smtClean="0"/>
              <a:pPr/>
              <a:t>6/26/2017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smtClean="0"/>
              <a:t>Page </a:t>
            </a:r>
            <a:fld id="{80E22C0E-D826-48AB-A6E0-F65C17D58A73}" type="slidenum">
              <a:rPr lang="en-US" smtClean="0"/>
              <a:pPr/>
              <a:t>‹#›</a:t>
            </a:fld>
            <a:endParaRPr lang="en-US"/>
          </a:p>
        </p:txBody>
      </p:sp>
    </p:spTree>
    <p:extLst>
      <p:ext uri="{BB962C8B-B14F-4D97-AF65-F5344CB8AC3E}">
        <p14:creationId xmlns:p14="http://schemas.microsoft.com/office/powerpoint/2010/main" val="1891576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937A21-C576-454E-849B-20006FD9B227}" type="datetime1">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smtClean="0"/>
              <a:t>Page </a:t>
            </a:r>
            <a:fld id="{7AF6FB41-C025-47BA-BC73-7CE21A3C7ED0}" type="slidenum">
              <a:rPr lang="en-US" smtClean="0"/>
              <a:pPr/>
              <a:t>‹#›</a:t>
            </a:fld>
            <a:endParaRPr lang="en-US"/>
          </a:p>
        </p:txBody>
      </p:sp>
    </p:spTree>
    <p:extLst>
      <p:ext uri="{BB962C8B-B14F-4D97-AF65-F5344CB8AC3E}">
        <p14:creationId xmlns:p14="http://schemas.microsoft.com/office/powerpoint/2010/main" val="954601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EA7D1-42F7-4336-A476-D404FBE21E63}" type="datetime1">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smtClean="0"/>
              <a:t>Page </a:t>
            </a:r>
            <a:fld id="{333A94F4-1FF2-404F-81EA-730CABC29133}" type="slidenum">
              <a:rPr lang="en-US" smtClean="0"/>
              <a:pPr/>
              <a:t>‹#›</a:t>
            </a:fld>
            <a:endParaRPr lang="en-US"/>
          </a:p>
        </p:txBody>
      </p:sp>
    </p:spTree>
    <p:extLst>
      <p:ext uri="{BB962C8B-B14F-4D97-AF65-F5344CB8AC3E}">
        <p14:creationId xmlns:p14="http://schemas.microsoft.com/office/powerpoint/2010/main" val="580444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1094EB3-FF50-400E-A947-994F46E33D60}" type="datetime1">
              <a:rPr lang="en-US" smtClean="0"/>
              <a:pPr/>
              <a:t>6/26/2017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smtClean="0"/>
              <a:t>Page </a:t>
            </a:r>
            <a:fld id="{E965FBC7-AF3E-4691-9600-EE6044DB02CE}" type="slidenum">
              <a:rPr lang="en-US" smtClean="0"/>
              <a:pPr/>
              <a:t>‹#›</a:t>
            </a:fld>
            <a:endParaRPr lang="en-US"/>
          </a:p>
        </p:txBody>
      </p:sp>
      <p:grpSp>
        <p:nvGrpSpPr>
          <p:cNvPr id="7" name="Group 85"/>
          <p:cNvGrpSpPr>
            <a:grpSpLocks/>
          </p:cNvGrpSpPr>
          <p:nvPr userDrawn="1"/>
        </p:nvGrpSpPr>
        <p:grpSpPr bwMode="auto">
          <a:xfrm>
            <a:off x="0" y="0"/>
            <a:ext cx="9144000" cy="6858000"/>
            <a:chOff x="0" y="0"/>
            <a:chExt cx="5760" cy="4320"/>
          </a:xfrm>
        </p:grpSpPr>
        <p:grpSp>
          <p:nvGrpSpPr>
            <p:cNvPr id="8" name="Group 2"/>
            <p:cNvGrpSpPr>
              <a:grpSpLocks/>
            </p:cNvGrpSpPr>
            <p:nvPr/>
          </p:nvGrpSpPr>
          <p:grpSpPr bwMode="auto">
            <a:xfrm>
              <a:off x="0" y="0"/>
              <a:ext cx="5760" cy="4320"/>
              <a:chOff x="0" y="0"/>
              <a:chExt cx="5760" cy="4320"/>
            </a:xfrm>
          </p:grpSpPr>
          <p:grpSp>
            <p:nvGrpSpPr>
              <p:cNvPr id="33" name="Group 3"/>
              <p:cNvGrpSpPr>
                <a:grpSpLocks/>
              </p:cNvGrpSpPr>
              <p:nvPr/>
            </p:nvGrpSpPr>
            <p:grpSpPr bwMode="auto">
              <a:xfrm>
                <a:off x="0" y="192"/>
                <a:ext cx="5760" cy="4032"/>
                <a:chOff x="0" y="192"/>
                <a:chExt cx="5760" cy="4032"/>
              </a:xfrm>
            </p:grpSpPr>
            <p:sp>
              <p:nvSpPr>
                <p:cNvPr id="64" name="Line 4"/>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5" name="Line 5"/>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6" name="Line 6"/>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7" name="Line 7"/>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8" name="Line 8"/>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9" name="Line 9"/>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0" name="Line 10"/>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1" name="Line 11"/>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2" name="Line 12"/>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3" name="Line 13"/>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4" name="Line 14"/>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5" name="Line 15"/>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6" name="Line 16"/>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7" name="Line 17"/>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8" name="Line 18"/>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9" name="Line 19"/>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0" name="Line 20"/>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1" name="Line 21"/>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2" name="Line 22"/>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3" name="Line 23"/>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4" name="Line 24"/>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5" name="Line 25"/>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grpSp>
            <p:nvGrpSpPr>
              <p:cNvPr id="34" name="Group 26"/>
              <p:cNvGrpSpPr>
                <a:grpSpLocks/>
              </p:cNvGrpSpPr>
              <p:nvPr/>
            </p:nvGrpSpPr>
            <p:grpSpPr bwMode="auto">
              <a:xfrm>
                <a:off x="192" y="0"/>
                <a:ext cx="5376" cy="4320"/>
                <a:chOff x="192" y="0"/>
                <a:chExt cx="5376" cy="4320"/>
              </a:xfrm>
            </p:grpSpPr>
            <p:sp>
              <p:nvSpPr>
                <p:cNvPr id="35" name="Line 27"/>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6" name="Line 28"/>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7" name="Line 29"/>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8" name="Line 30"/>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9" name="Line 31"/>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0" name="Line 32"/>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1" name="Line 33"/>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2" name="Line 34"/>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 name="Line 35"/>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 name="Line 36"/>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5" name="Line 37"/>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6" name="Line 38"/>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7" name="Line 39"/>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8" name="Line 40"/>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9" name="Line 41"/>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0" name="Line 42"/>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1" name="Line 43"/>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2" name="Line 44"/>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3" name="Line 45"/>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4" name="Line 46"/>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5" name="Line 47"/>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6" name="Line 48"/>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7" name="Line 49"/>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8" name="Line 50"/>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9" name="Line 51"/>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0" name="Line 52"/>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1" name="Line 53"/>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2" name="Line 54"/>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3" name="Line 55"/>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grpSp>
        <p:sp>
          <p:nvSpPr>
            <p:cNvPr id="9" name="Rectangle 56"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grpSp>
          <p:nvGrpSpPr>
            <p:cNvPr id="10" name="Group 57"/>
            <p:cNvGrpSpPr>
              <a:grpSpLocks/>
            </p:cNvGrpSpPr>
            <p:nvPr/>
          </p:nvGrpSpPr>
          <p:grpSpPr bwMode="auto">
            <a:xfrm>
              <a:off x="2064" y="3984"/>
              <a:ext cx="1920" cy="288"/>
              <a:chOff x="2064" y="3984"/>
              <a:chExt cx="1920" cy="288"/>
            </a:xfrm>
          </p:grpSpPr>
          <p:sp>
            <p:nvSpPr>
              <p:cNvPr id="28" name="Rectangle 58" descr="60%"/>
              <p:cNvSpPr>
                <a:spLocks noChangeArrowheads="1"/>
              </p:cNvSpPr>
              <p:nvPr userDrawn="1"/>
            </p:nvSpPr>
            <p:spPr bwMode="ltGray">
              <a:xfrm>
                <a:off x="2112" y="4032"/>
                <a:ext cx="1824" cy="192"/>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29" name="Line 59"/>
              <p:cNvSpPr>
                <a:spLocks noChangeShapeType="1"/>
              </p:cNvSpPr>
              <p:nvPr userDrawn="1"/>
            </p:nvSpPr>
            <p:spPr bwMode="ltGray">
              <a:xfrm>
                <a:off x="2064" y="4032"/>
                <a:ext cx="1920" cy="0"/>
              </a:xfrm>
              <a:prstGeom prst="line">
                <a:avLst/>
              </a:prstGeom>
              <a:noFill/>
              <a:ln w="9525">
                <a:solidFill>
                  <a:schemeClr val="hlink"/>
                </a:solidFill>
                <a:round/>
                <a:headEnd/>
                <a:tailEnd/>
              </a:ln>
              <a:effectLst/>
            </p:spPr>
            <p:txBody>
              <a:bodyPr wrap="none" anchor="ctr"/>
              <a:lstStyle/>
              <a:p>
                <a:endParaRPr lang="en-US"/>
              </a:p>
            </p:txBody>
          </p:sp>
          <p:sp>
            <p:nvSpPr>
              <p:cNvPr id="30" name="Line 60"/>
              <p:cNvSpPr>
                <a:spLocks noChangeShapeType="1"/>
              </p:cNvSpPr>
              <p:nvPr userDrawn="1"/>
            </p:nvSpPr>
            <p:spPr bwMode="ltGray">
              <a:xfrm>
                <a:off x="2064" y="4224"/>
                <a:ext cx="1920" cy="0"/>
              </a:xfrm>
              <a:prstGeom prst="line">
                <a:avLst/>
              </a:prstGeom>
              <a:noFill/>
              <a:ln w="9525">
                <a:solidFill>
                  <a:schemeClr val="hlink"/>
                </a:solidFill>
                <a:round/>
                <a:headEnd/>
                <a:tailEnd/>
              </a:ln>
              <a:effectLst/>
            </p:spPr>
            <p:txBody>
              <a:bodyPr wrap="none" anchor="ctr"/>
              <a:lstStyle/>
              <a:p>
                <a:endParaRPr lang="en-US"/>
              </a:p>
            </p:txBody>
          </p:sp>
          <p:sp>
            <p:nvSpPr>
              <p:cNvPr id="31" name="Line 61"/>
              <p:cNvSpPr>
                <a:spLocks noChangeShapeType="1"/>
              </p:cNvSpPr>
              <p:nvPr userDrawn="1"/>
            </p:nvSpPr>
            <p:spPr bwMode="ltGray">
              <a:xfrm>
                <a:off x="2112" y="3984"/>
                <a:ext cx="0" cy="288"/>
              </a:xfrm>
              <a:prstGeom prst="line">
                <a:avLst/>
              </a:prstGeom>
              <a:noFill/>
              <a:ln w="9525">
                <a:solidFill>
                  <a:schemeClr val="hlink"/>
                </a:solidFill>
                <a:round/>
                <a:headEnd/>
                <a:tailEnd/>
              </a:ln>
              <a:effectLst/>
            </p:spPr>
            <p:txBody>
              <a:bodyPr wrap="none" anchor="ctr"/>
              <a:lstStyle/>
              <a:p>
                <a:endParaRPr lang="en-US"/>
              </a:p>
            </p:txBody>
          </p:sp>
          <p:sp>
            <p:nvSpPr>
              <p:cNvPr id="32" name="Line 62"/>
              <p:cNvSpPr>
                <a:spLocks noChangeShapeType="1"/>
              </p:cNvSpPr>
              <p:nvPr userDrawn="1"/>
            </p:nvSpPr>
            <p:spPr bwMode="ltGray">
              <a:xfrm>
                <a:off x="3936" y="3984"/>
                <a:ext cx="0" cy="288"/>
              </a:xfrm>
              <a:prstGeom prst="line">
                <a:avLst/>
              </a:prstGeom>
              <a:noFill/>
              <a:ln w="9525">
                <a:solidFill>
                  <a:schemeClr val="hlink"/>
                </a:solidFill>
                <a:round/>
                <a:headEnd/>
                <a:tailEnd/>
              </a:ln>
              <a:effectLst/>
            </p:spPr>
            <p:txBody>
              <a:bodyPr wrap="none" anchor="ctr"/>
              <a:lstStyle/>
              <a:p>
                <a:endParaRPr lang="en-US"/>
              </a:p>
            </p:txBody>
          </p:sp>
        </p:grpSp>
        <p:grpSp>
          <p:nvGrpSpPr>
            <p:cNvPr id="11" name="Group 63"/>
            <p:cNvGrpSpPr>
              <a:grpSpLocks/>
            </p:cNvGrpSpPr>
            <p:nvPr/>
          </p:nvGrpSpPr>
          <p:grpSpPr bwMode="auto">
            <a:xfrm>
              <a:off x="4512" y="3984"/>
              <a:ext cx="912" cy="288"/>
              <a:chOff x="4512" y="3984"/>
              <a:chExt cx="912" cy="288"/>
            </a:xfrm>
          </p:grpSpPr>
          <p:sp>
            <p:nvSpPr>
              <p:cNvPr id="23" name="Rectangle 64" descr="60%"/>
              <p:cNvSpPr>
                <a:spLocks noChangeArrowheads="1"/>
              </p:cNvSpPr>
              <p:nvPr userDrawn="1"/>
            </p:nvSpPr>
            <p:spPr bwMode="ltGray">
              <a:xfrm>
                <a:off x="4560" y="4032"/>
                <a:ext cx="816" cy="192"/>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24" name="Line 65"/>
              <p:cNvSpPr>
                <a:spLocks noChangeShapeType="1"/>
              </p:cNvSpPr>
              <p:nvPr userDrawn="1"/>
            </p:nvSpPr>
            <p:spPr bwMode="ltGray">
              <a:xfrm>
                <a:off x="4512" y="4032"/>
                <a:ext cx="912" cy="0"/>
              </a:xfrm>
              <a:prstGeom prst="line">
                <a:avLst/>
              </a:prstGeom>
              <a:noFill/>
              <a:ln w="9525">
                <a:solidFill>
                  <a:schemeClr val="hlink"/>
                </a:solidFill>
                <a:round/>
                <a:headEnd/>
                <a:tailEnd/>
              </a:ln>
              <a:effectLst/>
            </p:spPr>
            <p:txBody>
              <a:bodyPr wrap="none" anchor="ctr"/>
              <a:lstStyle/>
              <a:p>
                <a:endParaRPr lang="en-US"/>
              </a:p>
            </p:txBody>
          </p:sp>
          <p:sp>
            <p:nvSpPr>
              <p:cNvPr id="25" name="Line 66"/>
              <p:cNvSpPr>
                <a:spLocks noChangeShapeType="1"/>
              </p:cNvSpPr>
              <p:nvPr userDrawn="1"/>
            </p:nvSpPr>
            <p:spPr bwMode="ltGray">
              <a:xfrm>
                <a:off x="4512" y="4224"/>
                <a:ext cx="912" cy="0"/>
              </a:xfrm>
              <a:prstGeom prst="line">
                <a:avLst/>
              </a:prstGeom>
              <a:noFill/>
              <a:ln w="9525">
                <a:solidFill>
                  <a:schemeClr val="hlink"/>
                </a:solidFill>
                <a:round/>
                <a:headEnd/>
                <a:tailEnd/>
              </a:ln>
              <a:effectLst/>
            </p:spPr>
            <p:txBody>
              <a:bodyPr wrap="none" anchor="ctr"/>
              <a:lstStyle/>
              <a:p>
                <a:endParaRPr lang="en-US"/>
              </a:p>
            </p:txBody>
          </p:sp>
          <p:sp>
            <p:nvSpPr>
              <p:cNvPr id="26" name="Line 67"/>
              <p:cNvSpPr>
                <a:spLocks noChangeShapeType="1"/>
              </p:cNvSpPr>
              <p:nvPr userDrawn="1"/>
            </p:nvSpPr>
            <p:spPr bwMode="ltGray">
              <a:xfrm>
                <a:off x="4560" y="3984"/>
                <a:ext cx="0" cy="288"/>
              </a:xfrm>
              <a:prstGeom prst="line">
                <a:avLst/>
              </a:prstGeom>
              <a:noFill/>
              <a:ln w="9525">
                <a:solidFill>
                  <a:schemeClr val="hlink"/>
                </a:solidFill>
                <a:round/>
                <a:headEnd/>
                <a:tailEnd/>
              </a:ln>
              <a:effectLst/>
            </p:spPr>
            <p:txBody>
              <a:bodyPr wrap="none" anchor="ctr"/>
              <a:lstStyle/>
              <a:p>
                <a:endParaRPr lang="en-US"/>
              </a:p>
            </p:txBody>
          </p:sp>
          <p:sp>
            <p:nvSpPr>
              <p:cNvPr id="27" name="Line 68"/>
              <p:cNvSpPr>
                <a:spLocks noChangeShapeType="1"/>
              </p:cNvSpPr>
              <p:nvPr userDrawn="1"/>
            </p:nvSpPr>
            <p:spPr bwMode="ltGray">
              <a:xfrm>
                <a:off x="5376" y="3984"/>
                <a:ext cx="0" cy="288"/>
              </a:xfrm>
              <a:prstGeom prst="line">
                <a:avLst/>
              </a:prstGeom>
              <a:noFill/>
              <a:ln w="9525">
                <a:solidFill>
                  <a:schemeClr val="hlink"/>
                </a:solidFill>
                <a:round/>
                <a:headEnd/>
                <a:tailEnd/>
              </a:ln>
              <a:effectLst/>
            </p:spPr>
            <p:txBody>
              <a:bodyPr wrap="none" anchor="ctr"/>
              <a:lstStyle/>
              <a:p>
                <a:endParaRPr lang="en-US"/>
              </a:p>
            </p:txBody>
          </p:sp>
        </p:grpSp>
        <p:grpSp>
          <p:nvGrpSpPr>
            <p:cNvPr id="12" name="Group 69"/>
            <p:cNvGrpSpPr>
              <a:grpSpLocks/>
            </p:cNvGrpSpPr>
            <p:nvPr/>
          </p:nvGrpSpPr>
          <p:grpSpPr bwMode="auto">
            <a:xfrm>
              <a:off x="624" y="3984"/>
              <a:ext cx="912" cy="288"/>
              <a:chOff x="624" y="3984"/>
              <a:chExt cx="912" cy="288"/>
            </a:xfrm>
          </p:grpSpPr>
          <p:sp>
            <p:nvSpPr>
              <p:cNvPr id="18" name="Rectangle 70" descr="60%"/>
              <p:cNvSpPr>
                <a:spLocks noChangeArrowheads="1"/>
              </p:cNvSpPr>
              <p:nvPr userDrawn="1"/>
            </p:nvSpPr>
            <p:spPr bwMode="ltGray">
              <a:xfrm>
                <a:off x="672" y="4032"/>
                <a:ext cx="816" cy="192"/>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19" name="Line 71"/>
              <p:cNvSpPr>
                <a:spLocks noChangeShapeType="1"/>
              </p:cNvSpPr>
              <p:nvPr userDrawn="1"/>
            </p:nvSpPr>
            <p:spPr bwMode="ltGray">
              <a:xfrm>
                <a:off x="624" y="4032"/>
                <a:ext cx="912" cy="0"/>
              </a:xfrm>
              <a:prstGeom prst="line">
                <a:avLst/>
              </a:prstGeom>
              <a:noFill/>
              <a:ln w="9525">
                <a:solidFill>
                  <a:schemeClr val="hlink"/>
                </a:solidFill>
                <a:round/>
                <a:headEnd/>
                <a:tailEnd/>
              </a:ln>
              <a:effectLst/>
            </p:spPr>
            <p:txBody>
              <a:bodyPr wrap="none" anchor="ctr"/>
              <a:lstStyle/>
              <a:p>
                <a:endParaRPr lang="en-US"/>
              </a:p>
            </p:txBody>
          </p:sp>
          <p:sp>
            <p:nvSpPr>
              <p:cNvPr id="20" name="Line 72"/>
              <p:cNvSpPr>
                <a:spLocks noChangeShapeType="1"/>
              </p:cNvSpPr>
              <p:nvPr userDrawn="1"/>
            </p:nvSpPr>
            <p:spPr bwMode="ltGray">
              <a:xfrm>
                <a:off x="624" y="4224"/>
                <a:ext cx="912" cy="0"/>
              </a:xfrm>
              <a:prstGeom prst="line">
                <a:avLst/>
              </a:prstGeom>
              <a:noFill/>
              <a:ln w="9525">
                <a:solidFill>
                  <a:schemeClr val="hlink"/>
                </a:solidFill>
                <a:round/>
                <a:headEnd/>
                <a:tailEnd/>
              </a:ln>
              <a:effectLst/>
            </p:spPr>
            <p:txBody>
              <a:bodyPr wrap="none" anchor="ctr"/>
              <a:lstStyle/>
              <a:p>
                <a:endParaRPr lang="en-US"/>
              </a:p>
            </p:txBody>
          </p:sp>
          <p:sp>
            <p:nvSpPr>
              <p:cNvPr id="21" name="Line 73"/>
              <p:cNvSpPr>
                <a:spLocks noChangeShapeType="1"/>
              </p:cNvSpPr>
              <p:nvPr userDrawn="1"/>
            </p:nvSpPr>
            <p:spPr bwMode="ltGray">
              <a:xfrm>
                <a:off x="672" y="3984"/>
                <a:ext cx="0" cy="288"/>
              </a:xfrm>
              <a:prstGeom prst="line">
                <a:avLst/>
              </a:prstGeom>
              <a:noFill/>
              <a:ln w="9525">
                <a:solidFill>
                  <a:schemeClr val="hlink"/>
                </a:solidFill>
                <a:round/>
                <a:headEnd/>
                <a:tailEnd/>
              </a:ln>
              <a:effectLst/>
            </p:spPr>
            <p:txBody>
              <a:bodyPr wrap="none" anchor="ctr"/>
              <a:lstStyle/>
              <a:p>
                <a:endParaRPr lang="en-US"/>
              </a:p>
            </p:txBody>
          </p:sp>
          <p:sp>
            <p:nvSpPr>
              <p:cNvPr id="22" name="Line 74"/>
              <p:cNvSpPr>
                <a:spLocks noChangeShapeType="1"/>
              </p:cNvSpPr>
              <p:nvPr userDrawn="1"/>
            </p:nvSpPr>
            <p:spPr bwMode="ltGray">
              <a:xfrm>
                <a:off x="1488" y="3984"/>
                <a:ext cx="0" cy="288"/>
              </a:xfrm>
              <a:prstGeom prst="line">
                <a:avLst/>
              </a:prstGeom>
              <a:noFill/>
              <a:ln w="9525">
                <a:solidFill>
                  <a:schemeClr val="hlink"/>
                </a:solidFill>
                <a:round/>
                <a:headEnd/>
                <a:tailEnd/>
              </a:ln>
              <a:effectLst/>
            </p:spPr>
            <p:txBody>
              <a:bodyPr wrap="none" anchor="ctr"/>
              <a:lstStyle/>
              <a:p>
                <a:endParaRPr lang="en-US"/>
              </a:p>
            </p:txBody>
          </p:sp>
        </p:grpSp>
        <p:sp>
          <p:nvSpPr>
            <p:cNvPr id="13" name="Line 80"/>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a:p>
          </p:txBody>
        </p:sp>
        <p:grpSp>
          <p:nvGrpSpPr>
            <p:cNvPr id="14" name="Group 81"/>
            <p:cNvGrpSpPr>
              <a:grpSpLocks/>
            </p:cNvGrpSpPr>
            <p:nvPr/>
          </p:nvGrpSpPr>
          <p:grpSpPr bwMode="auto">
            <a:xfrm>
              <a:off x="261" y="892"/>
              <a:ext cx="1124" cy="1464"/>
              <a:chOff x="96" y="916"/>
              <a:chExt cx="2208" cy="2876"/>
            </a:xfrm>
          </p:grpSpPr>
          <p:sp>
            <p:nvSpPr>
              <p:cNvPr id="15" name="Line 82"/>
              <p:cNvSpPr>
                <a:spLocks noChangeShapeType="1"/>
              </p:cNvSpPr>
              <p:nvPr/>
            </p:nvSpPr>
            <p:spPr bwMode="ltGray">
              <a:xfrm flipH="1">
                <a:off x="96" y="1037"/>
                <a:ext cx="2208" cy="0"/>
              </a:xfrm>
              <a:prstGeom prst="line">
                <a:avLst/>
              </a:prstGeom>
              <a:noFill/>
              <a:ln w="9525">
                <a:solidFill>
                  <a:schemeClr val="hlink"/>
                </a:solidFill>
                <a:round/>
                <a:headEnd/>
                <a:tailEnd/>
              </a:ln>
              <a:effectLst/>
            </p:spPr>
            <p:txBody>
              <a:bodyPr wrap="none" anchor="ctr"/>
              <a:lstStyle/>
              <a:p>
                <a:endParaRPr lang="en-US"/>
              </a:p>
            </p:txBody>
          </p:sp>
          <p:sp>
            <p:nvSpPr>
              <p:cNvPr id="16" name="Line 83"/>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endParaRPr lang="en-US"/>
              </a:p>
            </p:txBody>
          </p:sp>
          <p:sp>
            <p:nvSpPr>
              <p:cNvPr id="17" name="Arc 84"/>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a:p>
            </p:txBody>
          </p:sp>
        </p:grpSp>
      </p:grpSp>
    </p:spTree>
    <p:extLst>
      <p:ext uri="{BB962C8B-B14F-4D97-AF65-F5344CB8AC3E}">
        <p14:creationId xmlns:p14="http://schemas.microsoft.com/office/powerpoint/2010/main" val="64210554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creativecommons.org/licenses/by/3.0" TargetMode="External"/><Relationship Id="rId1" Type="http://schemas.openxmlformats.org/officeDocument/2006/relationships/slideLayout" Target="../slideLayouts/slideLayout2.xml"/><Relationship Id="rId6" Type="http://schemas.openxmlformats.org/officeDocument/2006/relationships/image" Target="cid:image004.jpg@01D050FD.CF15BA40" TargetMode="External"/><Relationship Id="rId5" Type="http://schemas.openxmlformats.org/officeDocument/2006/relationships/image" Target="../media/image2.jpeg"/><Relationship Id="rId4" Type="http://schemas.openxmlformats.org/officeDocument/2006/relationships/image" Target="cid:image001.jpg@01D050FD.CEFDEC8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5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Blueprint Reading</a:t>
            </a:r>
            <a:endParaRPr lang="en-US" dirty="0"/>
          </a:p>
        </p:txBody>
      </p:sp>
      <p:sp>
        <p:nvSpPr>
          <p:cNvPr id="3" name="Subtitle 2"/>
          <p:cNvSpPr>
            <a:spLocks noGrp="1"/>
          </p:cNvSpPr>
          <p:nvPr>
            <p:ph type="subTitle" idx="1"/>
          </p:nvPr>
        </p:nvSpPr>
        <p:spPr>
          <a:xfrm>
            <a:off x="990600" y="3886200"/>
            <a:ext cx="7772400" cy="1752600"/>
          </a:xfrm>
        </p:spPr>
        <p:txBody>
          <a:bodyPr/>
          <a:lstStyle/>
          <a:p>
            <a:r>
              <a:rPr lang="en-US" dirty="0" smtClean="0"/>
              <a:t>Section VII – Reading Dimensions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Dimensioning Symbols</a:t>
            </a:r>
            <a:endParaRPr lang="en-US" dirty="0"/>
          </a:p>
        </p:txBody>
      </p:sp>
      <p:pic>
        <p:nvPicPr>
          <p:cNvPr id="6" name="Content Placeholder 5" descr="dimensioning symbols" title="dimensioning symbols"/>
          <p:cNvPicPr>
            <a:picLocks noGrp="1" noChangeAspect="1"/>
          </p:cNvPicPr>
          <p:nvPr>
            <p:ph idx="1"/>
          </p:nvPr>
        </p:nvPicPr>
        <p:blipFill>
          <a:blip r:embed="rId2"/>
          <a:stretch>
            <a:fillRect/>
          </a:stretch>
        </p:blipFill>
        <p:spPr>
          <a:xfrm>
            <a:off x="990600" y="1752600"/>
            <a:ext cx="7239000" cy="4356861"/>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Dimensioning Systems</a:t>
            </a:r>
            <a:endParaRPr lang="en-US" dirty="0"/>
          </a:p>
        </p:txBody>
      </p:sp>
      <p:pic>
        <p:nvPicPr>
          <p:cNvPr id="6" name="Content Placeholder 5" descr="unidirectionsl dimensioning system" title="unidirectionsl dimensioning system"/>
          <p:cNvPicPr>
            <a:picLocks noGrp="1" noChangeAspect="1"/>
          </p:cNvPicPr>
          <p:nvPr>
            <p:ph idx="1"/>
          </p:nvPr>
        </p:nvPicPr>
        <p:blipFill>
          <a:blip r:embed="rId3"/>
          <a:stretch>
            <a:fillRect/>
          </a:stretch>
        </p:blipFill>
        <p:spPr>
          <a:xfrm>
            <a:off x="914400" y="1828800"/>
            <a:ext cx="3200400" cy="3982905"/>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11</a:t>
            </a:fld>
            <a:endParaRPr lang="en-US"/>
          </a:p>
        </p:txBody>
      </p:sp>
      <p:pic>
        <p:nvPicPr>
          <p:cNvPr id="7" name="Picture 6" descr="aligned dimensioning system" title="aligned dimensioning system"/>
          <p:cNvPicPr>
            <a:picLocks noChangeAspect="1"/>
          </p:cNvPicPr>
          <p:nvPr/>
        </p:nvPicPr>
        <p:blipFill>
          <a:blip r:embed="rId4"/>
          <a:stretch>
            <a:fillRect/>
          </a:stretch>
        </p:blipFill>
        <p:spPr>
          <a:xfrm>
            <a:off x="5181600" y="2057400"/>
            <a:ext cx="2819400" cy="3801439"/>
          </a:xfrm>
          <a:prstGeom prst="rect">
            <a:avLst/>
          </a:prstGeom>
        </p:spPr>
      </p:pic>
      <p:sp>
        <p:nvSpPr>
          <p:cNvPr id="8" name="TextBox 7"/>
          <p:cNvSpPr txBox="1"/>
          <p:nvPr/>
        </p:nvSpPr>
        <p:spPr>
          <a:xfrm>
            <a:off x="1219200" y="5867400"/>
            <a:ext cx="2667000" cy="381000"/>
          </a:xfrm>
          <a:prstGeom prst="rect">
            <a:avLst/>
          </a:prstGeom>
          <a:noFill/>
        </p:spPr>
        <p:txBody>
          <a:bodyPr wrap="square" rtlCol="0">
            <a:spAutoFit/>
          </a:bodyPr>
          <a:lstStyle/>
          <a:p>
            <a:pPr algn="ctr"/>
            <a:r>
              <a:rPr lang="en-US" b="1" dirty="0" smtClean="0"/>
              <a:t>Unidirectional</a:t>
            </a:r>
            <a:endParaRPr lang="en-US" b="1" dirty="0"/>
          </a:p>
        </p:txBody>
      </p:sp>
      <p:sp>
        <p:nvSpPr>
          <p:cNvPr id="9" name="TextBox 8"/>
          <p:cNvSpPr txBox="1"/>
          <p:nvPr/>
        </p:nvSpPr>
        <p:spPr>
          <a:xfrm>
            <a:off x="4800600" y="5867400"/>
            <a:ext cx="2667000" cy="381000"/>
          </a:xfrm>
          <a:prstGeom prst="rect">
            <a:avLst/>
          </a:prstGeom>
          <a:noFill/>
        </p:spPr>
        <p:txBody>
          <a:bodyPr wrap="square" rtlCol="0">
            <a:spAutoFit/>
          </a:bodyPr>
          <a:lstStyle/>
          <a:p>
            <a:pPr algn="ctr"/>
            <a:r>
              <a:rPr lang="en-US" b="1" dirty="0" smtClean="0"/>
              <a:t>Aligned</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Dimensioning </a:t>
            </a:r>
            <a:r>
              <a:rPr lang="en-US" dirty="0" smtClean="0"/>
              <a:t>Systems #2</a:t>
            </a:r>
            <a:endParaRPr lang="en-US" dirty="0"/>
          </a:p>
        </p:txBody>
      </p:sp>
      <p:pic>
        <p:nvPicPr>
          <p:cNvPr id="6" name="Content Placeholder 5" descr="rectangular coordinate dimensioning system" title="rectangular coordinate dimensioning system"/>
          <p:cNvPicPr>
            <a:picLocks noGrp="1" noChangeAspect="1"/>
          </p:cNvPicPr>
          <p:nvPr>
            <p:ph idx="1"/>
          </p:nvPr>
        </p:nvPicPr>
        <p:blipFill>
          <a:blip r:embed="rId3"/>
          <a:stretch>
            <a:fillRect/>
          </a:stretch>
        </p:blipFill>
        <p:spPr>
          <a:xfrm>
            <a:off x="838200" y="1828800"/>
            <a:ext cx="3556905" cy="3620068"/>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12</a:t>
            </a:fld>
            <a:endParaRPr lang="en-US"/>
          </a:p>
        </p:txBody>
      </p:sp>
      <p:pic>
        <p:nvPicPr>
          <p:cNvPr id="7" name="Picture 6" descr="tabular dimensioning system" title="tabular dimensioning system"/>
          <p:cNvPicPr>
            <a:picLocks noChangeAspect="1"/>
          </p:cNvPicPr>
          <p:nvPr/>
        </p:nvPicPr>
        <p:blipFill>
          <a:blip r:embed="rId4"/>
          <a:stretch>
            <a:fillRect/>
          </a:stretch>
        </p:blipFill>
        <p:spPr>
          <a:xfrm>
            <a:off x="4800600" y="1981200"/>
            <a:ext cx="3657600" cy="3588996"/>
          </a:xfrm>
          <a:prstGeom prst="rect">
            <a:avLst/>
          </a:prstGeom>
        </p:spPr>
      </p:pic>
      <p:sp>
        <p:nvSpPr>
          <p:cNvPr id="8" name="TextBox 7"/>
          <p:cNvSpPr txBox="1"/>
          <p:nvPr/>
        </p:nvSpPr>
        <p:spPr>
          <a:xfrm>
            <a:off x="1219200" y="5638800"/>
            <a:ext cx="2667000" cy="646331"/>
          </a:xfrm>
          <a:prstGeom prst="rect">
            <a:avLst/>
          </a:prstGeom>
          <a:noFill/>
        </p:spPr>
        <p:txBody>
          <a:bodyPr wrap="square" rtlCol="0">
            <a:spAutoFit/>
          </a:bodyPr>
          <a:lstStyle/>
          <a:p>
            <a:pPr algn="ctr"/>
            <a:r>
              <a:rPr lang="en-US" b="1" dirty="0" smtClean="0"/>
              <a:t>Rectangular Coordinate</a:t>
            </a:r>
            <a:endParaRPr lang="en-US" b="1" dirty="0"/>
          </a:p>
        </p:txBody>
      </p:sp>
      <p:sp>
        <p:nvSpPr>
          <p:cNvPr id="9" name="TextBox 8"/>
          <p:cNvSpPr txBox="1"/>
          <p:nvPr/>
        </p:nvSpPr>
        <p:spPr>
          <a:xfrm>
            <a:off x="5334000" y="5638800"/>
            <a:ext cx="2667000" cy="646331"/>
          </a:xfrm>
          <a:prstGeom prst="rect">
            <a:avLst/>
          </a:prstGeom>
          <a:noFill/>
        </p:spPr>
        <p:txBody>
          <a:bodyPr wrap="square" rtlCol="0">
            <a:spAutoFit/>
          </a:bodyPr>
          <a:lstStyle/>
          <a:p>
            <a:pPr algn="ctr"/>
            <a:r>
              <a:rPr lang="en-US" b="1" dirty="0" smtClean="0"/>
              <a:t>Tabular Dimensioning</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Drawing</a:t>
            </a:r>
            <a:endParaRPr lang="en-US" dirty="0"/>
          </a:p>
        </p:txBody>
      </p:sp>
      <p:pic>
        <p:nvPicPr>
          <p:cNvPr id="6" name="Content Placeholder 5" descr="chart drawing" title="chart drawing"/>
          <p:cNvPicPr>
            <a:picLocks noGrp="1" noChangeAspect="1"/>
          </p:cNvPicPr>
          <p:nvPr>
            <p:ph idx="1"/>
          </p:nvPr>
        </p:nvPicPr>
        <p:blipFill>
          <a:blip r:embed="rId3"/>
          <a:stretch>
            <a:fillRect/>
          </a:stretch>
        </p:blipFill>
        <p:spPr>
          <a:xfrm>
            <a:off x="2057400" y="1676400"/>
            <a:ext cx="5105400" cy="425109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 Dimensioning</a:t>
            </a:r>
            <a:endParaRPr lang="en-US" dirty="0"/>
          </a:p>
        </p:txBody>
      </p:sp>
      <p:pic>
        <p:nvPicPr>
          <p:cNvPr id="6" name="Content Placeholder 5" descr="chary dimensioning" title="chary dimensioning"/>
          <p:cNvPicPr>
            <a:picLocks noGrp="1" noChangeAspect="1"/>
          </p:cNvPicPr>
          <p:nvPr>
            <p:ph idx="1"/>
          </p:nvPr>
        </p:nvPicPr>
        <p:blipFill>
          <a:blip r:embed="rId3"/>
          <a:stretch>
            <a:fillRect/>
          </a:stretch>
        </p:blipFill>
        <p:spPr>
          <a:xfrm>
            <a:off x="1981200" y="2286000"/>
            <a:ext cx="5486400" cy="3099625"/>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Dimensioning</a:t>
            </a:r>
            <a:endParaRPr lang="en-US" dirty="0"/>
          </a:p>
        </p:txBody>
      </p:sp>
      <p:pic>
        <p:nvPicPr>
          <p:cNvPr id="6" name="Content Placeholder 5" descr="baseline dimensioning" title="baseline dimensioning"/>
          <p:cNvPicPr>
            <a:picLocks noGrp="1" noChangeAspect="1"/>
          </p:cNvPicPr>
          <p:nvPr>
            <p:ph idx="1"/>
          </p:nvPr>
        </p:nvPicPr>
        <p:blipFill>
          <a:blip r:embed="rId3"/>
          <a:stretch>
            <a:fillRect/>
          </a:stretch>
        </p:blipFill>
        <p:spPr>
          <a:xfrm>
            <a:off x="1981200" y="2133600"/>
            <a:ext cx="5189955" cy="2974524"/>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a:t>
            </a:r>
            <a:r>
              <a:rPr lang="en-US" dirty="0" smtClean="0"/>
              <a:t>Dimensioning #2</a:t>
            </a:r>
            <a:endParaRPr lang="en-US" dirty="0"/>
          </a:p>
        </p:txBody>
      </p:sp>
      <p:pic>
        <p:nvPicPr>
          <p:cNvPr id="6" name="Content Placeholder 5" descr="baseline dimensioning" title="baseline dimensioning"/>
          <p:cNvPicPr>
            <a:picLocks noGrp="1" noChangeAspect="1"/>
          </p:cNvPicPr>
          <p:nvPr>
            <p:ph idx="1"/>
          </p:nvPr>
        </p:nvPicPr>
        <p:blipFill>
          <a:blip r:embed="rId3"/>
          <a:stretch>
            <a:fillRect/>
          </a:stretch>
        </p:blipFill>
        <p:spPr>
          <a:xfrm>
            <a:off x="2362200" y="1524000"/>
            <a:ext cx="3276600" cy="4784938"/>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Tolerance Accumulation I</a:t>
            </a:r>
            <a:endParaRPr lang="en-US" dirty="0"/>
          </a:p>
        </p:txBody>
      </p:sp>
      <p:pic>
        <p:nvPicPr>
          <p:cNvPr id="6" name="Content Placeholder 5" descr="tolerance accumulation" title="tolerance accumulation"/>
          <p:cNvPicPr>
            <a:picLocks noGrp="1" noChangeAspect="1"/>
          </p:cNvPicPr>
          <p:nvPr>
            <p:ph idx="1"/>
          </p:nvPr>
        </p:nvPicPr>
        <p:blipFill>
          <a:blip r:embed="rId3"/>
          <a:stretch>
            <a:fillRect/>
          </a:stretch>
        </p:blipFill>
        <p:spPr>
          <a:xfrm>
            <a:off x="1295400" y="1752600"/>
            <a:ext cx="6934200" cy="4192123"/>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Tolerance Accumulation II</a:t>
            </a:r>
            <a:endParaRPr lang="en-US" dirty="0"/>
          </a:p>
        </p:txBody>
      </p:sp>
      <p:pic>
        <p:nvPicPr>
          <p:cNvPr id="6" name="Content Placeholder 5" descr="tolerance accumulation" title="tolerance accumulation"/>
          <p:cNvPicPr>
            <a:picLocks noGrp="1" noChangeAspect="1"/>
          </p:cNvPicPr>
          <p:nvPr>
            <p:ph idx="1"/>
          </p:nvPr>
        </p:nvPicPr>
        <p:blipFill>
          <a:blip r:embed="rId3"/>
          <a:stretch>
            <a:fillRect/>
          </a:stretch>
        </p:blipFill>
        <p:spPr>
          <a:xfrm>
            <a:off x="685800" y="2209800"/>
            <a:ext cx="7989702" cy="27432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Tolerance Accumulation III</a:t>
            </a:r>
            <a:endParaRPr lang="en-US" dirty="0"/>
          </a:p>
        </p:txBody>
      </p:sp>
      <p:pic>
        <p:nvPicPr>
          <p:cNvPr id="6" name="Content Placeholder 5" descr="tolerance accumulation" title="tolerance accumulation"/>
          <p:cNvPicPr>
            <a:picLocks noGrp="1" noChangeAspect="1"/>
          </p:cNvPicPr>
          <p:nvPr>
            <p:ph idx="1"/>
          </p:nvPr>
        </p:nvPicPr>
        <p:blipFill>
          <a:blip r:embed="rId3"/>
          <a:stretch>
            <a:fillRect/>
          </a:stretch>
        </p:blipFill>
        <p:spPr>
          <a:xfrm>
            <a:off x="2290181" y="2550197"/>
            <a:ext cx="4563638" cy="2902193"/>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0984" y="887769"/>
            <a:ext cx="8073527" cy="4065231"/>
          </a:xfrm>
          <a:prstGeom prst="rect">
            <a:avLst/>
          </a:prstGeom>
        </p:spPr>
        <p:txBody>
          <a:bodyPr anchor="t" anchorCtr="0">
            <a:normAutofit fontScale="90000" lnSpcReduction="200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1800" dirty="0">
                <a:solidFill>
                  <a:schemeClr val="tx1"/>
                </a:solidFill>
                <a:latin typeface="Times New Roman" panose="02020603050405020304" pitchFamily="18" charset="0"/>
                <a:cs typeface="Times New Roman" panose="02020603050405020304" pitchFamily="18" charset="0"/>
              </a:rPr>
              <a:t>The AMMQC program is an Equal Opportunity program.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Adaptive equipment is available upon request for individuals with disabilities.</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u="sng" dirty="0">
                <a:solidFill>
                  <a:schemeClr val="tx1"/>
                </a:solidFill>
                <a:latin typeface="Times New Roman" panose="02020603050405020304" pitchFamily="18" charset="0"/>
                <a:cs typeface="Times New Roman" panose="02020603050405020304" pitchFamily="18" charset="0"/>
                <a:hlinkClick r:id="rId2" tooltip="Creative Commons License"/>
              </a:rPr>
              <a:t>http://creativecommons.org/licenses/by/3.0</a:t>
            </a:r>
            <a:r>
              <a:rPr lang="en-US" sz="1800" dirty="0">
                <a:solidFill>
                  <a:schemeClr val="tx1"/>
                </a:solidFill>
                <a:latin typeface="Times New Roman" panose="02020603050405020304" pitchFamily="18" charset="0"/>
                <a:cs typeface="Times New Roman" panose="02020603050405020304" pitchFamily="18" charset="0"/>
              </a:rPr>
              <a:t> This work is licensed under a Creative Commons Attribution 3.0 </a:t>
            </a:r>
            <a:r>
              <a:rPr lang="en-US" sz="1800" dirty="0" err="1">
                <a:solidFill>
                  <a:schemeClr val="tx1"/>
                </a:solidFill>
                <a:latin typeface="Times New Roman" panose="02020603050405020304" pitchFamily="18" charset="0"/>
                <a:cs typeface="Times New Roman" panose="02020603050405020304" pitchFamily="18" charset="0"/>
              </a:rPr>
              <a:t>Unported</a:t>
            </a:r>
            <a:r>
              <a:rPr lang="en-US" sz="1800" dirty="0">
                <a:solidFill>
                  <a:schemeClr val="tx1"/>
                </a:solidFill>
                <a:latin typeface="Times New Roman" panose="02020603050405020304" pitchFamily="18" charset="0"/>
                <a:cs typeface="Times New Roman" panose="02020603050405020304" pitchFamily="18" charset="0"/>
              </a:rPr>
              <a:t> License [http://creativecommons.org/licenses/by/3.0]</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This project is sponsored by a $15.9 million grant from the U.S. Department of Labor, Employment and Training Administration.</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The AMMQC program is an Equal Opportunity program. Adaptive equipment is available upon request for individuals with disabilities. This workforce product was funded by a grant awarded by the U.S. Department of Labor’s Employment and Training Administration. The product was created by the grantee and does not necessarily reflect the official position of the U.S. Department of Labor. The U.S. Department of Labor makes no guarantees, warranties, or assurances of any kind, express or implied, with respect to such information, including any information on linked sites and including, but not limited to, accuracy of the information or its completeness, timeliness, usefulness, adequacy, continued availability, or ownership.</a:t>
            </a:r>
            <a:r>
              <a:rPr lang="en-US" dirty="0">
                <a:solidFill>
                  <a:schemeClr val="tx1"/>
                </a:solidFill>
              </a:rPr>
              <a:t/>
            </a:r>
            <a:br>
              <a:rPr lang="en-US" dirty="0">
                <a:solidFill>
                  <a:schemeClr val="tx1"/>
                </a:solidFill>
              </a:rPr>
            </a:br>
            <a:endParaRPr lang="en-US" dirty="0">
              <a:solidFill>
                <a:schemeClr val="tx1"/>
              </a:solidFill>
            </a:endParaRPr>
          </a:p>
        </p:txBody>
      </p:sp>
      <p:pic>
        <p:nvPicPr>
          <p:cNvPr id="3" name="Picture 2" descr="cid:image001.jpg@01D050FD.CEFDEC80"/>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54656" y="5180699"/>
            <a:ext cx="2770193" cy="731520"/>
          </a:xfrm>
          <a:prstGeom prst="rect">
            <a:avLst/>
          </a:prstGeom>
          <a:noFill/>
          <a:ln>
            <a:noFill/>
          </a:ln>
        </p:spPr>
      </p:pic>
      <p:pic>
        <p:nvPicPr>
          <p:cNvPr id="4" name="Picture 3" descr="cid:image004.jpg@01D050FD.CF15BA40"/>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101368" y="4795778"/>
            <a:ext cx="2576830" cy="1257300"/>
          </a:xfrm>
          <a:prstGeom prst="rect">
            <a:avLst/>
          </a:prstGeom>
          <a:noFill/>
          <a:ln>
            <a:noFill/>
          </a:ln>
        </p:spPr>
      </p:pic>
      <p:sp>
        <p:nvSpPr>
          <p:cNvPr id="5" name="Title 4"/>
          <p:cNvSpPr>
            <a:spLocks noGrp="1"/>
          </p:cNvSpPr>
          <p:nvPr>
            <p:ph type="title"/>
          </p:nvPr>
        </p:nvSpPr>
        <p:spPr>
          <a:xfrm>
            <a:off x="628650" y="365127"/>
            <a:ext cx="7886700" cy="625474"/>
          </a:xfrm>
        </p:spPr>
        <p:txBody>
          <a:bodyPr>
            <a:normAutofit/>
          </a:bodyPr>
          <a:lstStyle/>
          <a:p>
            <a:r>
              <a:rPr lang="en-US" sz="1800" dirty="0"/>
              <a:t>Disclaimer</a:t>
            </a:r>
          </a:p>
        </p:txBody>
      </p:sp>
    </p:spTree>
    <p:extLst>
      <p:ext uri="{BB962C8B-B14F-4D97-AF65-F5344CB8AC3E}">
        <p14:creationId xmlns:p14="http://schemas.microsoft.com/office/powerpoint/2010/main" val="1544957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Dimensions</a:t>
            </a:r>
            <a:endParaRPr lang="en-US" dirty="0"/>
          </a:p>
        </p:txBody>
      </p:sp>
      <p:pic>
        <p:nvPicPr>
          <p:cNvPr id="6" name="Content Placeholder 5" descr="reference dimensions" title="reference dimensions"/>
          <p:cNvPicPr>
            <a:picLocks noGrp="1" noChangeAspect="1"/>
          </p:cNvPicPr>
          <p:nvPr>
            <p:ph idx="1"/>
          </p:nvPr>
        </p:nvPicPr>
        <p:blipFill>
          <a:blip r:embed="rId3"/>
          <a:stretch>
            <a:fillRect/>
          </a:stretch>
        </p:blipFill>
        <p:spPr>
          <a:xfrm>
            <a:off x="2819400" y="1600200"/>
            <a:ext cx="3048000" cy="4569839"/>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Cylindrical Shapes</a:t>
            </a:r>
            <a:endParaRPr lang="en-US" dirty="0"/>
          </a:p>
        </p:txBody>
      </p:sp>
      <p:pic>
        <p:nvPicPr>
          <p:cNvPr id="6" name="Content Placeholder 5" descr="cylindrical shapes" title="cylindrical shapes"/>
          <p:cNvPicPr>
            <a:picLocks noGrp="1" noChangeAspect="1"/>
          </p:cNvPicPr>
          <p:nvPr>
            <p:ph idx="1"/>
          </p:nvPr>
        </p:nvPicPr>
        <p:blipFill>
          <a:blip r:embed="rId3"/>
          <a:stretch>
            <a:fillRect/>
          </a:stretch>
        </p:blipFill>
        <p:spPr>
          <a:xfrm>
            <a:off x="1676400" y="1661194"/>
            <a:ext cx="5486400" cy="4142172"/>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Chamfers - Dimensioned</a:t>
            </a:r>
            <a:endParaRPr lang="en-US" dirty="0"/>
          </a:p>
        </p:txBody>
      </p:sp>
      <p:pic>
        <p:nvPicPr>
          <p:cNvPr id="6" name="Content Placeholder 5" descr="dimensioned chamfers" title="dimensioned chamfers"/>
          <p:cNvPicPr>
            <a:picLocks noGrp="1" noChangeAspect="1"/>
          </p:cNvPicPr>
          <p:nvPr>
            <p:ph idx="1"/>
          </p:nvPr>
        </p:nvPicPr>
        <p:blipFill>
          <a:blip r:embed="rId3"/>
          <a:stretch>
            <a:fillRect/>
          </a:stretch>
        </p:blipFill>
        <p:spPr>
          <a:xfrm>
            <a:off x="1600200" y="1676400"/>
            <a:ext cx="5638800" cy="4368951"/>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Chamfers - Notes</a:t>
            </a:r>
            <a:endParaRPr lang="en-US" dirty="0"/>
          </a:p>
        </p:txBody>
      </p:sp>
      <p:pic>
        <p:nvPicPr>
          <p:cNvPr id="6" name="Content Placeholder 5" descr="chamfer notes" title="chamfer notes"/>
          <p:cNvPicPr>
            <a:picLocks noGrp="1" noChangeAspect="1"/>
          </p:cNvPicPr>
          <p:nvPr>
            <p:ph idx="1"/>
          </p:nvPr>
        </p:nvPicPr>
        <p:blipFill>
          <a:blip r:embed="rId3"/>
          <a:stretch>
            <a:fillRect/>
          </a:stretch>
        </p:blipFill>
        <p:spPr>
          <a:xfrm>
            <a:off x="2340825" y="1676400"/>
            <a:ext cx="4364775" cy="4586714"/>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Conical Features</a:t>
            </a:r>
            <a:endParaRPr lang="en-US" dirty="0"/>
          </a:p>
        </p:txBody>
      </p:sp>
      <p:pic>
        <p:nvPicPr>
          <p:cNvPr id="6" name="Content Placeholder 5" descr="conical features" title="conical features"/>
          <p:cNvPicPr>
            <a:picLocks noGrp="1" noChangeAspect="1"/>
          </p:cNvPicPr>
          <p:nvPr>
            <p:ph idx="1"/>
          </p:nvPr>
        </p:nvPicPr>
        <p:blipFill>
          <a:blip r:embed="rId3"/>
          <a:stretch>
            <a:fillRect/>
          </a:stretch>
        </p:blipFill>
        <p:spPr>
          <a:xfrm>
            <a:off x="5029200" y="304800"/>
            <a:ext cx="3352800" cy="2962939"/>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24</a:t>
            </a:fld>
            <a:endParaRPr lang="en-US"/>
          </a:p>
        </p:txBody>
      </p:sp>
      <p:pic>
        <p:nvPicPr>
          <p:cNvPr id="7" name="Picture 6" descr="conical features" title="conical features"/>
          <p:cNvPicPr>
            <a:picLocks noChangeAspect="1"/>
          </p:cNvPicPr>
          <p:nvPr/>
        </p:nvPicPr>
        <p:blipFill>
          <a:blip r:embed="rId4"/>
          <a:stretch>
            <a:fillRect/>
          </a:stretch>
        </p:blipFill>
        <p:spPr>
          <a:xfrm>
            <a:off x="990600" y="3505200"/>
            <a:ext cx="7162800" cy="242422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Polygon Stock</a:t>
            </a:r>
            <a:endParaRPr lang="en-US" dirty="0"/>
          </a:p>
        </p:txBody>
      </p:sp>
      <p:pic>
        <p:nvPicPr>
          <p:cNvPr id="6" name="Content Placeholder 5" descr="polygon stock" title="polygon stock"/>
          <p:cNvPicPr>
            <a:picLocks noGrp="1" noChangeAspect="1"/>
          </p:cNvPicPr>
          <p:nvPr>
            <p:ph idx="1"/>
          </p:nvPr>
        </p:nvPicPr>
        <p:blipFill>
          <a:blip r:embed="rId3"/>
          <a:stretch>
            <a:fillRect/>
          </a:stretch>
        </p:blipFill>
        <p:spPr>
          <a:xfrm>
            <a:off x="2057400" y="2514600"/>
            <a:ext cx="4876800" cy="2575499"/>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Arcs</a:t>
            </a:r>
            <a:endParaRPr lang="en-US" dirty="0"/>
          </a:p>
        </p:txBody>
      </p:sp>
      <p:pic>
        <p:nvPicPr>
          <p:cNvPr id="6" name="Content Placeholder 5" descr="arcs" title="arcs"/>
          <p:cNvPicPr>
            <a:picLocks noGrp="1" noChangeAspect="1"/>
          </p:cNvPicPr>
          <p:nvPr>
            <p:ph idx="1"/>
          </p:nvPr>
        </p:nvPicPr>
        <p:blipFill>
          <a:blip r:embed="rId2"/>
          <a:stretch>
            <a:fillRect/>
          </a:stretch>
        </p:blipFill>
        <p:spPr>
          <a:xfrm>
            <a:off x="4495800" y="457200"/>
            <a:ext cx="4300312" cy="30480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26</a:t>
            </a:fld>
            <a:endParaRPr lang="en-US"/>
          </a:p>
        </p:txBody>
      </p:sp>
      <p:pic>
        <p:nvPicPr>
          <p:cNvPr id="7" name="Picture 6" descr="arcs" title="arcs"/>
          <p:cNvPicPr>
            <a:picLocks noChangeAspect="1"/>
          </p:cNvPicPr>
          <p:nvPr/>
        </p:nvPicPr>
        <p:blipFill>
          <a:blip r:embed="rId3"/>
          <a:stretch>
            <a:fillRect/>
          </a:stretch>
        </p:blipFill>
        <p:spPr>
          <a:xfrm>
            <a:off x="838199" y="2514600"/>
            <a:ext cx="3935513" cy="362148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Arcs and Spheres</a:t>
            </a:r>
            <a:endParaRPr lang="en-US" dirty="0"/>
          </a:p>
        </p:txBody>
      </p:sp>
      <p:pic>
        <p:nvPicPr>
          <p:cNvPr id="6" name="Content Placeholder 5" descr="arcs" title="arcs"/>
          <p:cNvPicPr>
            <a:picLocks noGrp="1" noChangeAspect="1"/>
          </p:cNvPicPr>
          <p:nvPr>
            <p:ph idx="1"/>
          </p:nvPr>
        </p:nvPicPr>
        <p:blipFill>
          <a:blip r:embed="rId3"/>
          <a:stretch>
            <a:fillRect/>
          </a:stretch>
        </p:blipFill>
        <p:spPr>
          <a:xfrm>
            <a:off x="1447800" y="3733800"/>
            <a:ext cx="5984066" cy="13716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27</a:t>
            </a:fld>
            <a:endParaRPr lang="en-US"/>
          </a:p>
        </p:txBody>
      </p:sp>
      <p:pic>
        <p:nvPicPr>
          <p:cNvPr id="7" name="Picture 6" descr="arcs" title="arcs"/>
          <p:cNvPicPr>
            <a:picLocks noChangeAspect="1"/>
          </p:cNvPicPr>
          <p:nvPr/>
        </p:nvPicPr>
        <p:blipFill>
          <a:blip r:embed="rId4"/>
          <a:stretch>
            <a:fillRect/>
          </a:stretch>
        </p:blipFill>
        <p:spPr>
          <a:xfrm>
            <a:off x="1524000" y="1752600"/>
            <a:ext cx="5943601" cy="139677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Curve</a:t>
            </a:r>
            <a:endParaRPr lang="en-US" dirty="0"/>
          </a:p>
        </p:txBody>
      </p:sp>
      <p:pic>
        <p:nvPicPr>
          <p:cNvPr id="6" name="Content Placeholder 5" descr="curves" title="curves"/>
          <p:cNvPicPr>
            <a:picLocks noGrp="1" noChangeAspect="1"/>
          </p:cNvPicPr>
          <p:nvPr>
            <p:ph idx="1"/>
          </p:nvPr>
        </p:nvPicPr>
        <p:blipFill>
          <a:blip r:embed="rId3"/>
          <a:stretch>
            <a:fillRect/>
          </a:stretch>
        </p:blipFill>
        <p:spPr>
          <a:xfrm>
            <a:off x="1676400" y="1752600"/>
            <a:ext cx="5791200" cy="3714313"/>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Location - Extension</a:t>
            </a:r>
            <a:endParaRPr lang="en-US" dirty="0"/>
          </a:p>
        </p:txBody>
      </p:sp>
      <p:pic>
        <p:nvPicPr>
          <p:cNvPr id="6" name="Content Placeholder 5" descr="point location" title="point location"/>
          <p:cNvPicPr>
            <a:picLocks noGrp="1" noChangeAspect="1"/>
          </p:cNvPicPr>
          <p:nvPr>
            <p:ph idx="1"/>
          </p:nvPr>
        </p:nvPicPr>
        <p:blipFill>
          <a:blip r:embed="rId2"/>
          <a:stretch>
            <a:fillRect/>
          </a:stretch>
        </p:blipFill>
        <p:spPr>
          <a:xfrm>
            <a:off x="2590800" y="2133600"/>
            <a:ext cx="3505200" cy="309455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Basics</a:t>
            </a:r>
            <a:endParaRPr lang="en-US" dirty="0"/>
          </a:p>
        </p:txBody>
      </p:sp>
      <p:sp>
        <p:nvSpPr>
          <p:cNvPr id="3" name="Content Placeholder 2"/>
          <p:cNvSpPr>
            <a:spLocks noGrp="1"/>
          </p:cNvSpPr>
          <p:nvPr>
            <p:ph idx="1"/>
          </p:nvPr>
        </p:nvSpPr>
        <p:spPr/>
        <p:txBody>
          <a:bodyPr/>
          <a:lstStyle/>
          <a:p>
            <a:r>
              <a:rPr lang="en-US" dirty="0" smtClean="0"/>
              <a:t>Dimensions supply size and shape descriptions</a:t>
            </a:r>
          </a:p>
          <a:p>
            <a:r>
              <a:rPr lang="en-US" dirty="0" smtClean="0"/>
              <a:t>Size dimensions are placed directly on a feature or as a note attached to it</a:t>
            </a:r>
          </a:p>
          <a:p>
            <a:r>
              <a:rPr lang="en-US" dirty="0" smtClean="0"/>
              <a:t>Location dimensions locate an feature in relation to another feature</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 Location</a:t>
            </a:r>
            <a:endParaRPr lang="en-US" dirty="0"/>
          </a:p>
        </p:txBody>
      </p:sp>
      <p:pic>
        <p:nvPicPr>
          <p:cNvPr id="6" name="Content Placeholder 5" descr="leader location" title="leader location"/>
          <p:cNvPicPr>
            <a:picLocks noGrp="1" noChangeAspect="1"/>
          </p:cNvPicPr>
          <p:nvPr>
            <p:ph idx="1"/>
          </p:nvPr>
        </p:nvPicPr>
        <p:blipFill>
          <a:blip r:embed="rId3"/>
          <a:stretch>
            <a:fillRect/>
          </a:stretch>
        </p:blipFill>
        <p:spPr>
          <a:xfrm>
            <a:off x="1676400" y="2209800"/>
            <a:ext cx="5708138" cy="27432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Hole Diameters</a:t>
            </a:r>
            <a:endParaRPr lang="en-US" dirty="0"/>
          </a:p>
        </p:txBody>
      </p:sp>
      <p:pic>
        <p:nvPicPr>
          <p:cNvPr id="6" name="Content Placeholder 5" descr="hole dimensions" title="hole dimensions"/>
          <p:cNvPicPr>
            <a:picLocks noGrp="1" noChangeAspect="1"/>
          </p:cNvPicPr>
          <p:nvPr>
            <p:ph idx="1"/>
          </p:nvPr>
        </p:nvPicPr>
        <p:blipFill>
          <a:blip r:embed="rId3"/>
          <a:stretch>
            <a:fillRect/>
          </a:stretch>
        </p:blipFill>
        <p:spPr>
          <a:xfrm>
            <a:off x="4572000" y="381000"/>
            <a:ext cx="4084125" cy="31242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31</a:t>
            </a:fld>
            <a:endParaRPr lang="en-US"/>
          </a:p>
        </p:txBody>
      </p:sp>
      <p:pic>
        <p:nvPicPr>
          <p:cNvPr id="7" name="Picture 6" descr="hole dimensions" title="hole dimensions"/>
          <p:cNvPicPr>
            <a:picLocks noChangeAspect="1"/>
          </p:cNvPicPr>
          <p:nvPr/>
        </p:nvPicPr>
        <p:blipFill>
          <a:blip r:embed="rId4"/>
          <a:stretch>
            <a:fillRect/>
          </a:stretch>
        </p:blipFill>
        <p:spPr>
          <a:xfrm>
            <a:off x="914400" y="3200400"/>
            <a:ext cx="4238752" cy="3014858"/>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Counterbores</a:t>
            </a:r>
            <a:endParaRPr lang="en-US" dirty="0"/>
          </a:p>
        </p:txBody>
      </p:sp>
      <p:pic>
        <p:nvPicPr>
          <p:cNvPr id="6" name="Content Placeholder 5" descr="counterbores" title="counterbores"/>
          <p:cNvPicPr>
            <a:picLocks noGrp="1" noChangeAspect="1"/>
          </p:cNvPicPr>
          <p:nvPr>
            <p:ph idx="1"/>
          </p:nvPr>
        </p:nvPicPr>
        <p:blipFill>
          <a:blip r:embed="rId2"/>
          <a:stretch>
            <a:fillRect/>
          </a:stretch>
        </p:blipFill>
        <p:spPr>
          <a:xfrm>
            <a:off x="2438400" y="1524000"/>
            <a:ext cx="4191000" cy="4615286"/>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Stacked </a:t>
            </a:r>
            <a:r>
              <a:rPr lang="en-US" dirty="0" err="1" smtClean="0"/>
              <a:t>Counterbores</a:t>
            </a:r>
            <a:endParaRPr lang="en-US" dirty="0"/>
          </a:p>
        </p:txBody>
      </p:sp>
      <p:pic>
        <p:nvPicPr>
          <p:cNvPr id="6" name="Content Placeholder 5" descr="counterbores" title="counterbores"/>
          <p:cNvPicPr>
            <a:picLocks noGrp="1" noChangeAspect="1"/>
          </p:cNvPicPr>
          <p:nvPr>
            <p:ph idx="1"/>
          </p:nvPr>
        </p:nvPicPr>
        <p:blipFill>
          <a:blip r:embed="rId3"/>
          <a:stretch>
            <a:fillRect/>
          </a:stretch>
        </p:blipFill>
        <p:spPr>
          <a:xfrm>
            <a:off x="1219200" y="1981200"/>
            <a:ext cx="6893569" cy="34290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Spotface Notes</a:t>
            </a:r>
            <a:endParaRPr lang="en-US" dirty="0"/>
          </a:p>
        </p:txBody>
      </p:sp>
      <p:pic>
        <p:nvPicPr>
          <p:cNvPr id="6" name="Content Placeholder 5" descr="spotface notes" title="spotface notes"/>
          <p:cNvPicPr>
            <a:picLocks noGrp="1" noChangeAspect="1"/>
          </p:cNvPicPr>
          <p:nvPr>
            <p:ph idx="1"/>
          </p:nvPr>
        </p:nvPicPr>
        <p:blipFill>
          <a:blip r:embed="rId2"/>
          <a:stretch>
            <a:fillRect/>
          </a:stretch>
        </p:blipFill>
        <p:spPr>
          <a:xfrm>
            <a:off x="1143000" y="2133600"/>
            <a:ext cx="6400800" cy="3449137"/>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Countersink and Counterdrill</a:t>
            </a:r>
            <a:endParaRPr lang="en-US" dirty="0"/>
          </a:p>
        </p:txBody>
      </p:sp>
      <p:pic>
        <p:nvPicPr>
          <p:cNvPr id="6" name="Content Placeholder 5" descr="counterskink and counterdrill" title="counterskink and counterdrill"/>
          <p:cNvPicPr>
            <a:picLocks noGrp="1" noChangeAspect="1"/>
          </p:cNvPicPr>
          <p:nvPr>
            <p:ph idx="1"/>
          </p:nvPr>
        </p:nvPicPr>
        <p:blipFill>
          <a:blip r:embed="rId3"/>
          <a:stretch>
            <a:fillRect/>
          </a:stretch>
        </p:blipFill>
        <p:spPr>
          <a:xfrm>
            <a:off x="1590295" y="1828800"/>
            <a:ext cx="5724905" cy="4158542"/>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Features</a:t>
            </a:r>
            <a:endParaRPr lang="en-US" dirty="0"/>
          </a:p>
        </p:txBody>
      </p:sp>
      <p:pic>
        <p:nvPicPr>
          <p:cNvPr id="6" name="Content Placeholder 5" descr="multiple features" title="multiple features"/>
          <p:cNvPicPr>
            <a:picLocks noGrp="1" noChangeAspect="1"/>
          </p:cNvPicPr>
          <p:nvPr>
            <p:ph idx="1"/>
          </p:nvPr>
        </p:nvPicPr>
        <p:blipFill>
          <a:blip r:embed="rId3"/>
          <a:stretch>
            <a:fillRect/>
          </a:stretch>
        </p:blipFill>
        <p:spPr>
          <a:xfrm>
            <a:off x="1676400" y="1828800"/>
            <a:ext cx="7010400" cy="4120455"/>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Keyseats</a:t>
            </a:r>
            <a:r>
              <a:rPr lang="en-US" dirty="0" smtClean="0"/>
              <a:t> and Keyways</a:t>
            </a:r>
            <a:endParaRPr lang="en-US" dirty="0"/>
          </a:p>
        </p:txBody>
      </p:sp>
      <p:pic>
        <p:nvPicPr>
          <p:cNvPr id="6" name="Content Placeholder 5" descr="keyseats and keyways" title="keyseats and keyways"/>
          <p:cNvPicPr>
            <a:picLocks noGrp="1" noChangeAspect="1"/>
          </p:cNvPicPr>
          <p:nvPr>
            <p:ph idx="1"/>
          </p:nvPr>
        </p:nvPicPr>
        <p:blipFill>
          <a:blip r:embed="rId2"/>
          <a:stretch>
            <a:fillRect/>
          </a:stretch>
        </p:blipFill>
        <p:spPr>
          <a:xfrm>
            <a:off x="2057400" y="1621171"/>
            <a:ext cx="4953000" cy="4498597"/>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Keyseats</a:t>
            </a:r>
            <a:r>
              <a:rPr lang="en-US" dirty="0" smtClean="0"/>
              <a:t> and </a:t>
            </a:r>
            <a:r>
              <a:rPr lang="en-US" dirty="0" smtClean="0"/>
              <a:t>Keyways #2</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38</a:t>
            </a:fld>
            <a:endParaRPr lang="en-US"/>
          </a:p>
        </p:txBody>
      </p:sp>
      <p:pic>
        <p:nvPicPr>
          <p:cNvPr id="7" name="Picture 6" descr="keyseats and keyways" title="keyseats and keyways"/>
          <p:cNvPicPr>
            <a:picLocks noChangeAspect="1"/>
          </p:cNvPicPr>
          <p:nvPr/>
        </p:nvPicPr>
        <p:blipFill>
          <a:blip r:embed="rId2"/>
          <a:stretch>
            <a:fillRect/>
          </a:stretch>
        </p:blipFill>
        <p:spPr>
          <a:xfrm>
            <a:off x="1371599" y="1600200"/>
            <a:ext cx="6638065" cy="4572000"/>
          </a:xfrm>
          <a:prstGeom prst="rect">
            <a:avLst/>
          </a:prstGeom>
        </p:spPr>
      </p:pic>
    </p:spTree>
    <p:extLst>
      <p:ext uri="{BB962C8B-B14F-4D97-AF65-F5344CB8AC3E}">
        <p14:creationId xmlns:p14="http://schemas.microsoft.com/office/powerpoint/2010/main" val="31885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Necks and Grooves</a:t>
            </a:r>
            <a:endParaRPr lang="en-US" dirty="0"/>
          </a:p>
        </p:txBody>
      </p:sp>
      <p:pic>
        <p:nvPicPr>
          <p:cNvPr id="6" name="Content Placeholder 5" descr="necks and grooves" title="necks and grooves"/>
          <p:cNvPicPr>
            <a:picLocks noGrp="1" noChangeAspect="1"/>
          </p:cNvPicPr>
          <p:nvPr>
            <p:ph idx="1"/>
          </p:nvPr>
        </p:nvPicPr>
        <p:blipFill>
          <a:blip r:embed="rId2"/>
          <a:stretch>
            <a:fillRect/>
          </a:stretch>
        </p:blipFill>
        <p:spPr>
          <a:xfrm>
            <a:off x="2209800" y="1600200"/>
            <a:ext cx="4114800" cy="4764736"/>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 feature?</a:t>
            </a:r>
            <a:endParaRPr lang="en-US" dirty="0"/>
          </a:p>
        </p:txBody>
      </p:sp>
      <p:sp>
        <p:nvSpPr>
          <p:cNvPr id="3" name="Content Placeholder 2"/>
          <p:cNvSpPr>
            <a:spLocks noGrp="1"/>
          </p:cNvSpPr>
          <p:nvPr>
            <p:ph idx="1"/>
          </p:nvPr>
        </p:nvSpPr>
        <p:spPr/>
        <p:txBody>
          <a:bodyPr/>
          <a:lstStyle/>
          <a:p>
            <a:r>
              <a:rPr lang="en-US" dirty="0" smtClean="0"/>
              <a:t>A feature is the general term applied to describe a physical portion of a part or object, such as a surface, slot, tab, pin, </a:t>
            </a:r>
            <a:r>
              <a:rPr lang="en-US" dirty="0" err="1" smtClean="0"/>
              <a:t>keyseat</a:t>
            </a:r>
            <a:r>
              <a:rPr lang="en-US" dirty="0" smtClean="0"/>
              <a:t>, or hole.</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Rectangular</a:t>
            </a:r>
            <a:br>
              <a:rPr lang="en-US" dirty="0" smtClean="0"/>
            </a:br>
            <a:r>
              <a:rPr lang="en-US" dirty="0" smtClean="0"/>
              <a:t>Coordinate</a:t>
            </a:r>
            <a:endParaRPr lang="en-US" dirty="0"/>
          </a:p>
        </p:txBody>
      </p:sp>
      <p:pic>
        <p:nvPicPr>
          <p:cNvPr id="6" name="Content Placeholder 5" descr="rectangular coordinates" title="rectangular coordinates"/>
          <p:cNvPicPr>
            <a:picLocks noGrp="1" noChangeAspect="1"/>
          </p:cNvPicPr>
          <p:nvPr>
            <p:ph idx="1"/>
          </p:nvPr>
        </p:nvPicPr>
        <p:blipFill>
          <a:blip r:embed="rId2"/>
          <a:stretch>
            <a:fillRect/>
          </a:stretch>
        </p:blipFill>
        <p:spPr>
          <a:xfrm>
            <a:off x="4038600" y="304800"/>
            <a:ext cx="3886200" cy="581294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 Coordinates</a:t>
            </a:r>
            <a:endParaRPr lang="en-US" dirty="0"/>
          </a:p>
        </p:txBody>
      </p:sp>
      <p:pic>
        <p:nvPicPr>
          <p:cNvPr id="6" name="Content Placeholder 5" descr="polar coordinates" title="polar coordinates"/>
          <p:cNvPicPr>
            <a:picLocks noGrp="1" noChangeAspect="1"/>
          </p:cNvPicPr>
          <p:nvPr>
            <p:ph idx="1"/>
          </p:nvPr>
        </p:nvPicPr>
        <p:blipFill>
          <a:blip r:embed="rId2"/>
          <a:stretch>
            <a:fillRect/>
          </a:stretch>
        </p:blipFill>
        <p:spPr>
          <a:xfrm>
            <a:off x="2209800" y="1828800"/>
            <a:ext cx="4621496" cy="42672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Repetitive Features</a:t>
            </a:r>
            <a:endParaRPr lang="en-US" dirty="0"/>
          </a:p>
        </p:txBody>
      </p:sp>
      <p:pic>
        <p:nvPicPr>
          <p:cNvPr id="6" name="Content Placeholder 5" descr="repetitive features" title="repetitive features"/>
          <p:cNvPicPr>
            <a:picLocks noGrp="1" noChangeAspect="1"/>
          </p:cNvPicPr>
          <p:nvPr>
            <p:ph idx="1"/>
          </p:nvPr>
        </p:nvPicPr>
        <p:blipFill>
          <a:blip r:embed="rId2"/>
          <a:stretch>
            <a:fillRect/>
          </a:stretch>
        </p:blipFill>
        <p:spPr>
          <a:xfrm>
            <a:off x="762000" y="1676400"/>
            <a:ext cx="3868615" cy="21336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42</a:t>
            </a:fld>
            <a:endParaRPr lang="en-US"/>
          </a:p>
        </p:txBody>
      </p:sp>
      <p:pic>
        <p:nvPicPr>
          <p:cNvPr id="7" name="Picture 6" descr="repetitive features" title="repetitive features"/>
          <p:cNvPicPr>
            <a:picLocks noChangeAspect="1"/>
          </p:cNvPicPr>
          <p:nvPr/>
        </p:nvPicPr>
        <p:blipFill>
          <a:blip r:embed="rId3"/>
          <a:stretch>
            <a:fillRect/>
          </a:stretch>
        </p:blipFill>
        <p:spPr>
          <a:xfrm>
            <a:off x="4572000" y="1600200"/>
            <a:ext cx="4267200" cy="2135732"/>
          </a:xfrm>
          <a:prstGeom prst="rect">
            <a:avLst/>
          </a:prstGeom>
        </p:spPr>
      </p:pic>
      <p:pic>
        <p:nvPicPr>
          <p:cNvPr id="8" name="Picture 7" descr="repetitive features" title="repetitive features"/>
          <p:cNvPicPr>
            <a:picLocks noChangeAspect="1"/>
          </p:cNvPicPr>
          <p:nvPr/>
        </p:nvPicPr>
        <p:blipFill>
          <a:blip r:embed="rId4"/>
          <a:stretch>
            <a:fillRect/>
          </a:stretch>
        </p:blipFill>
        <p:spPr>
          <a:xfrm>
            <a:off x="2743200" y="3810000"/>
            <a:ext cx="4419600" cy="2442922"/>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Repetitive Features - Lugs</a:t>
            </a:r>
            <a:endParaRPr lang="en-US" dirty="0"/>
          </a:p>
        </p:txBody>
      </p:sp>
      <p:pic>
        <p:nvPicPr>
          <p:cNvPr id="6" name="Content Placeholder 5" descr="repetitive features" title="repetitive features"/>
          <p:cNvPicPr>
            <a:picLocks noGrp="1" noChangeAspect="1"/>
          </p:cNvPicPr>
          <p:nvPr>
            <p:ph idx="1"/>
          </p:nvPr>
        </p:nvPicPr>
        <p:blipFill>
          <a:blip r:embed="rId2"/>
          <a:stretch>
            <a:fillRect/>
          </a:stretch>
        </p:blipFill>
        <p:spPr>
          <a:xfrm>
            <a:off x="1981200" y="1905000"/>
            <a:ext cx="4724400" cy="3893315"/>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 Origin Symbol</a:t>
            </a:r>
            <a:endParaRPr lang="en-US" dirty="0"/>
          </a:p>
        </p:txBody>
      </p:sp>
      <p:pic>
        <p:nvPicPr>
          <p:cNvPr id="6" name="Content Placeholder 5" descr="symbols" title="symbols"/>
          <p:cNvPicPr>
            <a:picLocks noGrp="1" noChangeAspect="1"/>
          </p:cNvPicPr>
          <p:nvPr>
            <p:ph idx="1"/>
          </p:nvPr>
        </p:nvPicPr>
        <p:blipFill>
          <a:blip r:embed="rId3"/>
          <a:stretch>
            <a:fillRect/>
          </a:stretch>
        </p:blipFill>
        <p:spPr>
          <a:xfrm>
            <a:off x="1438948" y="1752600"/>
            <a:ext cx="6257252" cy="4208636"/>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Notes - </a:t>
            </a:r>
            <a:r>
              <a:rPr lang="en-US" dirty="0" err="1" smtClean="0"/>
              <a:t>Titleblock</a:t>
            </a:r>
            <a:endParaRPr lang="en-US" dirty="0"/>
          </a:p>
        </p:txBody>
      </p:sp>
      <p:pic>
        <p:nvPicPr>
          <p:cNvPr id="6" name="Content Placeholder 5" descr="titleblock" title="titleblock"/>
          <p:cNvPicPr>
            <a:picLocks noGrp="1" noChangeAspect="1"/>
          </p:cNvPicPr>
          <p:nvPr>
            <p:ph idx="1"/>
          </p:nvPr>
        </p:nvPicPr>
        <p:blipFill>
          <a:blip r:embed="rId2"/>
          <a:stretch>
            <a:fillRect/>
          </a:stretch>
        </p:blipFill>
        <p:spPr>
          <a:xfrm>
            <a:off x="914399" y="2590800"/>
            <a:ext cx="7776881" cy="26670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Notes - Drawing</a:t>
            </a:r>
            <a:endParaRPr lang="en-US" dirty="0"/>
          </a:p>
        </p:txBody>
      </p:sp>
      <p:pic>
        <p:nvPicPr>
          <p:cNvPr id="6" name="Content Placeholder 5" descr="notes" title="notes"/>
          <p:cNvPicPr>
            <a:picLocks noGrp="1" noChangeAspect="1"/>
          </p:cNvPicPr>
          <p:nvPr>
            <p:ph idx="1"/>
          </p:nvPr>
        </p:nvPicPr>
        <p:blipFill>
          <a:blip r:embed="rId3"/>
          <a:stretch>
            <a:fillRect/>
          </a:stretch>
        </p:blipFill>
        <p:spPr>
          <a:xfrm>
            <a:off x="1600200" y="2286000"/>
            <a:ext cx="5410200" cy="3644939"/>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Tolerances</a:t>
            </a:r>
            <a:endParaRPr lang="en-US" dirty="0"/>
          </a:p>
        </p:txBody>
      </p:sp>
      <p:sp>
        <p:nvSpPr>
          <p:cNvPr id="3" name="Content Placeholder 2"/>
          <p:cNvSpPr>
            <a:spLocks noGrp="1"/>
          </p:cNvSpPr>
          <p:nvPr>
            <p:ph idx="1"/>
          </p:nvPr>
        </p:nvSpPr>
        <p:spPr/>
        <p:txBody>
          <a:bodyPr/>
          <a:lstStyle/>
          <a:p>
            <a:r>
              <a:rPr lang="en-US" dirty="0" smtClean="0"/>
              <a:t>Single Limit tolerances can be applied to chamfers, fillets, rounds, hole depths, and thread lengths.</a:t>
            </a:r>
          </a:p>
          <a:p>
            <a:r>
              <a:rPr lang="en-US" dirty="0" smtClean="0"/>
              <a:t>They are indicated by a MAX or MIN</a:t>
            </a:r>
          </a:p>
        </p:txBody>
      </p:sp>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Specified / Unspecified</a:t>
            </a:r>
            <a:endParaRPr lang="en-US" dirty="0"/>
          </a:p>
        </p:txBody>
      </p:sp>
      <p:pic>
        <p:nvPicPr>
          <p:cNvPr id="6" name="Content Placeholder 5" descr="tolerances" title="tolerances"/>
          <p:cNvPicPr>
            <a:picLocks noGrp="1" noChangeAspect="1"/>
          </p:cNvPicPr>
          <p:nvPr>
            <p:ph idx="1"/>
          </p:nvPr>
        </p:nvPicPr>
        <p:blipFill>
          <a:blip r:embed="rId3"/>
          <a:stretch>
            <a:fillRect/>
          </a:stretch>
        </p:blipFill>
        <p:spPr>
          <a:xfrm>
            <a:off x="1752600" y="1676400"/>
            <a:ext cx="5715000" cy="453384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Tolerances</a:t>
            </a:r>
            <a:endParaRPr lang="en-US" dirty="0"/>
          </a:p>
        </p:txBody>
      </p:sp>
      <p:pic>
        <p:nvPicPr>
          <p:cNvPr id="6" name="Content Placeholder 5" descr="tolerances" title="tolerances"/>
          <p:cNvPicPr>
            <a:picLocks noGrp="1" noChangeAspect="1"/>
          </p:cNvPicPr>
          <p:nvPr>
            <p:ph idx="1"/>
          </p:nvPr>
        </p:nvPicPr>
        <p:blipFill>
          <a:blip r:embed="rId3"/>
          <a:stretch>
            <a:fillRect/>
          </a:stretch>
        </p:blipFill>
        <p:spPr>
          <a:xfrm>
            <a:off x="2971800" y="1524000"/>
            <a:ext cx="3505200" cy="4831492"/>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Rules</a:t>
            </a:r>
            <a:endParaRPr lang="en-US" dirty="0"/>
          </a:p>
        </p:txBody>
      </p:sp>
      <p:sp>
        <p:nvSpPr>
          <p:cNvPr id="3" name="Content Placeholder 2"/>
          <p:cNvSpPr>
            <a:spLocks noGrp="1"/>
          </p:cNvSpPr>
          <p:nvPr>
            <p:ph idx="1"/>
          </p:nvPr>
        </p:nvSpPr>
        <p:spPr/>
        <p:txBody>
          <a:bodyPr/>
          <a:lstStyle/>
          <a:p>
            <a:r>
              <a:rPr lang="en-US" dirty="0" smtClean="0"/>
              <a:t>Each dimension has a tolerance</a:t>
            </a:r>
          </a:p>
          <a:p>
            <a:r>
              <a:rPr lang="en-US" dirty="0" smtClean="0"/>
              <a:t>Dimensioning and </a:t>
            </a:r>
            <a:r>
              <a:rPr lang="en-US" dirty="0" err="1" smtClean="0"/>
              <a:t>tolerancing</a:t>
            </a:r>
            <a:r>
              <a:rPr lang="en-US" dirty="0" smtClean="0"/>
              <a:t> must be complete to fully understand each feature</a:t>
            </a:r>
          </a:p>
          <a:p>
            <a:r>
              <a:rPr lang="en-US" dirty="0" smtClean="0"/>
              <a:t>Each necessary dimension of an end product must be shown.  Limit reference dimensions.</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
            </a:r>
            <a:r>
              <a:rPr lang="en-US" dirty="0" smtClean="0"/>
              <a:t>Tolerances #2</a:t>
            </a:r>
            <a:endParaRPr lang="en-US" dirty="0"/>
          </a:p>
        </p:txBody>
      </p:sp>
      <p:pic>
        <p:nvPicPr>
          <p:cNvPr id="6" name="Content Placeholder 5" descr="tolerances" title="tolerances"/>
          <p:cNvPicPr>
            <a:picLocks noGrp="1" noChangeAspect="1"/>
          </p:cNvPicPr>
          <p:nvPr>
            <p:ph idx="1"/>
          </p:nvPr>
        </p:nvPicPr>
        <p:blipFill>
          <a:blip r:embed="rId3"/>
          <a:stretch>
            <a:fillRect/>
          </a:stretch>
        </p:blipFill>
        <p:spPr>
          <a:xfrm>
            <a:off x="1600200" y="1752600"/>
            <a:ext cx="5178925" cy="881062"/>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50</a:t>
            </a:fld>
            <a:endParaRPr lang="en-US"/>
          </a:p>
        </p:txBody>
      </p:sp>
      <p:sp>
        <p:nvSpPr>
          <p:cNvPr id="7" name="TextBox 6"/>
          <p:cNvSpPr txBox="1"/>
          <p:nvPr/>
        </p:nvSpPr>
        <p:spPr>
          <a:xfrm>
            <a:off x="2895600" y="2819400"/>
            <a:ext cx="2971800" cy="400110"/>
          </a:xfrm>
          <a:prstGeom prst="rect">
            <a:avLst/>
          </a:prstGeom>
          <a:noFill/>
        </p:spPr>
        <p:txBody>
          <a:bodyPr wrap="square" rtlCol="0">
            <a:spAutoFit/>
          </a:bodyPr>
          <a:lstStyle/>
          <a:p>
            <a:pPr algn="ctr"/>
            <a:r>
              <a:rPr lang="en-US" sz="2000" b="1" dirty="0" smtClean="0"/>
              <a:t>Basic Dimension</a:t>
            </a:r>
            <a:endParaRPr lang="en-US" sz="2000" b="1" dirty="0"/>
          </a:p>
        </p:txBody>
      </p:sp>
      <p:pic>
        <p:nvPicPr>
          <p:cNvPr id="8" name="Picture 7" descr="tolerances" title="tolerances"/>
          <p:cNvPicPr>
            <a:picLocks noChangeAspect="1"/>
          </p:cNvPicPr>
          <p:nvPr/>
        </p:nvPicPr>
        <p:blipFill>
          <a:blip r:embed="rId4"/>
          <a:stretch>
            <a:fillRect/>
          </a:stretch>
        </p:blipFill>
        <p:spPr>
          <a:xfrm>
            <a:off x="1752600" y="3733800"/>
            <a:ext cx="5105400" cy="836599"/>
          </a:xfrm>
          <a:prstGeom prst="rect">
            <a:avLst/>
          </a:prstGeom>
        </p:spPr>
      </p:pic>
      <p:sp>
        <p:nvSpPr>
          <p:cNvPr id="9" name="TextBox 8"/>
          <p:cNvSpPr txBox="1"/>
          <p:nvPr/>
        </p:nvSpPr>
        <p:spPr>
          <a:xfrm>
            <a:off x="2895600" y="4629090"/>
            <a:ext cx="2971800" cy="400110"/>
          </a:xfrm>
          <a:prstGeom prst="rect">
            <a:avLst/>
          </a:prstGeom>
          <a:noFill/>
        </p:spPr>
        <p:txBody>
          <a:bodyPr wrap="square" rtlCol="0">
            <a:spAutoFit/>
          </a:bodyPr>
          <a:lstStyle/>
          <a:p>
            <a:pPr algn="ctr"/>
            <a:r>
              <a:rPr lang="en-US" sz="2000" b="1" dirty="0" smtClean="0"/>
              <a:t>Limits</a:t>
            </a:r>
            <a:endParaRPr lang="en-US" sz="2000"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a:t>
            </a:r>
            <a:r>
              <a:rPr lang="en-US" smtClean="0"/>
              <a:t>of </a:t>
            </a:r>
            <a:r>
              <a:rPr lang="en-US" smtClean="0"/>
              <a:t>Tolerances #3</a:t>
            </a:r>
            <a:endParaRPr lang="en-US" dirty="0"/>
          </a:p>
        </p:txBody>
      </p:sp>
      <p:pic>
        <p:nvPicPr>
          <p:cNvPr id="6" name="Content Placeholder 5" descr="tolerances" title="tolerances"/>
          <p:cNvPicPr>
            <a:picLocks noGrp="1" noChangeAspect="1"/>
          </p:cNvPicPr>
          <p:nvPr>
            <p:ph idx="1"/>
          </p:nvPr>
        </p:nvPicPr>
        <p:blipFill>
          <a:blip r:embed="rId3"/>
          <a:stretch>
            <a:fillRect/>
          </a:stretch>
        </p:blipFill>
        <p:spPr>
          <a:xfrm>
            <a:off x="1600200" y="1783133"/>
            <a:ext cx="5178925" cy="819996"/>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51</a:t>
            </a:fld>
            <a:endParaRPr lang="en-US"/>
          </a:p>
        </p:txBody>
      </p:sp>
      <p:sp>
        <p:nvSpPr>
          <p:cNvPr id="7" name="TextBox 6"/>
          <p:cNvSpPr txBox="1"/>
          <p:nvPr/>
        </p:nvSpPr>
        <p:spPr>
          <a:xfrm>
            <a:off x="2819400" y="2590800"/>
            <a:ext cx="2971800" cy="400110"/>
          </a:xfrm>
          <a:prstGeom prst="rect">
            <a:avLst/>
          </a:prstGeom>
          <a:noFill/>
        </p:spPr>
        <p:txBody>
          <a:bodyPr wrap="square" rtlCol="0">
            <a:spAutoFit/>
          </a:bodyPr>
          <a:lstStyle/>
          <a:p>
            <a:pPr algn="ctr"/>
            <a:r>
              <a:rPr lang="en-US" sz="2000" b="1" dirty="0" smtClean="0"/>
              <a:t>Deviation</a:t>
            </a:r>
            <a:endParaRPr lang="en-US" sz="2000" b="1" dirty="0"/>
          </a:p>
        </p:txBody>
      </p:sp>
      <p:pic>
        <p:nvPicPr>
          <p:cNvPr id="8" name="Picture 7" descr="tolerances" title="tolerances"/>
          <p:cNvPicPr>
            <a:picLocks noChangeAspect="1"/>
          </p:cNvPicPr>
          <p:nvPr/>
        </p:nvPicPr>
        <p:blipFill>
          <a:blip r:embed="rId4"/>
          <a:stretch>
            <a:fillRect/>
          </a:stretch>
        </p:blipFill>
        <p:spPr>
          <a:xfrm>
            <a:off x="1524000" y="3323184"/>
            <a:ext cx="5334000" cy="691044"/>
          </a:xfrm>
          <a:prstGeom prst="rect">
            <a:avLst/>
          </a:prstGeom>
        </p:spPr>
      </p:pic>
      <p:sp>
        <p:nvSpPr>
          <p:cNvPr id="9" name="TextBox 8"/>
          <p:cNvSpPr txBox="1"/>
          <p:nvPr/>
        </p:nvSpPr>
        <p:spPr>
          <a:xfrm>
            <a:off x="2895600" y="3886200"/>
            <a:ext cx="2971800" cy="400110"/>
          </a:xfrm>
          <a:prstGeom prst="rect">
            <a:avLst/>
          </a:prstGeom>
          <a:noFill/>
        </p:spPr>
        <p:txBody>
          <a:bodyPr wrap="square" rtlCol="0">
            <a:spAutoFit/>
          </a:bodyPr>
          <a:lstStyle/>
          <a:p>
            <a:pPr algn="ctr"/>
            <a:r>
              <a:rPr lang="en-US" sz="2000" b="1" dirty="0" smtClean="0"/>
              <a:t>Symmetrical</a:t>
            </a:r>
            <a:endParaRPr lang="en-US" sz="2000" b="1" dirty="0"/>
          </a:p>
        </p:txBody>
      </p:sp>
      <p:pic>
        <p:nvPicPr>
          <p:cNvPr id="10" name="Picture 9" descr="tolerances" title="tolerances"/>
          <p:cNvPicPr>
            <a:picLocks noChangeAspect="1"/>
          </p:cNvPicPr>
          <p:nvPr/>
        </p:nvPicPr>
        <p:blipFill>
          <a:blip r:embed="rId5"/>
          <a:stretch>
            <a:fillRect/>
          </a:stretch>
        </p:blipFill>
        <p:spPr>
          <a:xfrm>
            <a:off x="1600200" y="4724400"/>
            <a:ext cx="5257800" cy="686733"/>
          </a:xfrm>
          <a:prstGeom prst="rect">
            <a:avLst/>
          </a:prstGeom>
        </p:spPr>
      </p:pic>
      <p:sp>
        <p:nvSpPr>
          <p:cNvPr id="11" name="TextBox 10"/>
          <p:cNvSpPr txBox="1"/>
          <p:nvPr/>
        </p:nvSpPr>
        <p:spPr>
          <a:xfrm>
            <a:off x="2819400" y="5410200"/>
            <a:ext cx="2971800" cy="400110"/>
          </a:xfrm>
          <a:prstGeom prst="rect">
            <a:avLst/>
          </a:prstGeom>
          <a:noFill/>
        </p:spPr>
        <p:txBody>
          <a:bodyPr wrap="square" rtlCol="0">
            <a:spAutoFit/>
          </a:bodyPr>
          <a:lstStyle/>
          <a:p>
            <a:pPr algn="ctr"/>
            <a:r>
              <a:rPr lang="en-US" sz="2000" b="1" dirty="0" smtClean="0"/>
              <a:t>Nominal Dimension</a:t>
            </a:r>
            <a:endParaRPr lang="en-US" sz="2000"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idx="1"/>
          </p:nvPr>
        </p:nvSpPr>
        <p:spPr/>
        <p:txBody>
          <a:bodyPr/>
          <a:lstStyle/>
          <a:p>
            <a:r>
              <a:rPr lang="en-US" dirty="0" smtClean="0"/>
              <a:t>Unless indicated otherwise all images are from Madsen, David A., and David P. Madsen. </a:t>
            </a:r>
            <a:r>
              <a:rPr lang="en-US" i="1" dirty="0" smtClean="0"/>
              <a:t>Print Reading for Engineering and Manufacturing Technology.</a:t>
            </a:r>
            <a:r>
              <a:rPr lang="en-US" dirty="0" smtClean="0"/>
              <a:t> Clifton Park, NY: Delmar, </a:t>
            </a:r>
            <a:r>
              <a:rPr lang="en-US" dirty="0" err="1" smtClean="0"/>
              <a:t>Cengage</a:t>
            </a:r>
            <a:r>
              <a:rPr lang="en-US" dirty="0" smtClean="0"/>
              <a:t> Learning, 2013. Print.</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52</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Rules II</a:t>
            </a:r>
            <a:endParaRPr lang="en-US" dirty="0"/>
          </a:p>
        </p:txBody>
      </p:sp>
      <p:sp>
        <p:nvSpPr>
          <p:cNvPr id="3" name="Content Placeholder 2"/>
          <p:cNvSpPr>
            <a:spLocks noGrp="1"/>
          </p:cNvSpPr>
          <p:nvPr>
            <p:ph idx="1"/>
          </p:nvPr>
        </p:nvSpPr>
        <p:spPr/>
        <p:txBody>
          <a:bodyPr/>
          <a:lstStyle/>
          <a:p>
            <a:r>
              <a:rPr lang="en-US" dirty="0" smtClean="0"/>
              <a:t>Dimensions must not be subject to more than one interpretation</a:t>
            </a:r>
          </a:p>
          <a:p>
            <a:r>
              <a:rPr lang="en-US" dirty="0" smtClean="0"/>
              <a:t>The drawing should define the part without specifying the manufacturing process.</a:t>
            </a:r>
          </a:p>
          <a:p>
            <a:r>
              <a:rPr lang="en-US" dirty="0" smtClean="0"/>
              <a:t>Dimensions should be arranged for maximum readability</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Rules III</a:t>
            </a:r>
            <a:endParaRPr lang="en-US" dirty="0"/>
          </a:p>
        </p:txBody>
      </p:sp>
      <p:sp>
        <p:nvSpPr>
          <p:cNvPr id="3" name="Content Placeholder 2"/>
          <p:cNvSpPr>
            <a:spLocks noGrp="1"/>
          </p:cNvSpPr>
          <p:nvPr>
            <p:ph idx="1"/>
          </p:nvPr>
        </p:nvSpPr>
        <p:spPr/>
        <p:txBody>
          <a:bodyPr/>
          <a:lstStyle/>
          <a:p>
            <a:r>
              <a:rPr lang="en-US" dirty="0" smtClean="0"/>
              <a:t>A 90 degree angle is assumed where centerlines and lines displaying features at right angles are displayed.</a:t>
            </a:r>
          </a:p>
          <a:p>
            <a:r>
              <a:rPr lang="en-US" dirty="0" smtClean="0"/>
              <a:t>Unless otherwise specified all dimensions and tolerances are at 68 degrees F</a:t>
            </a:r>
          </a:p>
          <a:p>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Dimensioning Components</a:t>
            </a:r>
            <a:endParaRPr lang="en-US" dirty="0"/>
          </a:p>
        </p:txBody>
      </p:sp>
      <p:pic>
        <p:nvPicPr>
          <p:cNvPr id="6" name="Content Placeholder 5" descr="dimensioning components" title="dimensioning components"/>
          <p:cNvPicPr>
            <a:picLocks noGrp="1" noChangeAspect="1"/>
          </p:cNvPicPr>
          <p:nvPr>
            <p:ph idx="1"/>
          </p:nvPr>
        </p:nvPicPr>
        <p:blipFill>
          <a:blip r:embed="rId3"/>
          <a:stretch>
            <a:fillRect/>
          </a:stretch>
        </p:blipFill>
        <p:spPr>
          <a:xfrm>
            <a:off x="1143000" y="1676400"/>
            <a:ext cx="6553200" cy="4513252"/>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Dimensioning Symbols</a:t>
            </a:r>
            <a:endParaRPr lang="en-US" dirty="0"/>
          </a:p>
        </p:txBody>
      </p:sp>
      <p:pic>
        <p:nvPicPr>
          <p:cNvPr id="6" name="Content Placeholder 5" descr="dimensioning components" title="c"/>
          <p:cNvPicPr>
            <a:picLocks noGrp="1" noChangeAspect="1"/>
          </p:cNvPicPr>
          <p:nvPr>
            <p:ph idx="1"/>
          </p:nvPr>
        </p:nvPicPr>
        <p:blipFill>
          <a:blip r:embed="rId2"/>
          <a:stretch>
            <a:fillRect/>
          </a:stretch>
        </p:blipFill>
        <p:spPr>
          <a:xfrm>
            <a:off x="1828800" y="1676400"/>
            <a:ext cx="5638800" cy="451104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5218</TotalTime>
  <Words>1182</Words>
  <Application>Microsoft Office PowerPoint</Application>
  <PresentationFormat>On-screen Show (4:3)</PresentationFormat>
  <Paragraphs>263</Paragraphs>
  <Slides>52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Calibri Light</vt:lpstr>
      <vt:lpstr>Tahoma</vt:lpstr>
      <vt:lpstr>Times New Roman</vt:lpstr>
      <vt:lpstr>Office Theme</vt:lpstr>
      <vt:lpstr>Blueprint Reading</vt:lpstr>
      <vt:lpstr>Disclaimer</vt:lpstr>
      <vt:lpstr>Some Basics</vt:lpstr>
      <vt:lpstr>What’s a feature?</vt:lpstr>
      <vt:lpstr>Fundamental Rules</vt:lpstr>
      <vt:lpstr>Fundamental Rules II</vt:lpstr>
      <vt:lpstr>Fundamental Rules III</vt:lpstr>
      <vt:lpstr>Dimensioning Components</vt:lpstr>
      <vt:lpstr>Dimensioning Symbols</vt:lpstr>
      <vt:lpstr>More Dimensioning Symbols</vt:lpstr>
      <vt:lpstr>Dimensioning Systems</vt:lpstr>
      <vt:lpstr>Dimensioning Systems #2</vt:lpstr>
      <vt:lpstr>Chart Drawing</vt:lpstr>
      <vt:lpstr>Chain Dimensioning</vt:lpstr>
      <vt:lpstr>Baseline Dimensioning</vt:lpstr>
      <vt:lpstr>Baseline Dimensioning #2</vt:lpstr>
      <vt:lpstr>Tolerance Accumulation I</vt:lpstr>
      <vt:lpstr>Tolerance Accumulation II</vt:lpstr>
      <vt:lpstr>Tolerance Accumulation III</vt:lpstr>
      <vt:lpstr>Reference Dimensions</vt:lpstr>
      <vt:lpstr>Cylindrical Shapes</vt:lpstr>
      <vt:lpstr>Chamfers - Dimensioned</vt:lpstr>
      <vt:lpstr>Chamfers - Notes</vt:lpstr>
      <vt:lpstr>Conical Features</vt:lpstr>
      <vt:lpstr>Polygon Stock</vt:lpstr>
      <vt:lpstr>Arcs</vt:lpstr>
      <vt:lpstr>Arcs and Spheres</vt:lpstr>
      <vt:lpstr>Continuous Curve</vt:lpstr>
      <vt:lpstr>Point Location - Extension</vt:lpstr>
      <vt:lpstr>Leader Location</vt:lpstr>
      <vt:lpstr>Hole Diameters</vt:lpstr>
      <vt:lpstr>Counterbores</vt:lpstr>
      <vt:lpstr>Stacked Counterbores</vt:lpstr>
      <vt:lpstr>Spotface Notes</vt:lpstr>
      <vt:lpstr>Countersink and Counterdrill</vt:lpstr>
      <vt:lpstr>Multiple Features</vt:lpstr>
      <vt:lpstr>Keyseats and Keyways</vt:lpstr>
      <vt:lpstr>Keyseats and Keyways #2</vt:lpstr>
      <vt:lpstr>Necks and Grooves</vt:lpstr>
      <vt:lpstr>Rectangular Coordinate</vt:lpstr>
      <vt:lpstr>Polar Coordinates</vt:lpstr>
      <vt:lpstr>Repetitive Features</vt:lpstr>
      <vt:lpstr>Repetitive Features - Lugs</vt:lpstr>
      <vt:lpstr>Dimension Origin Symbol</vt:lpstr>
      <vt:lpstr>General Notes - Titleblock</vt:lpstr>
      <vt:lpstr>General Notes - Drawing</vt:lpstr>
      <vt:lpstr>Tolerances</vt:lpstr>
      <vt:lpstr>Specified / Unspecified</vt:lpstr>
      <vt:lpstr>Types of Tolerances</vt:lpstr>
      <vt:lpstr>Types of Tolerances #2</vt:lpstr>
      <vt:lpstr>Types of Tolerances #3</vt:lpstr>
      <vt:lpstr>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Blueprint Reading</dc:title>
  <dc:subject>Reading Dimensions</dc:subject>
  <dc:creator>Todd Rathier</dc:creator>
  <cp:lastModifiedBy>RISD</cp:lastModifiedBy>
  <cp:revision>149</cp:revision>
  <cp:lastPrinted>1601-01-01T00:00:00Z</cp:lastPrinted>
  <dcterms:created xsi:type="dcterms:W3CDTF">1601-01-01T00:00:00Z</dcterms:created>
  <dcterms:modified xsi:type="dcterms:W3CDTF">2017-06-26T20:44:45Z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TC010689871033</vt:lpwstr>
  </property>
</Properties>
</file>