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27"/>
  </p:notesMasterIdLst>
  <p:sldIdLst>
    <p:sldId id="279" r:id="rId2"/>
    <p:sldId id="303"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8" autoAdjust="0"/>
  </p:normalViewPr>
  <p:slideViewPr>
    <p:cSldViewPr>
      <p:cViewPr varScale="1">
        <p:scale>
          <a:sx n="53" d="100"/>
          <a:sy n="53" d="100"/>
        </p:scale>
        <p:origin x="528"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404189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226570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166240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representation</a:t>
            </a:r>
            <a:r>
              <a:rPr lang="en-US" baseline="0" dirty="0" smtClean="0"/>
              <a:t> of pipe threads.  Notice the taper.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382832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PEM (brand name) self-clinching fasteners</a:t>
            </a:r>
          </a:p>
          <a:p>
            <a:endParaRPr lang="en-US" dirty="0" smtClean="0"/>
          </a:p>
          <a:p>
            <a:pPr marL="228600" indent="-228600">
              <a:buAutoNum type="alphaLcPeriod"/>
            </a:pPr>
            <a:r>
              <a:rPr lang="en-US" baseline="0" dirty="0" smtClean="0"/>
              <a:t>Self-clinching nut</a:t>
            </a:r>
          </a:p>
          <a:p>
            <a:pPr marL="228600" indent="-228600">
              <a:buAutoNum type="alphaLcPeriod"/>
            </a:pPr>
            <a:r>
              <a:rPr lang="en-US" baseline="0" dirty="0" smtClean="0"/>
              <a:t>Self-clinching standoff</a:t>
            </a:r>
          </a:p>
          <a:p>
            <a:pPr marL="228600" indent="-228600">
              <a:buAutoNum type="alphaLcPeriod"/>
            </a:pPr>
            <a:r>
              <a:rPr lang="en-US" baseline="0" dirty="0" smtClean="0"/>
              <a:t>Self-clinching stud</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281792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141593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245971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169081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127587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 many spring types to show</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64822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called Belleville washers because they are the major manufacturer.</a:t>
            </a:r>
          </a:p>
          <a:p>
            <a:endParaRPr lang="en-US" dirty="0" smtClean="0"/>
          </a:p>
          <a:p>
            <a:r>
              <a:rPr lang="en-US" dirty="0" smtClean="0"/>
              <a:t>These can substitute for springs and are used in compression situations.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280805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standards governing fasteners, springs and other hardware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356741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External threads and the terminology</a:t>
            </a:r>
            <a:r>
              <a:rPr lang="en-US" baseline="0" dirty="0" smtClean="0"/>
              <a:t> associated with it.</a:t>
            </a:r>
          </a:p>
          <a:p>
            <a:endParaRPr lang="en-US" baseline="0" dirty="0" smtClean="0"/>
          </a:p>
          <a:p>
            <a:r>
              <a:rPr lang="en-US" baseline="0" dirty="0" smtClean="0"/>
              <a:t>We are only interested in the Major Diameter and the number of threads per inch</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88690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we are only interested in the Major</a:t>
            </a:r>
            <a:r>
              <a:rPr lang="en-US" baseline="0" dirty="0" smtClean="0"/>
              <a:t> Diameter of the thread and the number of teeth per inch.</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338385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a:t>
            </a:r>
          </a:p>
          <a:p>
            <a:r>
              <a:rPr lang="en-US" dirty="0" smtClean="0"/>
              <a:t>UNC = Unified National Course</a:t>
            </a:r>
          </a:p>
          <a:p>
            <a:r>
              <a:rPr lang="en-US" dirty="0" smtClean="0"/>
              <a:t>UNF = Unified</a:t>
            </a:r>
            <a:r>
              <a:rPr lang="en-US" baseline="0" dirty="0" smtClean="0"/>
              <a:t> National Fine</a:t>
            </a:r>
          </a:p>
          <a:p>
            <a:endParaRPr lang="en-US" baseline="0" dirty="0" smtClean="0"/>
          </a:p>
          <a:p>
            <a:r>
              <a:rPr lang="en-US" baseline="0" dirty="0" smtClean="0"/>
              <a:t>Uncommon:</a:t>
            </a:r>
          </a:p>
          <a:p>
            <a:r>
              <a:rPr lang="en-US" baseline="0" dirty="0" smtClean="0"/>
              <a:t>UNEF = Unified National Extra Fine</a:t>
            </a:r>
          </a:p>
          <a:p>
            <a:r>
              <a:rPr lang="en-US" baseline="0" dirty="0" smtClean="0"/>
              <a:t>UNS = Unified National Special</a:t>
            </a:r>
          </a:p>
          <a:p>
            <a:endParaRPr lang="en-US" baseline="0" dirty="0" smtClean="0"/>
          </a:p>
          <a:p>
            <a:r>
              <a:rPr lang="en-US" baseline="0" dirty="0" smtClean="0"/>
              <a:t>Class of thread:</a:t>
            </a:r>
          </a:p>
          <a:p>
            <a:r>
              <a:rPr lang="en-US" baseline="0" dirty="0" smtClean="0"/>
              <a:t>1 = Large tolerance</a:t>
            </a:r>
          </a:p>
          <a:p>
            <a:r>
              <a:rPr lang="en-US" baseline="0" dirty="0" smtClean="0"/>
              <a:t>2 = General tolerance</a:t>
            </a:r>
          </a:p>
          <a:p>
            <a:r>
              <a:rPr lang="en-US" baseline="0" dirty="0" smtClean="0"/>
              <a:t>3 = Tight tolerance</a:t>
            </a:r>
          </a:p>
          <a:p>
            <a:endParaRPr lang="en-US" baseline="0" dirty="0" smtClean="0"/>
          </a:p>
          <a:p>
            <a:r>
              <a:rPr lang="en-US" baseline="0" dirty="0" smtClean="0"/>
              <a:t>A = External</a:t>
            </a:r>
          </a:p>
          <a:p>
            <a:r>
              <a:rPr lang="en-US" baseline="0" dirty="0" smtClean="0"/>
              <a:t>B = Internal</a:t>
            </a:r>
          </a:p>
          <a:p>
            <a:endParaRPr lang="en-US" baseline="0" dirty="0" smtClean="0"/>
          </a:p>
          <a:p>
            <a:r>
              <a:rPr lang="en-US" baseline="0" dirty="0" smtClean="0"/>
              <a:t>A or B does not have to be shown if it’s obvious which one it is.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87378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 is the ISO standard for metric thread and is always shown</a:t>
            </a:r>
          </a:p>
          <a:p>
            <a:endParaRPr lang="en-US" dirty="0" smtClean="0"/>
          </a:p>
          <a:p>
            <a:r>
              <a:rPr lang="en-US" dirty="0" smtClean="0"/>
              <a:t>The Major Diameter is listed in millimeters</a:t>
            </a:r>
          </a:p>
          <a:p>
            <a:endParaRPr lang="en-US" dirty="0" smtClean="0"/>
          </a:p>
          <a:p>
            <a:r>
              <a:rPr lang="en-US" dirty="0" smtClean="0"/>
              <a:t>The</a:t>
            </a:r>
            <a:r>
              <a:rPr lang="en-US" baseline="0" dirty="0" smtClean="0"/>
              <a:t> thread pitch is listed in millimeters</a:t>
            </a:r>
          </a:p>
          <a:p>
            <a:endParaRPr lang="en-US" baseline="0" dirty="0" smtClean="0"/>
          </a:p>
          <a:p>
            <a:r>
              <a:rPr lang="en-US" baseline="0" dirty="0" smtClean="0"/>
              <a:t>The number can be 3 thru 9 which identifies the grade of tolerance from fine to course</a:t>
            </a:r>
          </a:p>
          <a:p>
            <a:endParaRPr lang="en-US" baseline="0" dirty="0" smtClean="0"/>
          </a:p>
          <a:p>
            <a:r>
              <a:rPr lang="en-US" baseline="0" dirty="0" smtClean="0"/>
              <a:t>The letter is uppercase for internal threads and lower case for external threads.  The higher the letter, the tighter the tolerance.  6H is approximately the same as 2B in the inch system.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274971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Threads can be shown many different ways, depending on application.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91380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406415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363580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225489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2097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266974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11159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16322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197422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18164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422587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181820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234128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2130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2414930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VIII – Fasteners and Springs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Screw Types</a:t>
            </a:r>
            <a:endParaRPr lang="en-US" dirty="0"/>
          </a:p>
        </p:txBody>
      </p:sp>
      <p:pic>
        <p:nvPicPr>
          <p:cNvPr id="6" name="Content Placeholder 5" descr="screw types" title="screw types"/>
          <p:cNvPicPr>
            <a:picLocks noGrp="1" noChangeAspect="1"/>
          </p:cNvPicPr>
          <p:nvPr>
            <p:ph idx="1"/>
          </p:nvPr>
        </p:nvPicPr>
        <p:blipFill>
          <a:blip r:embed="rId2"/>
          <a:stretch>
            <a:fillRect/>
          </a:stretch>
        </p:blipFill>
        <p:spPr>
          <a:xfrm>
            <a:off x="762000" y="1752600"/>
            <a:ext cx="7590115" cy="25908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Screw Types</a:t>
            </a:r>
            <a:endParaRPr lang="en-US" dirty="0"/>
          </a:p>
        </p:txBody>
      </p:sp>
      <p:pic>
        <p:nvPicPr>
          <p:cNvPr id="6" name="Content Placeholder 5" descr="screw types" title="screw types"/>
          <p:cNvPicPr>
            <a:picLocks noGrp="1" noChangeAspect="1"/>
          </p:cNvPicPr>
          <p:nvPr>
            <p:ph idx="1"/>
          </p:nvPr>
        </p:nvPicPr>
        <p:blipFill>
          <a:blip r:embed="rId3"/>
          <a:stretch>
            <a:fillRect/>
          </a:stretch>
        </p:blipFill>
        <p:spPr>
          <a:xfrm>
            <a:off x="1981200" y="1752600"/>
            <a:ext cx="4876800" cy="424721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 Types</a:t>
            </a:r>
            <a:endParaRPr lang="en-US" dirty="0"/>
          </a:p>
        </p:txBody>
      </p:sp>
      <p:pic>
        <p:nvPicPr>
          <p:cNvPr id="6" name="Content Placeholder 5" descr="nut types" title="nut types"/>
          <p:cNvPicPr>
            <a:picLocks noGrp="1" noChangeAspect="1"/>
          </p:cNvPicPr>
          <p:nvPr>
            <p:ph idx="1"/>
          </p:nvPr>
        </p:nvPicPr>
        <p:blipFill>
          <a:blip r:embed="rId3"/>
          <a:stretch>
            <a:fillRect/>
          </a:stretch>
        </p:blipFill>
        <p:spPr>
          <a:xfrm>
            <a:off x="1369798" y="3508999"/>
            <a:ext cx="6404403" cy="98458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Screws</a:t>
            </a:r>
            <a:endParaRPr lang="en-US" dirty="0"/>
          </a:p>
        </p:txBody>
      </p:sp>
      <p:pic>
        <p:nvPicPr>
          <p:cNvPr id="6" name="Content Placeholder 5" descr="set screws" title="set screws"/>
          <p:cNvPicPr>
            <a:picLocks noGrp="1" noChangeAspect="1"/>
          </p:cNvPicPr>
          <p:nvPr>
            <p:ph idx="1"/>
          </p:nvPr>
        </p:nvPicPr>
        <p:blipFill>
          <a:blip r:embed="rId2"/>
          <a:stretch>
            <a:fillRect/>
          </a:stretch>
        </p:blipFill>
        <p:spPr>
          <a:xfrm>
            <a:off x="1524000" y="2362200"/>
            <a:ext cx="6252281" cy="28194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Threads</a:t>
            </a:r>
            <a:endParaRPr lang="en-US" dirty="0"/>
          </a:p>
        </p:txBody>
      </p:sp>
      <p:pic>
        <p:nvPicPr>
          <p:cNvPr id="6" name="Content Placeholder 5" descr="pipe threads" title="pipe threads"/>
          <p:cNvPicPr>
            <a:picLocks noGrp="1" noChangeAspect="1"/>
          </p:cNvPicPr>
          <p:nvPr>
            <p:ph idx="1"/>
          </p:nvPr>
        </p:nvPicPr>
        <p:blipFill>
          <a:blip r:embed="rId3"/>
          <a:stretch>
            <a:fillRect/>
          </a:stretch>
        </p:blipFill>
        <p:spPr>
          <a:xfrm>
            <a:off x="1828800" y="2590800"/>
            <a:ext cx="5181600" cy="260650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PEM</a:t>
            </a:r>
            <a:endParaRPr lang="en-US" dirty="0"/>
          </a:p>
        </p:txBody>
      </p:sp>
      <p:pic>
        <p:nvPicPr>
          <p:cNvPr id="6" name="Content Placeholder 5" descr="PEM fasteners" title="PEM fasteners"/>
          <p:cNvPicPr>
            <a:picLocks noGrp="1" noChangeAspect="1"/>
          </p:cNvPicPr>
          <p:nvPr>
            <p:ph idx="1"/>
          </p:nvPr>
        </p:nvPicPr>
        <p:blipFill>
          <a:blip r:embed="rId3"/>
          <a:stretch>
            <a:fillRect/>
          </a:stretch>
        </p:blipFill>
        <p:spPr>
          <a:xfrm>
            <a:off x="3276600" y="457200"/>
            <a:ext cx="4114800" cy="594063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Washers</a:t>
            </a:r>
            <a:endParaRPr lang="en-US" dirty="0"/>
          </a:p>
        </p:txBody>
      </p:sp>
      <p:pic>
        <p:nvPicPr>
          <p:cNvPr id="6" name="Content Placeholder 5" descr="washers" title="washers"/>
          <p:cNvPicPr>
            <a:picLocks noGrp="1" noChangeAspect="1"/>
          </p:cNvPicPr>
          <p:nvPr>
            <p:ph idx="1"/>
          </p:nvPr>
        </p:nvPicPr>
        <p:blipFill>
          <a:blip r:embed="rId3"/>
          <a:stretch>
            <a:fillRect/>
          </a:stretch>
        </p:blipFill>
        <p:spPr>
          <a:xfrm>
            <a:off x="1447800" y="2743200"/>
            <a:ext cx="6019800" cy="232025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Dowels</a:t>
            </a:r>
            <a:endParaRPr lang="en-US" dirty="0"/>
          </a:p>
        </p:txBody>
      </p:sp>
      <p:pic>
        <p:nvPicPr>
          <p:cNvPr id="6" name="Content Placeholder 5" descr="dowels" title="dowels"/>
          <p:cNvPicPr>
            <a:picLocks noGrp="1" noChangeAspect="1"/>
          </p:cNvPicPr>
          <p:nvPr>
            <p:ph idx="1"/>
          </p:nvPr>
        </p:nvPicPr>
        <p:blipFill>
          <a:blip r:embed="rId3"/>
          <a:stretch>
            <a:fillRect/>
          </a:stretch>
        </p:blipFill>
        <p:spPr>
          <a:xfrm>
            <a:off x="2438400" y="1676400"/>
            <a:ext cx="4495800" cy="454292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Taper Pins</a:t>
            </a:r>
            <a:endParaRPr lang="en-US" dirty="0"/>
          </a:p>
        </p:txBody>
      </p:sp>
      <p:pic>
        <p:nvPicPr>
          <p:cNvPr id="6" name="Content Placeholder 5" descr="taper pins" title="taper pins"/>
          <p:cNvPicPr>
            <a:picLocks noGrp="1" noChangeAspect="1"/>
          </p:cNvPicPr>
          <p:nvPr>
            <p:ph idx="1"/>
          </p:nvPr>
        </p:nvPicPr>
        <p:blipFill>
          <a:blip r:embed="rId2"/>
          <a:stretch>
            <a:fillRect/>
          </a:stretch>
        </p:blipFill>
        <p:spPr>
          <a:xfrm>
            <a:off x="2286000" y="1752600"/>
            <a:ext cx="4419600" cy="436197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Pin Types</a:t>
            </a:r>
            <a:endParaRPr lang="en-US" dirty="0"/>
          </a:p>
        </p:txBody>
      </p:sp>
      <p:pic>
        <p:nvPicPr>
          <p:cNvPr id="6" name="Content Placeholder 5" descr="pins" title="pins"/>
          <p:cNvPicPr>
            <a:picLocks noGrp="1" noChangeAspect="1"/>
          </p:cNvPicPr>
          <p:nvPr>
            <p:ph idx="1"/>
          </p:nvPr>
        </p:nvPicPr>
        <p:blipFill>
          <a:blip r:embed="rId3"/>
          <a:stretch>
            <a:fillRect/>
          </a:stretch>
        </p:blipFill>
        <p:spPr>
          <a:xfrm>
            <a:off x="1295400" y="2286000"/>
            <a:ext cx="6521927" cy="2895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79754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or Retaining Rings</a:t>
            </a:r>
            <a:endParaRPr lang="en-US" dirty="0"/>
          </a:p>
        </p:txBody>
      </p:sp>
      <p:pic>
        <p:nvPicPr>
          <p:cNvPr id="6" name="Content Placeholder 5" descr="rings" title="rings"/>
          <p:cNvPicPr>
            <a:picLocks noGrp="1" noChangeAspect="1"/>
          </p:cNvPicPr>
          <p:nvPr>
            <p:ph idx="1"/>
          </p:nvPr>
        </p:nvPicPr>
        <p:blipFill>
          <a:blip r:embed="rId3"/>
          <a:stretch>
            <a:fillRect/>
          </a:stretch>
        </p:blipFill>
        <p:spPr>
          <a:xfrm>
            <a:off x="1676400" y="1600200"/>
            <a:ext cx="5791200" cy="463047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Types</a:t>
            </a:r>
            <a:endParaRPr lang="en-US" dirty="0"/>
          </a:p>
        </p:txBody>
      </p:sp>
      <p:pic>
        <p:nvPicPr>
          <p:cNvPr id="6" name="Content Placeholder 5" descr="key types" title="key types"/>
          <p:cNvPicPr>
            <a:picLocks noGrp="1" noChangeAspect="1"/>
          </p:cNvPicPr>
          <p:nvPr>
            <p:ph idx="1"/>
          </p:nvPr>
        </p:nvPicPr>
        <p:blipFill>
          <a:blip r:embed="rId2"/>
          <a:stretch>
            <a:fillRect/>
          </a:stretch>
        </p:blipFill>
        <p:spPr>
          <a:xfrm>
            <a:off x="1219200" y="2133600"/>
            <a:ext cx="6690895" cy="34290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Rivets</a:t>
            </a:r>
            <a:endParaRPr lang="en-US" dirty="0"/>
          </a:p>
        </p:txBody>
      </p:sp>
      <p:pic>
        <p:nvPicPr>
          <p:cNvPr id="6" name="Content Placeholder 5" descr="rivets" title="rivets"/>
          <p:cNvPicPr>
            <a:picLocks noGrp="1" noChangeAspect="1"/>
          </p:cNvPicPr>
          <p:nvPr>
            <p:ph idx="1"/>
          </p:nvPr>
        </p:nvPicPr>
        <p:blipFill>
          <a:blip r:embed="rId2"/>
          <a:stretch>
            <a:fillRect/>
          </a:stretch>
        </p:blipFill>
        <p:spPr>
          <a:xfrm>
            <a:off x="3124200" y="381000"/>
            <a:ext cx="5105400" cy="578612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Springs</a:t>
            </a:r>
            <a:endParaRPr lang="en-US" dirty="0"/>
          </a:p>
        </p:txBody>
      </p:sp>
      <p:pic>
        <p:nvPicPr>
          <p:cNvPr id="6" name="Content Placeholder 5" descr="springs" title="springs"/>
          <p:cNvPicPr>
            <a:picLocks noGrp="1" noChangeAspect="1"/>
          </p:cNvPicPr>
          <p:nvPr>
            <p:ph idx="1"/>
          </p:nvPr>
        </p:nvPicPr>
        <p:blipFill>
          <a:blip r:embed="rId3"/>
          <a:stretch>
            <a:fillRect/>
          </a:stretch>
        </p:blipFill>
        <p:spPr>
          <a:xfrm>
            <a:off x="3124200" y="533400"/>
            <a:ext cx="5334000" cy="553588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 Washers</a:t>
            </a:r>
            <a:endParaRPr lang="en-US" dirty="0"/>
          </a:p>
        </p:txBody>
      </p:sp>
      <p:pic>
        <p:nvPicPr>
          <p:cNvPr id="6" name="Content Placeholder 5" descr="cone washers" title="cone washers"/>
          <p:cNvPicPr>
            <a:picLocks noGrp="1" noChangeAspect="1"/>
          </p:cNvPicPr>
          <p:nvPr>
            <p:ph idx="1"/>
          </p:nvPr>
        </p:nvPicPr>
        <p:blipFill>
          <a:blip r:embed="rId3"/>
          <a:stretch>
            <a:fillRect/>
          </a:stretch>
        </p:blipFill>
        <p:spPr>
          <a:xfrm>
            <a:off x="2057400" y="1608667"/>
            <a:ext cx="5181600" cy="457296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pic>
        <p:nvPicPr>
          <p:cNvPr id="6" name="Content Placeholder 5" descr="Drafting_Pic0001.png" title="standards"/>
          <p:cNvPicPr>
            <a:picLocks noGrp="1" noChangeAspect="1"/>
          </p:cNvPicPr>
          <p:nvPr>
            <p:ph idx="1"/>
          </p:nvPr>
        </p:nvPicPr>
        <p:blipFill>
          <a:blip r:embed="rId3"/>
          <a:stretch>
            <a:fillRect/>
          </a:stretch>
        </p:blipFill>
        <p:spPr>
          <a:xfrm>
            <a:off x="4038600" y="457200"/>
            <a:ext cx="4580194" cy="5562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Threads</a:t>
            </a:r>
            <a:endParaRPr lang="en-US" dirty="0"/>
          </a:p>
        </p:txBody>
      </p:sp>
      <p:pic>
        <p:nvPicPr>
          <p:cNvPr id="6" name="Content Placeholder 5" descr="external threads" title="external threads"/>
          <p:cNvPicPr>
            <a:picLocks noGrp="1" noChangeAspect="1"/>
          </p:cNvPicPr>
          <p:nvPr>
            <p:ph idx="1"/>
          </p:nvPr>
        </p:nvPicPr>
        <p:blipFill>
          <a:blip r:embed="rId3"/>
          <a:stretch>
            <a:fillRect/>
          </a:stretch>
        </p:blipFill>
        <p:spPr>
          <a:xfrm>
            <a:off x="914400" y="1676400"/>
            <a:ext cx="7010400" cy="425954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Threads</a:t>
            </a:r>
            <a:endParaRPr lang="en-US" dirty="0"/>
          </a:p>
        </p:txBody>
      </p:sp>
      <p:pic>
        <p:nvPicPr>
          <p:cNvPr id="6" name="Content Placeholder 5" descr="internal threads" title="internal threads"/>
          <p:cNvPicPr>
            <a:picLocks noGrp="1" noChangeAspect="1"/>
          </p:cNvPicPr>
          <p:nvPr>
            <p:ph idx="1"/>
          </p:nvPr>
        </p:nvPicPr>
        <p:blipFill>
          <a:blip r:embed="rId3"/>
          <a:stretch>
            <a:fillRect/>
          </a:stretch>
        </p:blipFill>
        <p:spPr>
          <a:xfrm>
            <a:off x="762000" y="1905000"/>
            <a:ext cx="7637085" cy="38100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Thread Note (Inch)</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
        <p:nvSpPr>
          <p:cNvPr id="6" name="TextBox 5"/>
          <p:cNvSpPr txBox="1"/>
          <p:nvPr/>
        </p:nvSpPr>
        <p:spPr>
          <a:xfrm>
            <a:off x="1219200" y="1905000"/>
            <a:ext cx="6172200" cy="769441"/>
          </a:xfrm>
          <a:prstGeom prst="rect">
            <a:avLst/>
          </a:prstGeom>
          <a:noFill/>
        </p:spPr>
        <p:txBody>
          <a:bodyPr wrap="square" rtlCol="0">
            <a:spAutoFit/>
          </a:bodyPr>
          <a:lstStyle/>
          <a:p>
            <a:pPr algn="ctr"/>
            <a:r>
              <a:rPr lang="en-US" sz="4400" b="1" dirty="0" smtClean="0"/>
              <a:t> 1/2 - 13 UNC-2A</a:t>
            </a:r>
            <a:endParaRPr lang="en-US" sz="4400" b="1" dirty="0"/>
          </a:p>
        </p:txBody>
      </p:sp>
      <p:sp>
        <p:nvSpPr>
          <p:cNvPr id="7" name="Rectangular Callout 6"/>
          <p:cNvSpPr/>
          <p:nvPr/>
        </p:nvSpPr>
        <p:spPr bwMode="auto">
          <a:xfrm>
            <a:off x="762000" y="3124200"/>
            <a:ext cx="1828800" cy="1447800"/>
          </a:xfrm>
          <a:prstGeom prst="wedgeRectCallout">
            <a:avLst>
              <a:gd name="adj1" fmla="val 32097"/>
              <a:gd name="adj2" fmla="val -8337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The major</a:t>
            </a:r>
            <a:r>
              <a:rPr kumimoji="0" lang="en-US" sz="2800" b="1" i="0" u="none" strike="noStrike" cap="none" normalizeH="0" dirty="0" smtClean="0">
                <a:ln>
                  <a:noFill/>
                </a:ln>
                <a:solidFill>
                  <a:schemeClr val="tx1"/>
                </a:solidFill>
                <a:effectLst/>
                <a:latin typeface="Tahoma" pitchFamily="34" charset="0"/>
              </a:rPr>
              <a:t> diameter</a:t>
            </a:r>
            <a:endParaRPr kumimoji="0" lang="en-US" sz="2800" b="1" i="0" u="none" strike="noStrike" cap="none" normalizeH="0" baseline="0" dirty="0" smtClean="0">
              <a:ln>
                <a:noFill/>
              </a:ln>
              <a:solidFill>
                <a:schemeClr val="tx1"/>
              </a:solidFill>
              <a:effectLst/>
              <a:latin typeface="Tahoma" pitchFamily="34" charset="0"/>
            </a:endParaRPr>
          </a:p>
        </p:txBody>
      </p:sp>
      <p:sp>
        <p:nvSpPr>
          <p:cNvPr id="8" name="Rectangular Callout 7"/>
          <p:cNvSpPr/>
          <p:nvPr/>
        </p:nvSpPr>
        <p:spPr bwMode="auto">
          <a:xfrm>
            <a:off x="2701290" y="3124200"/>
            <a:ext cx="1718310" cy="1905000"/>
          </a:xfrm>
          <a:prstGeom prst="wedgeRectCallout">
            <a:avLst>
              <a:gd name="adj1" fmla="val 13972"/>
              <a:gd name="adj2" fmla="val -801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Number of threads per inch</a:t>
            </a:r>
          </a:p>
        </p:txBody>
      </p:sp>
      <p:sp>
        <p:nvSpPr>
          <p:cNvPr id="10" name="Rectangular Callout 9"/>
          <p:cNvSpPr/>
          <p:nvPr/>
        </p:nvSpPr>
        <p:spPr bwMode="auto">
          <a:xfrm>
            <a:off x="6172200" y="3116580"/>
            <a:ext cx="1600200" cy="1760220"/>
          </a:xfrm>
          <a:prstGeom prst="wedgeRectCallout">
            <a:avLst>
              <a:gd name="adj1" fmla="val -48946"/>
              <a:gd name="adj2" fmla="val -842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Class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Thread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fit</a:t>
            </a:r>
          </a:p>
        </p:txBody>
      </p:sp>
      <p:sp>
        <p:nvSpPr>
          <p:cNvPr id="9" name="Rectangular Callout 8"/>
          <p:cNvSpPr/>
          <p:nvPr/>
        </p:nvSpPr>
        <p:spPr bwMode="auto">
          <a:xfrm>
            <a:off x="4537710" y="3124200"/>
            <a:ext cx="1558290" cy="1466850"/>
          </a:xfrm>
          <a:prstGeom prst="wedgeRectCallout">
            <a:avLst>
              <a:gd name="adj1" fmla="val -19240"/>
              <a:gd name="adj2" fmla="val -926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Type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10" grpId="0" animBg="1"/>
      <p:bldP spid="10" grpId="1" animBg="1"/>
      <p:bldP spid="9" grpId="0" animBg="1"/>
      <p:bldP spid="9" grpId="1" animBg="1"/>
      <p:bldP spid="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bwMode="auto">
          <a:xfrm>
            <a:off x="4528185" y="3124200"/>
            <a:ext cx="1459230" cy="1371600"/>
          </a:xfrm>
          <a:prstGeom prst="wedgeRectCallout">
            <a:avLst>
              <a:gd name="adj1" fmla="val 21312"/>
              <a:gd name="adj2" fmla="val -9130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Type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thread</a:t>
            </a:r>
          </a:p>
        </p:txBody>
      </p:sp>
      <p:sp>
        <p:nvSpPr>
          <p:cNvPr id="2" name="Title 1"/>
          <p:cNvSpPr>
            <a:spLocks noGrp="1"/>
          </p:cNvSpPr>
          <p:nvPr>
            <p:ph type="title"/>
          </p:nvPr>
        </p:nvSpPr>
        <p:spPr/>
        <p:txBody>
          <a:bodyPr/>
          <a:lstStyle/>
          <a:p>
            <a:r>
              <a:rPr lang="en-US" dirty="0" smtClean="0"/>
              <a:t>Reading a Thread Note (MM)</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
        <p:nvSpPr>
          <p:cNvPr id="6" name="TextBox 5"/>
          <p:cNvSpPr txBox="1"/>
          <p:nvPr/>
        </p:nvSpPr>
        <p:spPr>
          <a:xfrm>
            <a:off x="1066800" y="1904999"/>
            <a:ext cx="6172200" cy="769441"/>
          </a:xfrm>
          <a:prstGeom prst="rect">
            <a:avLst/>
          </a:prstGeom>
          <a:noFill/>
        </p:spPr>
        <p:txBody>
          <a:bodyPr wrap="square" rtlCol="0">
            <a:spAutoFit/>
          </a:bodyPr>
          <a:lstStyle/>
          <a:p>
            <a:pPr algn="ctr"/>
            <a:r>
              <a:rPr lang="en-US" sz="4400" b="1" dirty="0" smtClean="0"/>
              <a:t> M 10 x 1.5-6H</a:t>
            </a:r>
            <a:endParaRPr lang="en-US" sz="4400" b="1" dirty="0"/>
          </a:p>
        </p:txBody>
      </p:sp>
      <p:sp>
        <p:nvSpPr>
          <p:cNvPr id="7" name="Rectangular Callout 6"/>
          <p:cNvSpPr/>
          <p:nvPr/>
        </p:nvSpPr>
        <p:spPr bwMode="auto">
          <a:xfrm>
            <a:off x="762000" y="3124200"/>
            <a:ext cx="1905000" cy="1447800"/>
          </a:xfrm>
          <a:prstGeom prst="wedgeRectCallout">
            <a:avLst>
              <a:gd name="adj1" fmla="val 54280"/>
              <a:gd name="adj2" fmla="val -9219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The major</a:t>
            </a:r>
            <a:r>
              <a:rPr kumimoji="0" lang="en-US" sz="2800" b="1" i="0" u="none" strike="noStrike" cap="none" normalizeH="0" dirty="0" smtClean="0">
                <a:ln>
                  <a:noFill/>
                </a:ln>
                <a:solidFill>
                  <a:schemeClr val="tx1"/>
                </a:solidFill>
                <a:effectLst/>
                <a:latin typeface="Tahoma" pitchFamily="34" charset="0"/>
              </a:rPr>
              <a:t> diameter</a:t>
            </a:r>
            <a:endParaRPr kumimoji="0" lang="en-US" sz="2800" b="1" i="0" u="none" strike="noStrike" cap="none" normalizeH="0" baseline="0" dirty="0" smtClean="0">
              <a:ln>
                <a:noFill/>
              </a:ln>
              <a:solidFill>
                <a:schemeClr val="tx1"/>
              </a:solidFill>
              <a:effectLst/>
              <a:latin typeface="Tahoma" pitchFamily="34" charset="0"/>
            </a:endParaRPr>
          </a:p>
        </p:txBody>
      </p:sp>
      <p:sp>
        <p:nvSpPr>
          <p:cNvPr id="8" name="Rectangular Callout 7"/>
          <p:cNvSpPr/>
          <p:nvPr/>
        </p:nvSpPr>
        <p:spPr bwMode="auto">
          <a:xfrm>
            <a:off x="2743200" y="3124200"/>
            <a:ext cx="1676400" cy="1905000"/>
          </a:xfrm>
          <a:prstGeom prst="wedgeRectCallout">
            <a:avLst>
              <a:gd name="adj1" fmla="val 61273"/>
              <a:gd name="adj2" fmla="val -8142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Number of threads per inch</a:t>
            </a:r>
          </a:p>
        </p:txBody>
      </p:sp>
      <p:sp>
        <p:nvSpPr>
          <p:cNvPr id="10" name="Rectangular Callout 9"/>
          <p:cNvSpPr/>
          <p:nvPr/>
        </p:nvSpPr>
        <p:spPr bwMode="auto">
          <a:xfrm>
            <a:off x="6096000" y="3124200"/>
            <a:ext cx="1600200" cy="1905000"/>
          </a:xfrm>
          <a:prstGeom prst="wedgeRectCallout">
            <a:avLst>
              <a:gd name="adj1" fmla="val -55764"/>
              <a:gd name="adj2" fmla="val -819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Class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Thread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34" charset="0"/>
              </a:rPr>
              <a:t>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7" grpId="0" animBg="1"/>
      <p:bldP spid="7" grpId="1" animBg="1"/>
      <p:bldP spid="7" grpId="2" animBg="1"/>
      <p:bldP spid="8" grpId="0" animBg="1"/>
      <p:bldP spid="8" grpId="1" animBg="1"/>
      <p:bldP spid="8" grpId="2"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Representation</a:t>
            </a:r>
            <a:endParaRPr lang="en-US" dirty="0"/>
          </a:p>
        </p:txBody>
      </p:sp>
      <p:pic>
        <p:nvPicPr>
          <p:cNvPr id="6" name="Content Placeholder 5" descr="thread representations" title="thread representations"/>
          <p:cNvPicPr>
            <a:picLocks noGrp="1" noChangeAspect="1"/>
          </p:cNvPicPr>
          <p:nvPr>
            <p:ph idx="1"/>
          </p:nvPr>
        </p:nvPicPr>
        <p:blipFill>
          <a:blip r:embed="rId3"/>
          <a:stretch>
            <a:fillRect/>
          </a:stretch>
        </p:blipFill>
        <p:spPr>
          <a:xfrm>
            <a:off x="1143000" y="1752600"/>
            <a:ext cx="7010400" cy="441583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Bolt Types</a:t>
            </a:r>
            <a:endParaRPr lang="en-US" dirty="0"/>
          </a:p>
        </p:txBody>
      </p:sp>
      <p:pic>
        <p:nvPicPr>
          <p:cNvPr id="6" name="Content Placeholder 5" descr="bolt types" title="bolt types"/>
          <p:cNvPicPr>
            <a:picLocks noGrp="1" noChangeAspect="1"/>
          </p:cNvPicPr>
          <p:nvPr>
            <p:ph idx="1"/>
          </p:nvPr>
        </p:nvPicPr>
        <p:blipFill>
          <a:blip r:embed="rId3"/>
          <a:stretch>
            <a:fillRect/>
          </a:stretch>
        </p:blipFill>
        <p:spPr>
          <a:xfrm>
            <a:off x="3657600" y="609600"/>
            <a:ext cx="4800600" cy="544856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4676</TotalTime>
  <Words>504</Words>
  <Application>Microsoft Office PowerPoint</Application>
  <PresentationFormat>On-screen Show (4:3)</PresentationFormat>
  <Paragraphs>154</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Blueprint Reading</vt:lpstr>
      <vt:lpstr>Disclaimer</vt:lpstr>
      <vt:lpstr>Standards….</vt:lpstr>
      <vt:lpstr>External Threads</vt:lpstr>
      <vt:lpstr>Internal Threads</vt:lpstr>
      <vt:lpstr>Reading a Thread Note (Inch)</vt:lpstr>
      <vt:lpstr>Reading a Thread Note (MM)</vt:lpstr>
      <vt:lpstr>Thread Representation</vt:lpstr>
      <vt:lpstr>Bolt Types</vt:lpstr>
      <vt:lpstr>Machine Screw Types</vt:lpstr>
      <vt:lpstr>Cap Screw Types</vt:lpstr>
      <vt:lpstr>Nut Types</vt:lpstr>
      <vt:lpstr>Set Screws</vt:lpstr>
      <vt:lpstr>Pipe Threads</vt:lpstr>
      <vt:lpstr>PEM</vt:lpstr>
      <vt:lpstr>Common Washers</vt:lpstr>
      <vt:lpstr>Dowels</vt:lpstr>
      <vt:lpstr>Taper Pins</vt:lpstr>
      <vt:lpstr>Other Pin Types</vt:lpstr>
      <vt:lpstr>Snap or Retaining Rings</vt:lpstr>
      <vt:lpstr>Key Types</vt:lpstr>
      <vt:lpstr>Rivets</vt:lpstr>
      <vt:lpstr>Springs</vt:lpstr>
      <vt:lpstr>Cone Washers</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Prints with Fasteners and Springs</dc:subject>
  <dc:creator>Todd Rathier</dc:creator>
  <cp:lastModifiedBy>RISD</cp:lastModifiedBy>
  <cp:revision>133</cp:revision>
  <cp:lastPrinted>1601-01-01T00:00:00Z</cp:lastPrinted>
  <dcterms:created xsi:type="dcterms:W3CDTF">1601-01-01T00:00:00Z</dcterms:created>
  <dcterms:modified xsi:type="dcterms:W3CDTF">2017-06-26T20:52:26Z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