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53"/>
  </p:notesMasterIdLst>
  <p:sldIdLst>
    <p:sldId id="279" r:id="rId2"/>
    <p:sldId id="329" r:id="rId3"/>
    <p:sldId id="280" r:id="rId4"/>
    <p:sldId id="281" r:id="rId5"/>
    <p:sldId id="282" r:id="rId6"/>
    <p:sldId id="283" r:id="rId7"/>
    <p:sldId id="284" r:id="rId8"/>
    <p:sldId id="285" r:id="rId9"/>
    <p:sldId id="286" r:id="rId10"/>
    <p:sldId id="325" r:id="rId11"/>
    <p:sldId id="287" r:id="rId12"/>
    <p:sldId id="326" r:id="rId13"/>
    <p:sldId id="288" r:id="rId14"/>
    <p:sldId id="289" r:id="rId15"/>
    <p:sldId id="290" r:id="rId16"/>
    <p:sldId id="291" r:id="rId17"/>
    <p:sldId id="292" r:id="rId18"/>
    <p:sldId id="328" r:id="rId19"/>
    <p:sldId id="327"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58" autoAdjust="0"/>
  </p:normalViewPr>
  <p:slideViewPr>
    <p:cSldViewPr>
      <p:cViewPr varScale="1">
        <p:scale>
          <a:sx n="53" d="100"/>
          <a:sy n="53" d="100"/>
        </p:scale>
        <p:origin x="528" y="7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6ABA6-18A7-4109-9E20-EF430A971FE1}" type="datetimeFigureOut">
              <a:rPr lang="en-US" smtClean="0"/>
              <a:pPr/>
              <a:t>6/26/2017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AEEC8-FB8C-498E-871A-115A7A554218}" type="slidenum">
              <a:rPr lang="en-US" smtClean="0"/>
              <a:pPr/>
              <a:t>‹#›</a:t>
            </a:fld>
            <a:endParaRPr lang="en-US"/>
          </a:p>
        </p:txBody>
      </p:sp>
    </p:spTree>
    <p:extLst>
      <p:ext uri="{BB962C8B-B14F-4D97-AF65-F5344CB8AC3E}">
        <p14:creationId xmlns:p14="http://schemas.microsoft.com/office/powerpoint/2010/main" val="1561653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a:t>
            </a:fld>
            <a:endParaRPr lang="en-US"/>
          </a:p>
        </p:txBody>
      </p:sp>
    </p:spTree>
    <p:extLst>
      <p:ext uri="{BB962C8B-B14F-4D97-AF65-F5344CB8AC3E}">
        <p14:creationId xmlns:p14="http://schemas.microsoft.com/office/powerpoint/2010/main" val="1499782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Datums</a:t>
            </a:r>
            <a:r>
              <a:rPr lang="en-US" baseline="0" dirty="0" smtClean="0"/>
              <a:t> may apply to a point or an area</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12</a:t>
            </a:fld>
            <a:endParaRPr lang="en-US"/>
          </a:p>
        </p:txBody>
      </p:sp>
    </p:spTree>
    <p:extLst>
      <p:ext uri="{BB962C8B-B14F-4D97-AF65-F5344CB8AC3E}">
        <p14:creationId xmlns:p14="http://schemas.microsoft.com/office/powerpoint/2010/main" val="3366400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Datums</a:t>
            </a:r>
            <a:r>
              <a:rPr lang="en-US" baseline="0" dirty="0" smtClean="0"/>
              <a:t> may apply to a point or an area</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13</a:t>
            </a:fld>
            <a:endParaRPr lang="en-US"/>
          </a:p>
        </p:txBody>
      </p:sp>
    </p:spTree>
    <p:extLst>
      <p:ext uri="{BB962C8B-B14F-4D97-AF65-F5344CB8AC3E}">
        <p14:creationId xmlns:p14="http://schemas.microsoft.com/office/powerpoint/2010/main" val="3925283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15</a:t>
            </a:fld>
            <a:endParaRPr lang="en-US"/>
          </a:p>
        </p:txBody>
      </p:sp>
    </p:spTree>
    <p:extLst>
      <p:ext uri="{BB962C8B-B14F-4D97-AF65-F5344CB8AC3E}">
        <p14:creationId xmlns:p14="http://schemas.microsoft.com/office/powerpoint/2010/main" val="1324056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Datum B is pointing to the outside round surface of the part.  This actually means that everything is measured from the axis that passes through point X,Y</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16</a:t>
            </a:fld>
            <a:endParaRPr lang="en-US"/>
          </a:p>
        </p:txBody>
      </p:sp>
    </p:spTree>
    <p:extLst>
      <p:ext uri="{BB962C8B-B14F-4D97-AF65-F5344CB8AC3E}">
        <p14:creationId xmlns:p14="http://schemas.microsoft.com/office/powerpoint/2010/main" val="3082522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these methods results in an axis running through</a:t>
            </a:r>
            <a:r>
              <a:rPr lang="en-US" baseline="0" dirty="0" smtClean="0"/>
              <a:t> the center of the cylinder or hole.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18</a:t>
            </a:fld>
            <a:endParaRPr lang="en-US"/>
          </a:p>
        </p:txBody>
      </p:sp>
    </p:spTree>
    <p:extLst>
      <p:ext uri="{BB962C8B-B14F-4D97-AF65-F5344CB8AC3E}">
        <p14:creationId xmlns:p14="http://schemas.microsoft.com/office/powerpoint/2010/main" val="1015555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these methods results in an axis running through</a:t>
            </a:r>
            <a:r>
              <a:rPr lang="en-US" baseline="0" dirty="0" smtClean="0"/>
              <a:t> the center of the cylinder or hole.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19</a:t>
            </a:fld>
            <a:endParaRPr lang="en-US"/>
          </a:p>
        </p:txBody>
      </p:sp>
    </p:spTree>
    <p:extLst>
      <p:ext uri="{BB962C8B-B14F-4D97-AF65-F5344CB8AC3E}">
        <p14:creationId xmlns:p14="http://schemas.microsoft.com/office/powerpoint/2010/main" val="36678069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of these methods results in an axis running through</a:t>
            </a:r>
            <a:r>
              <a:rPr lang="en-US" baseline="0" dirty="0" smtClean="0"/>
              <a:t> the center of the cylinder or hole.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20</a:t>
            </a:fld>
            <a:endParaRPr lang="en-US"/>
          </a:p>
        </p:txBody>
      </p:sp>
    </p:spTree>
    <p:extLst>
      <p:ext uri="{BB962C8B-B14F-4D97-AF65-F5344CB8AC3E}">
        <p14:creationId xmlns:p14="http://schemas.microsoft.com/office/powerpoint/2010/main" val="27283450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basic geometric symbols</a:t>
            </a:r>
          </a:p>
          <a:p>
            <a:endParaRPr lang="en-US" dirty="0" smtClean="0"/>
          </a:p>
          <a:p>
            <a:r>
              <a:rPr lang="en-US" dirty="0" smtClean="0"/>
              <a:t>They are broken up into 5 groups depending on function of the tolerance.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21</a:t>
            </a:fld>
            <a:endParaRPr lang="en-US"/>
          </a:p>
        </p:txBody>
      </p:sp>
    </p:spTree>
    <p:extLst>
      <p:ext uri="{BB962C8B-B14F-4D97-AF65-F5344CB8AC3E}">
        <p14:creationId xmlns:p14="http://schemas.microsoft.com/office/powerpoint/2010/main" val="3755164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basic geometric dimensioning and </a:t>
            </a:r>
            <a:r>
              <a:rPr lang="en-US" dirty="0" err="1" smtClean="0"/>
              <a:t>tolerancing</a:t>
            </a:r>
            <a:r>
              <a:rPr lang="en-US" baseline="0" dirty="0" smtClean="0"/>
              <a:t> (</a:t>
            </a:r>
            <a:r>
              <a:rPr lang="en-US" baseline="0" dirty="0" err="1" smtClean="0"/>
              <a:t>gd</a:t>
            </a:r>
            <a:r>
              <a:rPr lang="en-US" baseline="0" dirty="0" smtClean="0"/>
              <a:t> &amp; T) block.</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22</a:t>
            </a:fld>
            <a:endParaRPr lang="en-US"/>
          </a:p>
        </p:txBody>
      </p:sp>
    </p:spTree>
    <p:extLst>
      <p:ext uri="{BB962C8B-B14F-4D97-AF65-F5344CB8AC3E}">
        <p14:creationId xmlns:p14="http://schemas.microsoft.com/office/powerpoint/2010/main" val="336218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understand what each section of the block stands for, it is just a matter of interpreting the tolerance.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23</a:t>
            </a:fld>
            <a:endParaRPr lang="en-US"/>
          </a:p>
        </p:txBody>
      </p:sp>
    </p:spTree>
    <p:extLst>
      <p:ext uri="{BB962C8B-B14F-4D97-AF65-F5344CB8AC3E}">
        <p14:creationId xmlns:p14="http://schemas.microsoft.com/office/powerpoint/2010/main" val="741559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Geometric Dimensioning and Tolerancing (GD &amp; T) is almost an art, it is certainly a science.  Entire graduate</a:t>
            </a:r>
            <a:r>
              <a:rPr lang="en-US" baseline="0" dirty="0" smtClean="0"/>
              <a:t> level college courses are devoted to using and understanding what the symbols and numbers mean as well as how they are applied.  You can actually earn a college certificate in GD &amp; T.  </a:t>
            </a:r>
          </a:p>
          <a:p>
            <a:endParaRPr lang="en-US" baseline="0" dirty="0" smtClean="0"/>
          </a:p>
          <a:p>
            <a:r>
              <a:rPr lang="en-US" baseline="0" dirty="0" smtClean="0"/>
              <a:t>We won’t get that complicated.  You only need to recognize what the symbols mean in a general fashion.</a:t>
            </a:r>
          </a:p>
          <a:p>
            <a:endParaRPr lang="en-US" baseline="0" dirty="0" smtClean="0"/>
          </a:p>
          <a:p>
            <a:r>
              <a:rPr lang="en-US" baseline="0" dirty="0" smtClean="0"/>
              <a:t>Let’s start with Datums.  </a:t>
            </a:r>
            <a:r>
              <a:rPr lang="en-US" dirty="0" smtClean="0"/>
              <a:t>Datums make up the references from which geometry is measured from.</a:t>
            </a:r>
          </a:p>
          <a:p>
            <a:endParaRPr lang="en-US" dirty="0" smtClean="0"/>
          </a:p>
          <a:p>
            <a:r>
              <a:rPr lang="en-US" dirty="0" smtClean="0"/>
              <a:t>The symbols look as shown.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a:t>
            </a:fld>
            <a:endParaRPr lang="en-US"/>
          </a:p>
        </p:txBody>
      </p:sp>
    </p:spTree>
    <p:extLst>
      <p:ext uri="{BB962C8B-B14F-4D97-AF65-F5344CB8AC3E}">
        <p14:creationId xmlns:p14="http://schemas.microsoft.com/office/powerpoint/2010/main" val="4207141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24</a:t>
            </a:fld>
            <a:endParaRPr lang="en-US"/>
          </a:p>
        </p:txBody>
      </p:sp>
    </p:spTree>
    <p:extLst>
      <p:ext uri="{BB962C8B-B14F-4D97-AF65-F5344CB8AC3E}">
        <p14:creationId xmlns:p14="http://schemas.microsoft.com/office/powerpoint/2010/main" val="139268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some additional symbols you may encounter.</a:t>
            </a:r>
            <a:r>
              <a:rPr lang="en-US" baseline="0" dirty="0" smtClean="0"/>
              <a:t>  We won’t be covering these as they are not that common.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25</a:t>
            </a:fld>
            <a:endParaRPr lang="en-US"/>
          </a:p>
        </p:txBody>
      </p:sp>
    </p:spTree>
    <p:extLst>
      <p:ext uri="{BB962C8B-B14F-4D97-AF65-F5344CB8AC3E}">
        <p14:creationId xmlns:p14="http://schemas.microsoft.com/office/powerpoint/2010/main" val="1273426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Flatness refers to how flat one surface is when as</a:t>
            </a:r>
            <a:r>
              <a:rPr lang="en-US" baseline="0" dirty="0" smtClean="0"/>
              <a:t> compared to a given datum surface.  Typically used with flat stock that must be brought to within a certain tolerance level.</a:t>
            </a:r>
          </a:p>
          <a:p>
            <a:endParaRPr lang="en-US" baseline="0" dirty="0" smtClean="0"/>
          </a:p>
          <a:p>
            <a:r>
              <a:rPr lang="en-US" baseline="0" dirty="0" smtClean="0"/>
              <a:t>MMC means Maximum Material Condition</a:t>
            </a:r>
          </a:p>
          <a:p>
            <a:r>
              <a:rPr lang="en-US" baseline="0" dirty="0" smtClean="0"/>
              <a:t>LMC means Least Material Condition</a:t>
            </a:r>
          </a:p>
          <a:p>
            <a:endParaRPr lang="en-US" baseline="0" dirty="0" smtClean="0"/>
          </a:p>
          <a:p>
            <a:r>
              <a:rPr lang="en-US" baseline="0" dirty="0" smtClean="0"/>
              <a:t>This is that most material  or least material that can exist and still be within tolerances.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26</a:t>
            </a:fld>
            <a:endParaRPr lang="en-US"/>
          </a:p>
        </p:txBody>
      </p:sp>
    </p:spTree>
    <p:extLst>
      <p:ext uri="{BB962C8B-B14F-4D97-AF65-F5344CB8AC3E}">
        <p14:creationId xmlns:p14="http://schemas.microsoft.com/office/powerpoint/2010/main" val="3441560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Typically used with round stock to insure it is not too big or too small in diameter for the application required.</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27</a:t>
            </a:fld>
            <a:endParaRPr lang="en-US"/>
          </a:p>
        </p:txBody>
      </p:sp>
    </p:spTree>
    <p:extLst>
      <p:ext uri="{BB962C8B-B14F-4D97-AF65-F5344CB8AC3E}">
        <p14:creationId xmlns:p14="http://schemas.microsoft.com/office/powerpoint/2010/main" val="2257269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means at any point along the conical surface you must</a:t>
            </a:r>
            <a:r>
              <a:rPr lang="en-US" baseline="0" dirty="0" smtClean="0"/>
              <a:t> fall within the tolerance zone.</a:t>
            </a:r>
          </a:p>
          <a:p>
            <a:endParaRPr lang="en-US" baseline="0" dirty="0" smtClean="0"/>
          </a:p>
          <a:p>
            <a:r>
              <a:rPr lang="en-US" baseline="0" dirty="0" smtClean="0"/>
              <a:t>This is NOT a plus or minus number but a total tolerance number.</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28</a:t>
            </a:fld>
            <a:endParaRPr lang="en-US"/>
          </a:p>
        </p:txBody>
      </p:sp>
    </p:spTree>
    <p:extLst>
      <p:ext uri="{BB962C8B-B14F-4D97-AF65-F5344CB8AC3E}">
        <p14:creationId xmlns:p14="http://schemas.microsoft.com/office/powerpoint/2010/main" val="1332028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Circularity as applied to an o-ring</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29</a:t>
            </a:fld>
            <a:endParaRPr lang="en-US"/>
          </a:p>
        </p:txBody>
      </p:sp>
    </p:spTree>
    <p:extLst>
      <p:ext uri="{BB962C8B-B14F-4D97-AF65-F5344CB8AC3E}">
        <p14:creationId xmlns:p14="http://schemas.microsoft.com/office/powerpoint/2010/main" val="220459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means that if a hole that was EXACTLY 60.25 inches in diameter</a:t>
            </a:r>
            <a:r>
              <a:rPr lang="en-US" baseline="0" dirty="0" smtClean="0"/>
              <a:t> existed this cylinder would be able to pass through it.  It also means that no point on the cross section of the cylinder can be less than 60mm - .25mm or 59.75mm.</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30</a:t>
            </a:fld>
            <a:endParaRPr lang="en-US"/>
          </a:p>
        </p:txBody>
      </p:sp>
    </p:spTree>
    <p:extLst>
      <p:ext uri="{BB962C8B-B14F-4D97-AF65-F5344CB8AC3E}">
        <p14:creationId xmlns:p14="http://schemas.microsoft.com/office/powerpoint/2010/main" val="1616427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Parallelism means that the surface has to be parallel to the given datum within</a:t>
            </a:r>
            <a:r>
              <a:rPr lang="en-US" baseline="0" dirty="0" smtClean="0"/>
              <a:t> a certain zone.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31</a:t>
            </a:fld>
            <a:endParaRPr lang="en-US"/>
          </a:p>
        </p:txBody>
      </p:sp>
    </p:spTree>
    <p:extLst>
      <p:ext uri="{BB962C8B-B14F-4D97-AF65-F5344CB8AC3E}">
        <p14:creationId xmlns:p14="http://schemas.microsoft.com/office/powerpoint/2010/main" val="41565088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way to specify parallelism is to make a theoretical</a:t>
            </a:r>
            <a:r>
              <a:rPr lang="en-US" baseline="0" dirty="0" smtClean="0"/>
              <a:t> flat surface that touches the high points of the part.  That surface would have to fall within the tolerance given.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32</a:t>
            </a:fld>
            <a:endParaRPr lang="en-US"/>
          </a:p>
        </p:txBody>
      </p:sp>
    </p:spTree>
    <p:extLst>
      <p:ext uri="{BB962C8B-B14F-4D97-AF65-F5344CB8AC3E}">
        <p14:creationId xmlns:p14="http://schemas.microsoft.com/office/powerpoint/2010/main" val="2693874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that perpendicularity is not measured as an angle, but as a zone of tolerance the surface can be off.</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33</a:t>
            </a:fld>
            <a:endParaRPr lang="en-US"/>
          </a:p>
        </p:txBody>
      </p:sp>
    </p:spTree>
    <p:extLst>
      <p:ext uri="{BB962C8B-B14F-4D97-AF65-F5344CB8AC3E}">
        <p14:creationId xmlns:p14="http://schemas.microsoft.com/office/powerpoint/2010/main" val="1209695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5</a:t>
            </a:fld>
            <a:endParaRPr lang="en-US"/>
          </a:p>
        </p:txBody>
      </p:sp>
    </p:spTree>
    <p:extLst>
      <p:ext uri="{BB962C8B-B14F-4D97-AF65-F5344CB8AC3E}">
        <p14:creationId xmlns:p14="http://schemas.microsoft.com/office/powerpoint/2010/main" val="34773368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Used when a cylindrical feature</a:t>
            </a:r>
            <a:r>
              <a:rPr lang="en-US" baseline="0" dirty="0" smtClean="0"/>
              <a:t> needs to be perpendicular to a flat surface, this is fairly common.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34</a:t>
            </a:fld>
            <a:endParaRPr lang="en-US"/>
          </a:p>
        </p:txBody>
      </p:sp>
    </p:spTree>
    <p:extLst>
      <p:ext uri="{BB962C8B-B14F-4D97-AF65-F5344CB8AC3E}">
        <p14:creationId xmlns:p14="http://schemas.microsoft.com/office/powerpoint/2010/main" val="3515279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notice that it is not a plus or minus tolerance on the angle but the angle sets the surface</a:t>
            </a:r>
            <a:r>
              <a:rPr lang="en-US" baseline="0" dirty="0" smtClean="0"/>
              <a:t> plane it is measured from.</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35</a:t>
            </a:fld>
            <a:endParaRPr lang="en-US"/>
          </a:p>
        </p:txBody>
      </p:sp>
    </p:spTree>
    <p:extLst>
      <p:ext uri="{BB962C8B-B14F-4D97-AF65-F5344CB8AC3E}">
        <p14:creationId xmlns:p14="http://schemas.microsoft.com/office/powerpoint/2010/main" val="10695273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positional symbol is in the left-most box of the block</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36</a:t>
            </a:fld>
            <a:endParaRPr lang="en-US"/>
          </a:p>
        </p:txBody>
      </p:sp>
    </p:spTree>
    <p:extLst>
      <p:ext uri="{BB962C8B-B14F-4D97-AF65-F5344CB8AC3E}">
        <p14:creationId xmlns:p14="http://schemas.microsoft.com/office/powerpoint/2010/main" val="3829894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Yep all of that….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38</a:t>
            </a:fld>
            <a:endParaRPr lang="en-US"/>
          </a:p>
        </p:txBody>
      </p:sp>
    </p:spTree>
    <p:extLst>
      <p:ext uri="{BB962C8B-B14F-4D97-AF65-F5344CB8AC3E}">
        <p14:creationId xmlns:p14="http://schemas.microsoft.com/office/powerpoint/2010/main" val="10253021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Positional Tolerancing can be used with rectangular coordinate dimensioning.</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39</a:t>
            </a:fld>
            <a:endParaRPr lang="en-US"/>
          </a:p>
        </p:txBody>
      </p:sp>
    </p:spTree>
    <p:extLst>
      <p:ext uri="{BB962C8B-B14F-4D97-AF65-F5344CB8AC3E}">
        <p14:creationId xmlns:p14="http://schemas.microsoft.com/office/powerpoint/2010/main" val="2505454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can also be used with circular or polar patterns and polar coordinate dimensioning.</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40</a:t>
            </a:fld>
            <a:endParaRPr lang="en-US"/>
          </a:p>
        </p:txBody>
      </p:sp>
    </p:spTree>
    <p:extLst>
      <p:ext uri="{BB962C8B-B14F-4D97-AF65-F5344CB8AC3E}">
        <p14:creationId xmlns:p14="http://schemas.microsoft.com/office/powerpoint/2010/main" val="20020402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Concentricity means that one cylindrical surface is parallel to another cylindrical</a:t>
            </a:r>
            <a:r>
              <a:rPr lang="en-US" baseline="0" dirty="0" smtClean="0"/>
              <a:t> surface.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41</a:t>
            </a:fld>
            <a:endParaRPr lang="en-US"/>
          </a:p>
        </p:txBody>
      </p:sp>
    </p:spTree>
    <p:extLst>
      <p:ext uri="{BB962C8B-B14F-4D97-AF65-F5344CB8AC3E}">
        <p14:creationId xmlns:p14="http://schemas.microsoft.com/office/powerpoint/2010/main" val="18690821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Symmetry</a:t>
            </a:r>
            <a:r>
              <a:rPr lang="en-US" baseline="0" dirty="0" smtClean="0"/>
              <a:t> means that features of an object have a center plane relationship.  In other words, the are the same on both sides of an established datum plane within a certain tolerance.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42</a:t>
            </a:fld>
            <a:endParaRPr lang="en-US"/>
          </a:p>
        </p:txBody>
      </p:sp>
    </p:spTree>
    <p:extLst>
      <p:ext uri="{BB962C8B-B14F-4D97-AF65-F5344CB8AC3E}">
        <p14:creationId xmlns:p14="http://schemas.microsoft.com/office/powerpoint/2010/main" val="2456110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tolerance applied all the way around the profile.  Saves on having to call out each separate surface.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45</a:t>
            </a:fld>
            <a:endParaRPr lang="en-US"/>
          </a:p>
        </p:txBody>
      </p:sp>
    </p:spTree>
    <p:extLst>
      <p:ext uri="{BB962C8B-B14F-4D97-AF65-F5344CB8AC3E}">
        <p14:creationId xmlns:p14="http://schemas.microsoft.com/office/powerpoint/2010/main" val="11475189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46</a:t>
            </a:fld>
            <a:endParaRPr lang="en-US"/>
          </a:p>
        </p:txBody>
      </p:sp>
    </p:spTree>
    <p:extLst>
      <p:ext uri="{BB962C8B-B14F-4D97-AF65-F5344CB8AC3E}">
        <p14:creationId xmlns:p14="http://schemas.microsoft.com/office/powerpoint/2010/main" val="368466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6</a:t>
            </a:fld>
            <a:endParaRPr lang="en-US"/>
          </a:p>
        </p:txBody>
      </p:sp>
    </p:spTree>
    <p:extLst>
      <p:ext uri="{BB962C8B-B14F-4D97-AF65-F5344CB8AC3E}">
        <p14:creationId xmlns:p14="http://schemas.microsoft.com/office/powerpoint/2010/main" val="39516735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47</a:t>
            </a:fld>
            <a:endParaRPr lang="en-US"/>
          </a:p>
        </p:txBody>
      </p:sp>
    </p:spTree>
    <p:extLst>
      <p:ext uri="{BB962C8B-B14F-4D97-AF65-F5344CB8AC3E}">
        <p14:creationId xmlns:p14="http://schemas.microsoft.com/office/powerpoint/2010/main" val="36123717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Runout is a combination of geometric tolerances used to control the relationship of one or more features to the datum axis.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48</a:t>
            </a:fld>
            <a:endParaRPr lang="en-US"/>
          </a:p>
        </p:txBody>
      </p:sp>
    </p:spTree>
    <p:extLst>
      <p:ext uri="{BB962C8B-B14F-4D97-AF65-F5344CB8AC3E}">
        <p14:creationId xmlns:p14="http://schemas.microsoft.com/office/powerpoint/2010/main" val="2719312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Circular Runout provides control of circular elements of a surface.  </a:t>
            </a:r>
          </a:p>
          <a:p>
            <a:endParaRPr lang="en-US" dirty="0" smtClean="0"/>
          </a:p>
          <a:p>
            <a:r>
              <a:rPr lang="en-US" dirty="0" smtClean="0"/>
              <a:t>It usually controls circularity and </a:t>
            </a:r>
            <a:r>
              <a:rPr lang="en-US" dirty="0" err="1" smtClean="0"/>
              <a:t>coaxiality</a:t>
            </a:r>
            <a:r>
              <a:rPr lang="en-US" dirty="0" smtClean="0"/>
              <a:t>.</a:t>
            </a:r>
          </a:p>
          <a:p>
            <a:endParaRPr lang="en-US" dirty="0" smtClean="0"/>
          </a:p>
          <a:p>
            <a:r>
              <a:rPr lang="en-US" dirty="0" err="1" smtClean="0"/>
              <a:t>Coaxility</a:t>
            </a:r>
            <a:r>
              <a:rPr lang="en-US" dirty="0" smtClean="0"/>
              <a:t> is a condition where two or more features share a common axis.</a:t>
            </a:r>
          </a:p>
          <a:p>
            <a:endParaRPr lang="en-US" dirty="0" smtClean="0"/>
          </a:p>
          <a:p>
            <a:r>
              <a:rPr lang="en-US" dirty="0" smtClean="0"/>
              <a:t>Basically it can be used to control wobbling</a:t>
            </a:r>
            <a:r>
              <a:rPr lang="en-US" baseline="0" dirty="0" smtClean="0"/>
              <a:t> motion.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49</a:t>
            </a:fld>
            <a:endParaRPr lang="en-US"/>
          </a:p>
        </p:txBody>
      </p:sp>
    </p:spTree>
    <p:extLst>
      <p:ext uri="{BB962C8B-B14F-4D97-AF65-F5344CB8AC3E}">
        <p14:creationId xmlns:p14="http://schemas.microsoft.com/office/powerpoint/2010/main" val="20356902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Runout</a:t>
            </a:r>
            <a:r>
              <a:rPr lang="en-US" baseline="0" dirty="0" smtClean="0"/>
              <a:t> provides a combined control of surface elements.</a:t>
            </a:r>
          </a:p>
          <a:p>
            <a:endParaRPr lang="en-US" baseline="0" dirty="0" smtClean="0"/>
          </a:p>
          <a:p>
            <a:r>
              <a:rPr lang="en-US" baseline="0" dirty="0" smtClean="0"/>
              <a:t>It can be used to control wobble and flatness with respect to the datum axis.</a:t>
            </a:r>
          </a:p>
          <a:p>
            <a:endParaRPr lang="en-US" baseline="0" dirty="0" smtClean="0"/>
          </a:p>
          <a:p>
            <a:r>
              <a:rPr lang="en-US" baseline="0" dirty="0" smtClean="0"/>
              <a:t>It can also be used to control concavity and convexity for surfaces perpendicular to the axis.  In this example it is the flat tip.</a:t>
            </a:r>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50</a:t>
            </a:fld>
            <a:endParaRPr lang="en-US"/>
          </a:p>
        </p:txBody>
      </p:sp>
    </p:spTree>
    <p:extLst>
      <p:ext uri="{BB962C8B-B14F-4D97-AF65-F5344CB8AC3E}">
        <p14:creationId xmlns:p14="http://schemas.microsoft.com/office/powerpoint/2010/main" val="38238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7</a:t>
            </a:fld>
            <a:endParaRPr lang="en-US"/>
          </a:p>
        </p:txBody>
      </p:sp>
    </p:spTree>
    <p:extLst>
      <p:ext uri="{BB962C8B-B14F-4D97-AF65-F5344CB8AC3E}">
        <p14:creationId xmlns:p14="http://schemas.microsoft.com/office/powerpoint/2010/main" val="4140071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8</a:t>
            </a:fld>
            <a:endParaRPr lang="en-US"/>
          </a:p>
        </p:txBody>
      </p:sp>
    </p:spTree>
    <p:extLst>
      <p:ext uri="{BB962C8B-B14F-4D97-AF65-F5344CB8AC3E}">
        <p14:creationId xmlns:p14="http://schemas.microsoft.com/office/powerpoint/2010/main" val="1765800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Datum Planes are typically located perpendicular</a:t>
            </a:r>
            <a:r>
              <a:rPr lang="en-US" baseline="0" dirty="0" smtClean="0"/>
              <a:t> to each other</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9</a:t>
            </a:fld>
            <a:endParaRPr lang="en-US"/>
          </a:p>
        </p:txBody>
      </p:sp>
    </p:spTree>
    <p:extLst>
      <p:ext uri="{BB962C8B-B14F-4D97-AF65-F5344CB8AC3E}">
        <p14:creationId xmlns:p14="http://schemas.microsoft.com/office/powerpoint/2010/main" val="84053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Relate </a:t>
            </a:r>
          </a:p>
          <a:p>
            <a:r>
              <a:rPr lang="en-US" dirty="0" smtClean="0"/>
              <a:t>Datum</a:t>
            </a:r>
            <a:r>
              <a:rPr lang="en-US" baseline="0" dirty="0" smtClean="0"/>
              <a:t> A = Primary Datum</a:t>
            </a:r>
          </a:p>
          <a:p>
            <a:r>
              <a:rPr lang="en-US" baseline="0" dirty="0" smtClean="0"/>
              <a:t>Datum B = Secondary Datum</a:t>
            </a:r>
          </a:p>
          <a:p>
            <a:r>
              <a:rPr lang="en-US" baseline="0" dirty="0" smtClean="0"/>
              <a:t>Datum C = Tertiary Datum</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10</a:t>
            </a:fld>
            <a:endParaRPr lang="en-US"/>
          </a:p>
        </p:txBody>
      </p:sp>
    </p:spTree>
    <p:extLst>
      <p:ext uri="{BB962C8B-B14F-4D97-AF65-F5344CB8AC3E}">
        <p14:creationId xmlns:p14="http://schemas.microsoft.com/office/powerpoint/2010/main" val="1993422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Relate </a:t>
            </a:r>
          </a:p>
          <a:p>
            <a:r>
              <a:rPr lang="en-US" dirty="0" smtClean="0"/>
              <a:t>Datum</a:t>
            </a:r>
            <a:r>
              <a:rPr lang="en-US" baseline="0" dirty="0" smtClean="0"/>
              <a:t> A = Primary Datum</a:t>
            </a:r>
          </a:p>
          <a:p>
            <a:r>
              <a:rPr lang="en-US" baseline="0" dirty="0" smtClean="0"/>
              <a:t>Datum B = Secondary Datum</a:t>
            </a:r>
          </a:p>
          <a:p>
            <a:r>
              <a:rPr lang="en-US" baseline="0" dirty="0" smtClean="0"/>
              <a:t>Datum C = Tertiary Datum</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11</a:t>
            </a:fld>
            <a:endParaRPr lang="en-US"/>
          </a:p>
        </p:txBody>
      </p:sp>
    </p:spTree>
    <p:extLst>
      <p:ext uri="{BB962C8B-B14F-4D97-AF65-F5344CB8AC3E}">
        <p14:creationId xmlns:p14="http://schemas.microsoft.com/office/powerpoint/2010/main" val="3661191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D4288-9094-4148-A725-332AC89DB8E3}"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0DFC94A-2695-4785-AD85-51683F08A4CB}" type="slidenum">
              <a:rPr lang="en-US" smtClean="0"/>
              <a:pPr/>
              <a:t>‹#›</a:t>
            </a:fld>
            <a:endParaRPr lang="en-US"/>
          </a:p>
        </p:txBody>
      </p:sp>
    </p:spTree>
    <p:extLst>
      <p:ext uri="{BB962C8B-B14F-4D97-AF65-F5344CB8AC3E}">
        <p14:creationId xmlns:p14="http://schemas.microsoft.com/office/powerpoint/2010/main" val="94267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2108-6424-4A97-B4F8-A6E12CDEB4A9}"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6B91A0E-EE8D-4626-83DD-D50997B7C46E}" type="slidenum">
              <a:rPr lang="en-US" smtClean="0"/>
              <a:pPr/>
              <a:t>‹#›</a:t>
            </a:fld>
            <a:endParaRPr lang="en-US"/>
          </a:p>
        </p:txBody>
      </p:sp>
    </p:spTree>
    <p:extLst>
      <p:ext uri="{BB962C8B-B14F-4D97-AF65-F5344CB8AC3E}">
        <p14:creationId xmlns:p14="http://schemas.microsoft.com/office/powerpoint/2010/main" val="1375810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C9EB9-D4F1-44BF-9CCB-D06C2B305D81}"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26B5CD7E-97CB-4652-BB40-19213CC26DBA}" type="slidenum">
              <a:rPr lang="en-US" smtClean="0"/>
              <a:pPr/>
              <a:t>‹#›</a:t>
            </a:fld>
            <a:endParaRPr lang="en-US"/>
          </a:p>
        </p:txBody>
      </p:sp>
    </p:spTree>
    <p:extLst>
      <p:ext uri="{BB962C8B-B14F-4D97-AF65-F5344CB8AC3E}">
        <p14:creationId xmlns:p14="http://schemas.microsoft.com/office/powerpoint/2010/main" val="1499092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F164636-6BD1-4BE9-A43C-CB31DBDC6C09}" type="slidenum">
              <a:rPr lang="en-US" smtClean="0"/>
              <a:pPr/>
              <a:t>‹#›</a:t>
            </a:fld>
            <a:endParaRPr lang="en-US"/>
          </a:p>
        </p:txBody>
      </p:sp>
    </p:spTree>
    <p:extLst>
      <p:ext uri="{BB962C8B-B14F-4D97-AF65-F5344CB8AC3E}">
        <p14:creationId xmlns:p14="http://schemas.microsoft.com/office/powerpoint/2010/main" val="165920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6356-C9D5-4817-AEC2-8F51E989B2BE}" type="datetime1">
              <a:rPr lang="en-US" smtClean="0"/>
              <a:pPr/>
              <a:t>6/26/2017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20165EB-F4D6-4D8B-8D70-CF2B9632605A}" type="slidenum">
              <a:rPr lang="en-US" smtClean="0"/>
              <a:pPr/>
              <a:t>‹#›</a:t>
            </a:fld>
            <a:endParaRPr lang="en-US"/>
          </a:p>
        </p:txBody>
      </p:sp>
    </p:spTree>
    <p:extLst>
      <p:ext uri="{BB962C8B-B14F-4D97-AF65-F5344CB8AC3E}">
        <p14:creationId xmlns:p14="http://schemas.microsoft.com/office/powerpoint/2010/main" val="107062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7B85F-003C-494A-9D16-1D0D0D6AF155}"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52AA94AB-BA60-47A5-BE3E-E0E257674C72}" type="slidenum">
              <a:rPr lang="en-US" smtClean="0"/>
              <a:pPr/>
              <a:t>‹#›</a:t>
            </a:fld>
            <a:endParaRPr lang="en-US"/>
          </a:p>
        </p:txBody>
      </p:sp>
    </p:spTree>
    <p:extLst>
      <p:ext uri="{BB962C8B-B14F-4D97-AF65-F5344CB8AC3E}">
        <p14:creationId xmlns:p14="http://schemas.microsoft.com/office/powerpoint/2010/main" val="125970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6DCE3-6F2A-49F8-8EAF-710E0DB64C8C}" type="datetime1">
              <a:rPr lang="en-US" smtClean="0"/>
              <a:pPr/>
              <a:t>6/26/2017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Page </a:t>
            </a:r>
            <a:fld id="{8F1DB610-0EC5-4727-908B-C5ED5580FBCD}" type="slidenum">
              <a:rPr lang="en-US" smtClean="0"/>
              <a:pPr/>
              <a:t>‹#›</a:t>
            </a:fld>
            <a:endParaRPr lang="en-US"/>
          </a:p>
        </p:txBody>
      </p:sp>
    </p:spTree>
    <p:extLst>
      <p:ext uri="{BB962C8B-B14F-4D97-AF65-F5344CB8AC3E}">
        <p14:creationId xmlns:p14="http://schemas.microsoft.com/office/powerpoint/2010/main" val="3364810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42C21-3DB6-4215-928F-6392679FEEA4}" type="datetime1">
              <a:rPr lang="en-US" smtClean="0"/>
              <a:pPr/>
              <a:t>6/26/2017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Page </a:t>
            </a:r>
            <a:fld id="{F4C0B98A-3F7E-4B69-AA7E-C74758DC7791}" type="slidenum">
              <a:rPr lang="en-US" smtClean="0"/>
              <a:pPr/>
              <a:t>‹#›</a:t>
            </a:fld>
            <a:endParaRPr lang="en-US"/>
          </a:p>
        </p:txBody>
      </p:sp>
    </p:spTree>
    <p:extLst>
      <p:ext uri="{BB962C8B-B14F-4D97-AF65-F5344CB8AC3E}">
        <p14:creationId xmlns:p14="http://schemas.microsoft.com/office/powerpoint/2010/main" val="1322701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2F18D-B2BC-4E36-B5EF-2D54D3392087}" type="datetime1">
              <a:rPr lang="en-US" smtClean="0"/>
              <a:pPr/>
              <a:t>6/26/2017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Page </a:t>
            </a:r>
            <a:fld id="{80E22C0E-D826-48AB-A6E0-F65C17D58A73}" type="slidenum">
              <a:rPr lang="en-US" smtClean="0"/>
              <a:pPr/>
              <a:t>‹#›</a:t>
            </a:fld>
            <a:endParaRPr lang="en-US"/>
          </a:p>
        </p:txBody>
      </p:sp>
    </p:spTree>
    <p:extLst>
      <p:ext uri="{BB962C8B-B14F-4D97-AF65-F5344CB8AC3E}">
        <p14:creationId xmlns:p14="http://schemas.microsoft.com/office/powerpoint/2010/main" val="75049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37A21-C576-454E-849B-20006FD9B227}"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7AF6FB41-C025-47BA-BC73-7CE21A3C7ED0}" type="slidenum">
              <a:rPr lang="en-US" smtClean="0"/>
              <a:pPr/>
              <a:t>‹#›</a:t>
            </a:fld>
            <a:endParaRPr lang="en-US"/>
          </a:p>
        </p:txBody>
      </p:sp>
    </p:spTree>
    <p:extLst>
      <p:ext uri="{BB962C8B-B14F-4D97-AF65-F5344CB8AC3E}">
        <p14:creationId xmlns:p14="http://schemas.microsoft.com/office/powerpoint/2010/main" val="336365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EA7D1-42F7-4336-A476-D404FBE21E63}" type="datetime1">
              <a:rPr lang="en-US" smtClean="0"/>
              <a:pPr/>
              <a:t>6/26/2017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333A94F4-1FF2-404F-81EA-730CABC29133}" type="slidenum">
              <a:rPr lang="en-US" smtClean="0"/>
              <a:pPr/>
              <a:t>‹#›</a:t>
            </a:fld>
            <a:endParaRPr lang="en-US"/>
          </a:p>
        </p:txBody>
      </p:sp>
    </p:spTree>
    <p:extLst>
      <p:ext uri="{BB962C8B-B14F-4D97-AF65-F5344CB8AC3E}">
        <p14:creationId xmlns:p14="http://schemas.microsoft.com/office/powerpoint/2010/main" val="25349374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094EB3-FF50-400E-A947-994F46E33D60}" type="datetime1">
              <a:rPr lang="en-US" smtClean="0"/>
              <a:pPr/>
              <a:t>6/26/2017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Page </a:t>
            </a:r>
            <a:fld id="{E965FBC7-AF3E-4691-9600-EE6044DB02CE}" type="slidenum">
              <a:rPr lang="en-US" smtClean="0"/>
              <a:pPr/>
              <a:t>‹#›</a:t>
            </a:fld>
            <a:endParaRPr lang="en-US"/>
          </a:p>
        </p:txBody>
      </p:sp>
      <p:grpSp>
        <p:nvGrpSpPr>
          <p:cNvPr id="7" name="Group 85"/>
          <p:cNvGrpSpPr>
            <a:grpSpLocks/>
          </p:cNvGrpSpPr>
          <p:nvPr userDrawn="1"/>
        </p:nvGrpSpPr>
        <p:grpSpPr bwMode="auto">
          <a:xfrm>
            <a:off x="0" y="0"/>
            <a:ext cx="9144000" cy="6858000"/>
            <a:chOff x="0" y="0"/>
            <a:chExt cx="5760" cy="4320"/>
          </a:xfrm>
        </p:grpSpPr>
        <p:grpSp>
          <p:nvGrpSpPr>
            <p:cNvPr id="8" name="Group 2"/>
            <p:cNvGrpSpPr>
              <a:grpSpLocks/>
            </p:cNvGrpSpPr>
            <p:nvPr/>
          </p:nvGrpSpPr>
          <p:grpSpPr bwMode="auto">
            <a:xfrm>
              <a:off x="0" y="0"/>
              <a:ext cx="5760" cy="4320"/>
              <a:chOff x="0" y="0"/>
              <a:chExt cx="5760" cy="4320"/>
            </a:xfrm>
          </p:grpSpPr>
          <p:grpSp>
            <p:nvGrpSpPr>
              <p:cNvPr id="33" name="Group 3"/>
              <p:cNvGrpSpPr>
                <a:grpSpLocks/>
              </p:cNvGrpSpPr>
              <p:nvPr/>
            </p:nvGrpSpPr>
            <p:grpSpPr bwMode="auto">
              <a:xfrm>
                <a:off x="0" y="192"/>
                <a:ext cx="5760" cy="4032"/>
                <a:chOff x="0" y="192"/>
                <a:chExt cx="5760" cy="4032"/>
              </a:xfrm>
            </p:grpSpPr>
            <p:sp>
              <p:nvSpPr>
                <p:cNvPr id="64"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5"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6"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7"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8"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9"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0"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1"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2"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3"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4"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5"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6"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7"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8"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9"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0"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1"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2"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3"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4"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5"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34" name="Group 26"/>
              <p:cNvGrpSpPr>
                <a:grpSpLocks/>
              </p:cNvGrpSpPr>
              <p:nvPr/>
            </p:nvGrpSpPr>
            <p:grpSpPr bwMode="auto">
              <a:xfrm>
                <a:off x="192" y="0"/>
                <a:ext cx="5376" cy="4320"/>
                <a:chOff x="192" y="0"/>
                <a:chExt cx="5376" cy="4320"/>
              </a:xfrm>
            </p:grpSpPr>
            <p:sp>
              <p:nvSpPr>
                <p:cNvPr id="35"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6"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7"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8"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9"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0"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1"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2"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5"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6"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7"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8"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9"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0"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1"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2"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3"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4"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5"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6"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7"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8"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9"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0"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1"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2"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3"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9"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grpSp>
          <p:nvGrpSpPr>
            <p:cNvPr id="10" name="Group 57"/>
            <p:cNvGrpSpPr>
              <a:grpSpLocks/>
            </p:cNvGrpSpPr>
            <p:nvPr/>
          </p:nvGrpSpPr>
          <p:grpSpPr bwMode="auto">
            <a:xfrm>
              <a:off x="2064" y="3984"/>
              <a:ext cx="1920" cy="288"/>
              <a:chOff x="2064" y="3984"/>
              <a:chExt cx="1920" cy="288"/>
            </a:xfrm>
          </p:grpSpPr>
          <p:sp>
            <p:nvSpPr>
              <p:cNvPr id="28" name="Rectangle 58"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9" name="Line 59"/>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endParaRPr lang="en-US"/>
              </a:p>
            </p:txBody>
          </p:sp>
          <p:sp>
            <p:nvSpPr>
              <p:cNvPr id="30" name="Line 60"/>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endParaRPr lang="en-US"/>
              </a:p>
            </p:txBody>
          </p:sp>
          <p:sp>
            <p:nvSpPr>
              <p:cNvPr id="31" name="Line 61"/>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endParaRPr lang="en-US"/>
              </a:p>
            </p:txBody>
          </p:sp>
          <p:sp>
            <p:nvSpPr>
              <p:cNvPr id="32" name="Line 62"/>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1" name="Group 63"/>
            <p:cNvGrpSpPr>
              <a:grpSpLocks/>
            </p:cNvGrpSpPr>
            <p:nvPr/>
          </p:nvGrpSpPr>
          <p:grpSpPr bwMode="auto">
            <a:xfrm>
              <a:off x="4512" y="3984"/>
              <a:ext cx="912" cy="288"/>
              <a:chOff x="4512" y="3984"/>
              <a:chExt cx="912" cy="288"/>
            </a:xfrm>
          </p:grpSpPr>
          <p:sp>
            <p:nvSpPr>
              <p:cNvPr id="23"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4"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a:p>
            </p:txBody>
          </p:sp>
          <p:sp>
            <p:nvSpPr>
              <p:cNvPr id="25"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a:p>
            </p:txBody>
          </p:sp>
          <p:sp>
            <p:nvSpPr>
              <p:cNvPr id="26"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a:p>
            </p:txBody>
          </p:sp>
          <p:sp>
            <p:nvSpPr>
              <p:cNvPr id="27"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2" name="Group 69"/>
            <p:cNvGrpSpPr>
              <a:grpSpLocks/>
            </p:cNvGrpSpPr>
            <p:nvPr/>
          </p:nvGrpSpPr>
          <p:grpSpPr bwMode="auto">
            <a:xfrm>
              <a:off x="624" y="3984"/>
              <a:ext cx="912" cy="288"/>
              <a:chOff x="624" y="3984"/>
              <a:chExt cx="912" cy="288"/>
            </a:xfrm>
          </p:grpSpPr>
          <p:sp>
            <p:nvSpPr>
              <p:cNvPr id="18" name="Rectangle 70"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9" name="Line 71"/>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endParaRPr lang="en-US"/>
              </a:p>
            </p:txBody>
          </p:sp>
          <p:sp>
            <p:nvSpPr>
              <p:cNvPr id="20" name="Line 72"/>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endParaRPr lang="en-US"/>
              </a:p>
            </p:txBody>
          </p:sp>
          <p:sp>
            <p:nvSpPr>
              <p:cNvPr id="21" name="Line 73"/>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endParaRPr lang="en-US"/>
              </a:p>
            </p:txBody>
          </p:sp>
          <p:sp>
            <p:nvSpPr>
              <p:cNvPr id="22" name="Line 74"/>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endParaRPr lang="en-US"/>
              </a:p>
            </p:txBody>
          </p:sp>
        </p:grpSp>
        <p:sp>
          <p:nvSpPr>
            <p:cNvPr id="13"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4" name="Group 81"/>
            <p:cNvGrpSpPr>
              <a:grpSpLocks/>
            </p:cNvGrpSpPr>
            <p:nvPr/>
          </p:nvGrpSpPr>
          <p:grpSpPr bwMode="auto">
            <a:xfrm>
              <a:off x="261" y="892"/>
              <a:ext cx="1124" cy="1464"/>
              <a:chOff x="96" y="916"/>
              <a:chExt cx="2208" cy="2876"/>
            </a:xfrm>
          </p:grpSpPr>
          <p:sp>
            <p:nvSpPr>
              <p:cNvPr id="15" name="Line 82"/>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6"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7"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val="221358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reativecommons.org/licenses/by/3.0" TargetMode="External"/><Relationship Id="rId1" Type="http://schemas.openxmlformats.org/officeDocument/2006/relationships/slideLayout" Target="../slideLayouts/slideLayout2.xml"/><Relationship Id="rId6" Type="http://schemas.openxmlformats.org/officeDocument/2006/relationships/image" Target="cid:image004.jpg@01D050FD.CF15BA40" TargetMode="External"/><Relationship Id="rId5" Type="http://schemas.openxmlformats.org/officeDocument/2006/relationships/image" Target="../media/image2.jpeg"/><Relationship Id="rId4" Type="http://schemas.openxmlformats.org/officeDocument/2006/relationships/image" Target="cid:image001.jpg@01D050FD.CEFDEC8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Blueprint Reading</a:t>
            </a:r>
            <a:endParaRPr lang="en-US" dirty="0"/>
          </a:p>
        </p:txBody>
      </p:sp>
      <p:sp>
        <p:nvSpPr>
          <p:cNvPr id="3" name="Subtitle 2"/>
          <p:cNvSpPr>
            <a:spLocks noGrp="1"/>
          </p:cNvSpPr>
          <p:nvPr>
            <p:ph type="subTitle" idx="1"/>
          </p:nvPr>
        </p:nvSpPr>
        <p:spPr>
          <a:xfrm>
            <a:off x="990600" y="3886200"/>
            <a:ext cx="7772400" cy="1752600"/>
          </a:xfrm>
        </p:spPr>
        <p:txBody>
          <a:bodyPr/>
          <a:lstStyle/>
          <a:p>
            <a:r>
              <a:rPr lang="en-US" dirty="0" smtClean="0"/>
              <a:t>Section IX – Geometric Dimensioning and Tolerancing (GD &amp; 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Datum Features – Part </a:t>
            </a:r>
            <a:r>
              <a:rPr lang="en-US" sz="4000" dirty="0" err="1" smtClean="0"/>
              <a:t>vs</a:t>
            </a:r>
            <a:r>
              <a:rPr lang="en-US" sz="4000" dirty="0" smtClean="0"/>
              <a:t> Print</a:t>
            </a:r>
            <a:endParaRPr lang="en-US" sz="4000" dirty="0"/>
          </a:p>
        </p:txBody>
      </p:sp>
      <p:pic>
        <p:nvPicPr>
          <p:cNvPr id="6" name="Content Placeholder 5" descr="datum features" title="datum features"/>
          <p:cNvPicPr>
            <a:picLocks noGrp="1" noChangeAspect="1"/>
          </p:cNvPicPr>
          <p:nvPr>
            <p:ph idx="1"/>
          </p:nvPr>
        </p:nvPicPr>
        <p:blipFill>
          <a:blip r:embed="rId3"/>
          <a:stretch>
            <a:fillRect/>
          </a:stretch>
        </p:blipFill>
        <p:spPr>
          <a:xfrm>
            <a:off x="3048000" y="1600200"/>
            <a:ext cx="3657600" cy="463814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10</a:t>
            </a:fld>
            <a:endParaRPr lang="en-US"/>
          </a:p>
        </p:txBody>
      </p:sp>
    </p:spTree>
    <p:extLst>
      <p:ext uri="{BB962C8B-B14F-4D97-AF65-F5344CB8AC3E}">
        <p14:creationId xmlns:p14="http://schemas.microsoft.com/office/powerpoint/2010/main" val="396380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Datum Features – Part vs </a:t>
            </a:r>
            <a:r>
              <a:rPr lang="en-US" sz="4000" dirty="0" smtClean="0"/>
              <a:t>Print #2</a:t>
            </a:r>
            <a:endParaRPr lang="en-US" sz="4000"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11</a:t>
            </a:fld>
            <a:endParaRPr lang="en-US"/>
          </a:p>
        </p:txBody>
      </p:sp>
      <p:pic>
        <p:nvPicPr>
          <p:cNvPr id="7" name="Picture 6" descr="datum features" title="datum features"/>
          <p:cNvPicPr>
            <a:picLocks noChangeAspect="1"/>
          </p:cNvPicPr>
          <p:nvPr/>
        </p:nvPicPr>
        <p:blipFill>
          <a:blip r:embed="rId3"/>
          <a:stretch>
            <a:fillRect/>
          </a:stretch>
        </p:blipFill>
        <p:spPr>
          <a:xfrm>
            <a:off x="1634490" y="1752600"/>
            <a:ext cx="6026811" cy="429679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Datums – Target Points/Areas</a:t>
            </a:r>
            <a:endParaRPr lang="en-US" dirty="0"/>
          </a:p>
        </p:txBody>
      </p:sp>
      <p:pic>
        <p:nvPicPr>
          <p:cNvPr id="6" name="Content Placeholder 5" descr="datum targets" title="datum targets"/>
          <p:cNvPicPr>
            <a:picLocks noGrp="1" noChangeAspect="1"/>
          </p:cNvPicPr>
          <p:nvPr>
            <p:ph idx="1"/>
          </p:nvPr>
        </p:nvPicPr>
        <p:blipFill>
          <a:blip r:embed="rId3"/>
          <a:stretch>
            <a:fillRect/>
          </a:stretch>
        </p:blipFill>
        <p:spPr>
          <a:xfrm>
            <a:off x="1524000" y="1676400"/>
            <a:ext cx="6298579" cy="429544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12</a:t>
            </a:fld>
            <a:endParaRPr lang="en-US"/>
          </a:p>
        </p:txBody>
      </p:sp>
    </p:spTree>
    <p:extLst>
      <p:ext uri="{BB962C8B-B14F-4D97-AF65-F5344CB8AC3E}">
        <p14:creationId xmlns:p14="http://schemas.microsoft.com/office/powerpoint/2010/main" val="12297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Datums – Target </a:t>
            </a:r>
            <a:r>
              <a:rPr lang="en-US" dirty="0" smtClean="0"/>
              <a:t>Points/Areas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13</a:t>
            </a:fld>
            <a:endParaRPr lang="en-US"/>
          </a:p>
        </p:txBody>
      </p:sp>
      <p:pic>
        <p:nvPicPr>
          <p:cNvPr id="7" name="Picture 6" descr="datum targets" title="datum targets"/>
          <p:cNvPicPr>
            <a:picLocks noChangeAspect="1"/>
          </p:cNvPicPr>
          <p:nvPr/>
        </p:nvPicPr>
        <p:blipFill>
          <a:blip r:embed="rId3"/>
          <a:stretch>
            <a:fillRect/>
          </a:stretch>
        </p:blipFill>
        <p:spPr>
          <a:xfrm>
            <a:off x="1371600" y="1752600"/>
            <a:ext cx="6477000" cy="41671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Datum Target Line</a:t>
            </a:r>
            <a:endParaRPr lang="en-US" dirty="0"/>
          </a:p>
        </p:txBody>
      </p:sp>
      <p:pic>
        <p:nvPicPr>
          <p:cNvPr id="6" name="Content Placeholder 5" descr="datum targets" title="datum targets"/>
          <p:cNvPicPr>
            <a:picLocks noGrp="1" noChangeAspect="1"/>
          </p:cNvPicPr>
          <p:nvPr>
            <p:ph idx="1"/>
          </p:nvPr>
        </p:nvPicPr>
        <p:blipFill>
          <a:blip r:embed="rId2"/>
          <a:stretch>
            <a:fillRect/>
          </a:stretch>
        </p:blipFill>
        <p:spPr>
          <a:xfrm>
            <a:off x="1143000" y="1752599"/>
            <a:ext cx="6781800" cy="440716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Datum Rectangular Area</a:t>
            </a:r>
            <a:endParaRPr lang="en-US" dirty="0"/>
          </a:p>
        </p:txBody>
      </p:sp>
      <p:pic>
        <p:nvPicPr>
          <p:cNvPr id="10" name="Content Placeholder 9" descr="datum targets" title="datum rectangles"/>
          <p:cNvPicPr>
            <a:picLocks noGrp="1" noChangeAspect="1"/>
          </p:cNvPicPr>
          <p:nvPr>
            <p:ph idx="1"/>
          </p:nvPr>
        </p:nvPicPr>
        <p:blipFill>
          <a:blip r:embed="rId3"/>
          <a:stretch>
            <a:fillRect/>
          </a:stretch>
        </p:blipFill>
        <p:spPr>
          <a:xfrm>
            <a:off x="1219200" y="1599578"/>
            <a:ext cx="6858000" cy="462291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Datum Axis</a:t>
            </a:r>
            <a:endParaRPr lang="en-US" dirty="0"/>
          </a:p>
        </p:txBody>
      </p:sp>
      <p:pic>
        <p:nvPicPr>
          <p:cNvPr id="6" name="Content Placeholder 5" descr="datum axis" title="datum axis"/>
          <p:cNvPicPr>
            <a:picLocks noGrp="1" noChangeAspect="1"/>
          </p:cNvPicPr>
          <p:nvPr>
            <p:ph idx="1"/>
          </p:nvPr>
        </p:nvPicPr>
        <p:blipFill>
          <a:blip r:embed="rId3"/>
          <a:stretch>
            <a:fillRect/>
          </a:stretch>
        </p:blipFill>
        <p:spPr>
          <a:xfrm>
            <a:off x="1524000" y="1698149"/>
            <a:ext cx="6324599" cy="447459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of Datum Axis</a:t>
            </a:r>
            <a:endParaRPr lang="en-US" dirty="0"/>
          </a:p>
        </p:txBody>
      </p:sp>
      <p:pic>
        <p:nvPicPr>
          <p:cNvPr id="6" name="Content Placeholder 5" descr="datum axis" title="datum axis"/>
          <p:cNvPicPr>
            <a:picLocks noGrp="1" noChangeAspect="1"/>
          </p:cNvPicPr>
          <p:nvPr>
            <p:ph idx="1"/>
          </p:nvPr>
        </p:nvPicPr>
        <p:blipFill>
          <a:blip r:embed="rId2"/>
          <a:stretch>
            <a:fillRect/>
          </a:stretch>
        </p:blipFill>
        <p:spPr>
          <a:xfrm>
            <a:off x="1568986" y="1828800"/>
            <a:ext cx="6279614" cy="4246094"/>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Indicating an Axis</a:t>
            </a:r>
            <a:endParaRPr lang="en-US" dirty="0"/>
          </a:p>
        </p:txBody>
      </p:sp>
      <p:pic>
        <p:nvPicPr>
          <p:cNvPr id="6" name="Content Placeholder 5" descr="axes" title="axes"/>
          <p:cNvPicPr>
            <a:picLocks noGrp="1" noChangeAspect="1"/>
          </p:cNvPicPr>
          <p:nvPr>
            <p:ph idx="1"/>
          </p:nvPr>
        </p:nvPicPr>
        <p:blipFill>
          <a:blip r:embed="rId3"/>
          <a:stretch>
            <a:fillRect/>
          </a:stretch>
        </p:blipFill>
        <p:spPr>
          <a:xfrm>
            <a:off x="762002" y="1981200"/>
            <a:ext cx="7467598" cy="37338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18</a:t>
            </a:fld>
            <a:endParaRPr lang="en-US"/>
          </a:p>
        </p:txBody>
      </p:sp>
    </p:spTree>
    <p:extLst>
      <p:ext uri="{BB962C8B-B14F-4D97-AF65-F5344CB8AC3E}">
        <p14:creationId xmlns:p14="http://schemas.microsoft.com/office/powerpoint/2010/main" val="290868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Indicating an </a:t>
            </a:r>
            <a:r>
              <a:rPr lang="en-US" dirty="0" smtClean="0"/>
              <a:t>Axis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19</a:t>
            </a:fld>
            <a:endParaRPr lang="en-US"/>
          </a:p>
        </p:txBody>
      </p:sp>
      <p:pic>
        <p:nvPicPr>
          <p:cNvPr id="7" name="Picture 6" descr="axis" title="axis"/>
          <p:cNvPicPr>
            <a:picLocks noChangeAspect="1"/>
          </p:cNvPicPr>
          <p:nvPr/>
        </p:nvPicPr>
        <p:blipFill>
          <a:blip r:embed="rId3"/>
          <a:stretch>
            <a:fillRect/>
          </a:stretch>
        </p:blipFill>
        <p:spPr>
          <a:xfrm>
            <a:off x="990600" y="2667000"/>
            <a:ext cx="7294421" cy="2057400"/>
          </a:xfrm>
          <a:prstGeom prst="rect">
            <a:avLst/>
          </a:prstGeom>
        </p:spPr>
      </p:pic>
    </p:spTree>
    <p:extLst>
      <p:ext uri="{BB962C8B-B14F-4D97-AF65-F5344CB8AC3E}">
        <p14:creationId xmlns:p14="http://schemas.microsoft.com/office/powerpoint/2010/main" val="290868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0984" y="887769"/>
            <a:ext cx="8073527" cy="4065231"/>
          </a:xfrm>
          <a:prstGeom prst="rect">
            <a:avLst/>
          </a:prstGeom>
        </p:spPr>
        <p:txBody>
          <a:bodyPr anchor="t" anchorCtr="0">
            <a:normAutofit fontScale="9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Adaptive equipment is available upon request for individuals with disabilities.</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u="sng" dirty="0">
                <a:solidFill>
                  <a:schemeClr val="tx1"/>
                </a:solidFill>
                <a:latin typeface="Times New Roman" panose="02020603050405020304" pitchFamily="18" charset="0"/>
                <a:cs typeface="Times New Roman" panose="02020603050405020304" pitchFamily="18" charset="0"/>
                <a:hlinkClick r:id="rId2" tooltip="Creative Commons License"/>
              </a:rPr>
              <a:t>http://creativecommons.org/licenses/by/3.0</a:t>
            </a:r>
            <a:r>
              <a:rPr lang="en-US" sz="1800" dirty="0">
                <a:solidFill>
                  <a:schemeClr val="tx1"/>
                </a:solidFill>
                <a:latin typeface="Times New Roman" panose="02020603050405020304" pitchFamily="18" charset="0"/>
                <a:cs typeface="Times New Roman" panose="02020603050405020304" pitchFamily="18" charset="0"/>
              </a:rPr>
              <a:t> This work is licensed under a Creative Commons Attribution 3.0 </a:t>
            </a:r>
            <a:r>
              <a:rPr lang="en-US" sz="1800" dirty="0" err="1">
                <a:solidFill>
                  <a:schemeClr val="tx1"/>
                </a:solidFill>
                <a:latin typeface="Times New Roman" panose="02020603050405020304" pitchFamily="18" charset="0"/>
                <a:cs typeface="Times New Roman" panose="02020603050405020304" pitchFamily="18" charset="0"/>
              </a:rPr>
              <a:t>Unported</a:t>
            </a:r>
            <a:r>
              <a:rPr lang="en-US" sz="1800" dirty="0">
                <a:solidFill>
                  <a:schemeClr val="tx1"/>
                </a:solidFill>
                <a:latin typeface="Times New Roman" panose="02020603050405020304" pitchFamily="18" charset="0"/>
                <a:cs typeface="Times New Roman" panose="02020603050405020304" pitchFamily="18" charset="0"/>
              </a:rPr>
              <a:t> License [http://creativecommons.org/licenses/by/3.0]</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This project is sponsored by a $15.9 million grant from the U.S. Department of Labor, Employment and Training Administration.</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r>
              <a:rPr lang="en-US" dirty="0">
                <a:solidFill>
                  <a:schemeClr val="tx1"/>
                </a:solidFill>
              </a:rPr>
              <a:t/>
            </a:r>
            <a:br>
              <a:rPr lang="en-US" dirty="0">
                <a:solidFill>
                  <a:schemeClr val="tx1"/>
                </a:solidFill>
              </a:rPr>
            </a:br>
            <a:endParaRPr lang="en-US" dirty="0">
              <a:solidFill>
                <a:schemeClr val="tx1"/>
              </a:solidFill>
            </a:endParaRPr>
          </a:p>
        </p:txBody>
      </p:sp>
      <p:pic>
        <p:nvPicPr>
          <p:cNvPr id="3" name="Picture 2" descr="cid:image001.jpg@01D050FD.CEFDEC8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54656" y="5180699"/>
            <a:ext cx="2770193" cy="731520"/>
          </a:xfrm>
          <a:prstGeom prst="rect">
            <a:avLst/>
          </a:prstGeom>
          <a:noFill/>
          <a:ln>
            <a:noFill/>
          </a:ln>
        </p:spPr>
      </p:pic>
      <p:pic>
        <p:nvPicPr>
          <p:cNvPr id="4" name="Picture 3" descr="cid:image004.jpg@01D050FD.CF15BA4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01368" y="4795778"/>
            <a:ext cx="2576830" cy="1257300"/>
          </a:xfrm>
          <a:prstGeom prst="rect">
            <a:avLst/>
          </a:prstGeom>
          <a:noFill/>
          <a:ln>
            <a:noFill/>
          </a:ln>
        </p:spPr>
      </p:pic>
      <p:sp>
        <p:nvSpPr>
          <p:cNvPr id="5" name="Title 4"/>
          <p:cNvSpPr>
            <a:spLocks noGrp="1"/>
          </p:cNvSpPr>
          <p:nvPr>
            <p:ph type="title"/>
          </p:nvPr>
        </p:nvSpPr>
        <p:spPr>
          <a:xfrm>
            <a:off x="628650" y="365127"/>
            <a:ext cx="7886700" cy="625474"/>
          </a:xfrm>
        </p:spPr>
        <p:txBody>
          <a:bodyPr>
            <a:normAutofit/>
          </a:bodyPr>
          <a:lstStyle/>
          <a:p>
            <a:r>
              <a:rPr lang="en-US" sz="1800" dirty="0"/>
              <a:t>Disclaimer</a:t>
            </a:r>
          </a:p>
        </p:txBody>
      </p:sp>
    </p:spTree>
    <p:extLst>
      <p:ext uri="{BB962C8B-B14F-4D97-AF65-F5344CB8AC3E}">
        <p14:creationId xmlns:p14="http://schemas.microsoft.com/office/powerpoint/2010/main" val="19916442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Indicating </a:t>
            </a:r>
            <a:r>
              <a:rPr lang="en-US" smtClean="0"/>
              <a:t>an </a:t>
            </a:r>
            <a:r>
              <a:rPr lang="en-US" smtClean="0"/>
              <a:t>Axis #3</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20</a:t>
            </a:fld>
            <a:endParaRPr lang="en-US"/>
          </a:p>
        </p:txBody>
      </p:sp>
      <p:pic>
        <p:nvPicPr>
          <p:cNvPr id="8" name="Picture 7" descr="axis" title="axis"/>
          <p:cNvPicPr>
            <a:picLocks noChangeAspect="1"/>
          </p:cNvPicPr>
          <p:nvPr/>
        </p:nvPicPr>
        <p:blipFill>
          <a:blip r:embed="rId3"/>
          <a:stretch>
            <a:fillRect/>
          </a:stretch>
        </p:blipFill>
        <p:spPr>
          <a:xfrm>
            <a:off x="1981200" y="1905000"/>
            <a:ext cx="5292811" cy="3810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Symbols</a:t>
            </a:r>
            <a:endParaRPr lang="en-US" dirty="0"/>
          </a:p>
        </p:txBody>
      </p:sp>
      <p:pic>
        <p:nvPicPr>
          <p:cNvPr id="6" name="Content Placeholder 5" descr="symbols" title="symbols"/>
          <p:cNvPicPr>
            <a:picLocks noGrp="1" noChangeAspect="1"/>
          </p:cNvPicPr>
          <p:nvPr>
            <p:ph idx="1"/>
          </p:nvPr>
        </p:nvPicPr>
        <p:blipFill>
          <a:blip r:embed="rId3"/>
          <a:stretch>
            <a:fillRect/>
          </a:stretch>
        </p:blipFill>
        <p:spPr>
          <a:xfrm>
            <a:off x="2438400" y="1524000"/>
            <a:ext cx="4372651" cy="46482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GD &amp; T Block</a:t>
            </a:r>
            <a:endParaRPr lang="en-US" dirty="0"/>
          </a:p>
        </p:txBody>
      </p:sp>
      <p:pic>
        <p:nvPicPr>
          <p:cNvPr id="6" name="Content Placeholder 5" descr="GD &amp; T block" title="GD &amp; T block"/>
          <p:cNvPicPr>
            <a:picLocks noGrp="1" noChangeAspect="1"/>
          </p:cNvPicPr>
          <p:nvPr>
            <p:ph idx="1"/>
          </p:nvPr>
        </p:nvPicPr>
        <p:blipFill>
          <a:blip r:embed="rId3"/>
          <a:stretch>
            <a:fillRect/>
          </a:stretch>
        </p:blipFill>
        <p:spPr>
          <a:xfrm>
            <a:off x="1066800" y="2057400"/>
            <a:ext cx="7095604" cy="3657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More Complicated…</a:t>
            </a:r>
            <a:endParaRPr lang="en-US" dirty="0"/>
          </a:p>
        </p:txBody>
      </p:sp>
      <p:pic>
        <p:nvPicPr>
          <p:cNvPr id="6" name="Content Placeholder 5" descr="tolerances" title="tolerances"/>
          <p:cNvPicPr>
            <a:picLocks noGrp="1" noChangeAspect="1"/>
          </p:cNvPicPr>
          <p:nvPr>
            <p:ph idx="1"/>
          </p:nvPr>
        </p:nvPicPr>
        <p:blipFill>
          <a:blip r:embed="rId3"/>
          <a:stretch>
            <a:fillRect/>
          </a:stretch>
        </p:blipFill>
        <p:spPr>
          <a:xfrm>
            <a:off x="1600200" y="1676400"/>
            <a:ext cx="5334000" cy="453935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Order of Elements</a:t>
            </a:r>
            <a:endParaRPr lang="en-US" dirty="0"/>
          </a:p>
        </p:txBody>
      </p:sp>
      <p:pic>
        <p:nvPicPr>
          <p:cNvPr id="6" name="Content Placeholder 5" descr="other elements" title="other elements"/>
          <p:cNvPicPr>
            <a:picLocks noGrp="1" noChangeAspect="1"/>
          </p:cNvPicPr>
          <p:nvPr>
            <p:ph idx="1"/>
          </p:nvPr>
        </p:nvPicPr>
        <p:blipFill>
          <a:blip r:embed="rId3"/>
          <a:stretch>
            <a:fillRect/>
          </a:stretch>
        </p:blipFill>
        <p:spPr>
          <a:xfrm>
            <a:off x="741412" y="1905000"/>
            <a:ext cx="7792988" cy="402544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Symbols</a:t>
            </a:r>
            <a:endParaRPr lang="en-US" dirty="0"/>
          </a:p>
        </p:txBody>
      </p:sp>
      <p:pic>
        <p:nvPicPr>
          <p:cNvPr id="6" name="Content Placeholder 5" descr="symbols" title="symbols"/>
          <p:cNvPicPr>
            <a:picLocks noGrp="1" noChangeAspect="1"/>
          </p:cNvPicPr>
          <p:nvPr>
            <p:ph idx="1"/>
          </p:nvPr>
        </p:nvPicPr>
        <p:blipFill>
          <a:blip r:embed="rId3"/>
          <a:stretch>
            <a:fillRect/>
          </a:stretch>
        </p:blipFill>
        <p:spPr>
          <a:xfrm>
            <a:off x="1905000" y="1586632"/>
            <a:ext cx="5260983" cy="443316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Flatness</a:t>
            </a:r>
            <a:endParaRPr lang="en-US" dirty="0"/>
          </a:p>
        </p:txBody>
      </p:sp>
      <p:pic>
        <p:nvPicPr>
          <p:cNvPr id="6" name="Content Placeholder 5" descr="tolerances of flat" title="tolerances of flat"/>
          <p:cNvPicPr>
            <a:picLocks noGrp="1" noChangeAspect="1"/>
          </p:cNvPicPr>
          <p:nvPr>
            <p:ph idx="1"/>
          </p:nvPr>
        </p:nvPicPr>
        <p:blipFill>
          <a:blip r:embed="rId3"/>
          <a:stretch>
            <a:fillRect/>
          </a:stretch>
        </p:blipFill>
        <p:spPr>
          <a:xfrm>
            <a:off x="3276600" y="609600"/>
            <a:ext cx="5378084" cy="5562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Circularity</a:t>
            </a:r>
            <a:endParaRPr lang="en-US" dirty="0"/>
          </a:p>
        </p:txBody>
      </p:sp>
      <p:pic>
        <p:nvPicPr>
          <p:cNvPr id="6" name="Content Placeholder 5" descr="tolerances of circularity" title="tolerances of circularity"/>
          <p:cNvPicPr>
            <a:picLocks noGrp="1" noChangeAspect="1"/>
          </p:cNvPicPr>
          <p:nvPr>
            <p:ph idx="1"/>
          </p:nvPr>
        </p:nvPicPr>
        <p:blipFill>
          <a:blip r:embed="rId3"/>
          <a:stretch>
            <a:fillRect/>
          </a:stretch>
        </p:blipFill>
        <p:spPr>
          <a:xfrm>
            <a:off x="3084321" y="2704148"/>
            <a:ext cx="2975358" cy="259429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Circularity Applied to a Cone</a:t>
            </a:r>
            <a:endParaRPr lang="en-US" dirty="0"/>
          </a:p>
        </p:txBody>
      </p:sp>
      <p:pic>
        <p:nvPicPr>
          <p:cNvPr id="6" name="Content Placeholder 5" descr="tolerances of circularity of cone" title="tolerances of circularity of cone"/>
          <p:cNvPicPr>
            <a:picLocks noGrp="1" noChangeAspect="1"/>
          </p:cNvPicPr>
          <p:nvPr>
            <p:ph idx="1"/>
          </p:nvPr>
        </p:nvPicPr>
        <p:blipFill>
          <a:blip r:embed="rId3"/>
          <a:stretch>
            <a:fillRect/>
          </a:stretch>
        </p:blipFill>
        <p:spPr>
          <a:xfrm>
            <a:off x="3024875" y="2912971"/>
            <a:ext cx="3094250" cy="217664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O-Ring</a:t>
            </a:r>
            <a:endParaRPr lang="en-US" dirty="0"/>
          </a:p>
        </p:txBody>
      </p:sp>
      <p:pic>
        <p:nvPicPr>
          <p:cNvPr id="6" name="Content Placeholder 5" descr="o ring" title="o ring"/>
          <p:cNvPicPr>
            <a:picLocks noGrp="1" noChangeAspect="1"/>
          </p:cNvPicPr>
          <p:nvPr>
            <p:ph idx="1"/>
          </p:nvPr>
        </p:nvPicPr>
        <p:blipFill>
          <a:blip r:embed="rId3"/>
          <a:stretch>
            <a:fillRect/>
          </a:stretch>
        </p:blipFill>
        <p:spPr>
          <a:xfrm>
            <a:off x="3352800" y="457200"/>
            <a:ext cx="5164889" cy="54864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Datum Feature Symbol</a:t>
            </a:r>
            <a:endParaRPr lang="en-US" dirty="0"/>
          </a:p>
        </p:txBody>
      </p:sp>
      <p:pic>
        <p:nvPicPr>
          <p:cNvPr id="8" name="Content Placeholder 7" descr="symbol" title="symbol"/>
          <p:cNvPicPr>
            <a:picLocks noGrp="1" noChangeAspect="1"/>
          </p:cNvPicPr>
          <p:nvPr>
            <p:ph idx="1"/>
          </p:nvPr>
        </p:nvPicPr>
        <p:blipFill>
          <a:blip r:embed="rId3"/>
          <a:stretch>
            <a:fillRect/>
          </a:stretch>
        </p:blipFill>
        <p:spPr>
          <a:xfrm>
            <a:off x="1271929" y="1981200"/>
            <a:ext cx="6373792" cy="3657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Cylindricity" title="Cylindricity"/>
          <p:cNvSpPr>
            <a:spLocks noGrp="1"/>
          </p:cNvSpPr>
          <p:nvPr>
            <p:ph type="title"/>
          </p:nvPr>
        </p:nvSpPr>
        <p:spPr/>
        <p:txBody>
          <a:bodyPr/>
          <a:lstStyle/>
          <a:p>
            <a:r>
              <a:rPr lang="en-US" dirty="0" err="1" smtClean="0"/>
              <a:t>Cylindricity</a:t>
            </a:r>
            <a:endParaRPr lang="en-US" dirty="0"/>
          </a:p>
        </p:txBody>
      </p:sp>
      <p:pic>
        <p:nvPicPr>
          <p:cNvPr id="6" name="Content Placeholder 5" descr="Cylindricity" title="Cylindricity"/>
          <p:cNvPicPr>
            <a:picLocks noGrp="1" noChangeAspect="1"/>
          </p:cNvPicPr>
          <p:nvPr>
            <p:ph idx="1"/>
          </p:nvPr>
        </p:nvPicPr>
        <p:blipFill>
          <a:blip r:embed="rId3"/>
          <a:stretch>
            <a:fillRect/>
          </a:stretch>
        </p:blipFill>
        <p:spPr>
          <a:xfrm>
            <a:off x="1524000" y="1531266"/>
            <a:ext cx="6172200" cy="468861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a:t>
            </a:r>
            <a:endParaRPr lang="en-US" dirty="0"/>
          </a:p>
        </p:txBody>
      </p:sp>
      <p:pic>
        <p:nvPicPr>
          <p:cNvPr id="6" name="Content Placeholder 5" descr="parallelism" title="parallelism"/>
          <p:cNvPicPr>
            <a:picLocks noGrp="1" noChangeAspect="1"/>
          </p:cNvPicPr>
          <p:nvPr>
            <p:ph idx="1"/>
          </p:nvPr>
        </p:nvPicPr>
        <p:blipFill>
          <a:blip r:embed="rId3"/>
          <a:stretch>
            <a:fillRect/>
          </a:stretch>
        </p:blipFill>
        <p:spPr>
          <a:xfrm>
            <a:off x="1600200" y="1676400"/>
            <a:ext cx="5883405" cy="4550634"/>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 – Tangency</a:t>
            </a:r>
            <a:endParaRPr lang="en-US" dirty="0"/>
          </a:p>
        </p:txBody>
      </p:sp>
      <p:pic>
        <p:nvPicPr>
          <p:cNvPr id="6" name="Content Placeholder 5" descr="parallelism" title="parallelism"/>
          <p:cNvPicPr>
            <a:picLocks noGrp="1" noChangeAspect="1"/>
          </p:cNvPicPr>
          <p:nvPr>
            <p:ph idx="1"/>
          </p:nvPr>
        </p:nvPicPr>
        <p:blipFill>
          <a:blip r:embed="rId3"/>
          <a:stretch>
            <a:fillRect/>
          </a:stretch>
        </p:blipFill>
        <p:spPr>
          <a:xfrm>
            <a:off x="2286000" y="1676400"/>
            <a:ext cx="4648200" cy="450279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Perpendicularity</a:t>
            </a:r>
            <a:endParaRPr lang="en-US" dirty="0"/>
          </a:p>
        </p:txBody>
      </p:sp>
      <p:pic>
        <p:nvPicPr>
          <p:cNvPr id="6" name="Content Placeholder 5" descr="perpendicularity" title="perpendicularity"/>
          <p:cNvPicPr>
            <a:picLocks noGrp="1" noChangeAspect="1"/>
          </p:cNvPicPr>
          <p:nvPr>
            <p:ph idx="1"/>
          </p:nvPr>
        </p:nvPicPr>
        <p:blipFill>
          <a:blip r:embed="rId3"/>
          <a:stretch>
            <a:fillRect/>
          </a:stretch>
        </p:blipFill>
        <p:spPr>
          <a:xfrm>
            <a:off x="724278" y="2286000"/>
            <a:ext cx="7733922" cy="3241187"/>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Perpendicularity – Act II</a:t>
            </a:r>
            <a:endParaRPr lang="en-US" dirty="0"/>
          </a:p>
        </p:txBody>
      </p:sp>
      <p:pic>
        <p:nvPicPr>
          <p:cNvPr id="6" name="Content Placeholder 5" descr="perpendicularity" title="perpendicularity"/>
          <p:cNvPicPr>
            <a:picLocks noGrp="1" noChangeAspect="1"/>
          </p:cNvPicPr>
          <p:nvPr>
            <p:ph idx="1"/>
          </p:nvPr>
        </p:nvPicPr>
        <p:blipFill>
          <a:blip r:embed="rId3"/>
          <a:stretch>
            <a:fillRect/>
          </a:stretch>
        </p:blipFill>
        <p:spPr>
          <a:xfrm>
            <a:off x="762000" y="2590800"/>
            <a:ext cx="3352800" cy="2176139"/>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34</a:t>
            </a:fld>
            <a:endParaRPr lang="en-US"/>
          </a:p>
        </p:txBody>
      </p:sp>
      <p:pic>
        <p:nvPicPr>
          <p:cNvPr id="7" name="Picture 6" descr="perpendicularity" title="perpendicularity"/>
          <p:cNvPicPr>
            <a:picLocks noChangeAspect="1"/>
          </p:cNvPicPr>
          <p:nvPr/>
        </p:nvPicPr>
        <p:blipFill>
          <a:blip r:embed="rId4"/>
          <a:stretch>
            <a:fillRect/>
          </a:stretch>
        </p:blipFill>
        <p:spPr>
          <a:xfrm>
            <a:off x="4419600" y="1600200"/>
            <a:ext cx="3962400" cy="447327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Angularity</a:t>
            </a:r>
            <a:endParaRPr lang="en-US" dirty="0"/>
          </a:p>
        </p:txBody>
      </p:sp>
      <p:pic>
        <p:nvPicPr>
          <p:cNvPr id="6" name="Content Placeholder 5" descr="angularity" title="angularity"/>
          <p:cNvPicPr>
            <a:picLocks noGrp="1" noChangeAspect="1"/>
          </p:cNvPicPr>
          <p:nvPr>
            <p:ph idx="1"/>
          </p:nvPr>
        </p:nvPicPr>
        <p:blipFill>
          <a:blip r:embed="rId3"/>
          <a:stretch>
            <a:fillRect/>
          </a:stretch>
        </p:blipFill>
        <p:spPr>
          <a:xfrm>
            <a:off x="2667000" y="1548794"/>
            <a:ext cx="4267200" cy="466075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Positional Tolerance</a:t>
            </a:r>
            <a:endParaRPr lang="en-US" dirty="0"/>
          </a:p>
        </p:txBody>
      </p:sp>
      <p:pic>
        <p:nvPicPr>
          <p:cNvPr id="6" name="Content Placeholder 5" descr="positional tolerance" title="positional tolerance"/>
          <p:cNvPicPr>
            <a:picLocks noGrp="1" noChangeAspect="1"/>
          </p:cNvPicPr>
          <p:nvPr>
            <p:ph idx="1"/>
          </p:nvPr>
        </p:nvPicPr>
        <p:blipFill>
          <a:blip r:embed="rId3"/>
          <a:stretch>
            <a:fillRect/>
          </a:stretch>
        </p:blipFill>
        <p:spPr>
          <a:xfrm>
            <a:off x="1600200" y="2590800"/>
            <a:ext cx="5652854" cy="1371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Positional Tolerance</a:t>
            </a:r>
            <a:endParaRPr lang="en-US" dirty="0"/>
          </a:p>
        </p:txBody>
      </p:sp>
      <p:pic>
        <p:nvPicPr>
          <p:cNvPr id="6" name="Content Placeholder 5" descr="positional tolerance" title="positional tolerance"/>
          <p:cNvPicPr>
            <a:picLocks noGrp="1" noChangeAspect="1"/>
          </p:cNvPicPr>
          <p:nvPr>
            <p:ph idx="1"/>
          </p:nvPr>
        </p:nvPicPr>
        <p:blipFill>
          <a:blip r:embed="rId2"/>
          <a:stretch>
            <a:fillRect/>
          </a:stretch>
        </p:blipFill>
        <p:spPr>
          <a:xfrm>
            <a:off x="2042121" y="1676400"/>
            <a:ext cx="4892079" cy="4585589"/>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Means…</a:t>
            </a:r>
            <a:endParaRPr lang="en-US" dirty="0"/>
          </a:p>
        </p:txBody>
      </p:sp>
      <p:pic>
        <p:nvPicPr>
          <p:cNvPr id="6" name="Content Placeholder 5" descr="positional tolerance" title="positional tolerance"/>
          <p:cNvPicPr>
            <a:picLocks noGrp="1" noChangeAspect="1"/>
          </p:cNvPicPr>
          <p:nvPr>
            <p:ph idx="1"/>
          </p:nvPr>
        </p:nvPicPr>
        <p:blipFill>
          <a:blip r:embed="rId3"/>
          <a:stretch>
            <a:fillRect/>
          </a:stretch>
        </p:blipFill>
        <p:spPr>
          <a:xfrm>
            <a:off x="3505200" y="304799"/>
            <a:ext cx="5149416" cy="610098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Rectangular Coordinates</a:t>
            </a:r>
            <a:endParaRPr lang="en-US" dirty="0"/>
          </a:p>
        </p:txBody>
      </p:sp>
      <p:pic>
        <p:nvPicPr>
          <p:cNvPr id="6" name="Content Placeholder 5" descr="rectabgular coordinates" title="rectabgular coordinates"/>
          <p:cNvPicPr>
            <a:picLocks noGrp="1" noChangeAspect="1"/>
          </p:cNvPicPr>
          <p:nvPr>
            <p:ph idx="1"/>
          </p:nvPr>
        </p:nvPicPr>
        <p:blipFill>
          <a:blip r:embed="rId3" cstate="print"/>
          <a:stretch>
            <a:fillRect/>
          </a:stretch>
        </p:blipFill>
        <p:spPr>
          <a:xfrm>
            <a:off x="2667000" y="1524000"/>
            <a:ext cx="3733800" cy="479902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the Datum Symbol</a:t>
            </a:r>
            <a:endParaRPr lang="en-US" dirty="0"/>
          </a:p>
        </p:txBody>
      </p:sp>
      <p:pic>
        <p:nvPicPr>
          <p:cNvPr id="6" name="Content Placeholder 5" descr="location of the datum symbol" title="location of the datum symbol"/>
          <p:cNvPicPr>
            <a:picLocks noGrp="1" noChangeAspect="1"/>
          </p:cNvPicPr>
          <p:nvPr>
            <p:ph idx="1"/>
          </p:nvPr>
        </p:nvPicPr>
        <p:blipFill>
          <a:blip r:embed="rId2"/>
          <a:stretch>
            <a:fillRect/>
          </a:stretch>
        </p:blipFill>
        <p:spPr>
          <a:xfrm>
            <a:off x="1524000" y="1654628"/>
            <a:ext cx="6324600" cy="4560597"/>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Polar Coordinates</a:t>
            </a:r>
            <a:endParaRPr lang="en-US" dirty="0"/>
          </a:p>
        </p:txBody>
      </p:sp>
      <p:pic>
        <p:nvPicPr>
          <p:cNvPr id="6" name="Content Placeholder 5" descr="polar coordinates" title="polar coordinates"/>
          <p:cNvPicPr>
            <a:picLocks noGrp="1" noChangeAspect="1"/>
          </p:cNvPicPr>
          <p:nvPr>
            <p:ph idx="1"/>
          </p:nvPr>
        </p:nvPicPr>
        <p:blipFill>
          <a:blip r:embed="rId3"/>
          <a:stretch>
            <a:fillRect/>
          </a:stretch>
        </p:blipFill>
        <p:spPr>
          <a:xfrm>
            <a:off x="3035414" y="2117147"/>
            <a:ext cx="3073171" cy="3768293"/>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Concentricity</a:t>
            </a:r>
            <a:endParaRPr lang="en-US" dirty="0"/>
          </a:p>
        </p:txBody>
      </p:sp>
      <p:pic>
        <p:nvPicPr>
          <p:cNvPr id="6" name="Content Placeholder 5" descr="concentricity" title="concentricity"/>
          <p:cNvPicPr>
            <a:picLocks noGrp="1" noChangeAspect="1"/>
          </p:cNvPicPr>
          <p:nvPr>
            <p:ph idx="1"/>
          </p:nvPr>
        </p:nvPicPr>
        <p:blipFill>
          <a:blip r:embed="rId3"/>
          <a:stretch>
            <a:fillRect/>
          </a:stretch>
        </p:blipFill>
        <p:spPr>
          <a:xfrm>
            <a:off x="3067554" y="2367286"/>
            <a:ext cx="3008891" cy="3268016"/>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Symmetry</a:t>
            </a:r>
            <a:endParaRPr lang="en-US" dirty="0"/>
          </a:p>
        </p:txBody>
      </p:sp>
      <p:pic>
        <p:nvPicPr>
          <p:cNvPr id="6" name="Content Placeholder 5" descr="symmetry" title="symmetry"/>
          <p:cNvPicPr>
            <a:picLocks noGrp="1" noChangeAspect="1"/>
          </p:cNvPicPr>
          <p:nvPr>
            <p:ph idx="1"/>
          </p:nvPr>
        </p:nvPicPr>
        <p:blipFill>
          <a:blip r:embed="rId3"/>
          <a:stretch>
            <a:fillRect/>
          </a:stretch>
        </p:blipFill>
        <p:spPr>
          <a:xfrm>
            <a:off x="2286000" y="1676400"/>
            <a:ext cx="4191000" cy="454696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of a Line - Drawing</a:t>
            </a:r>
            <a:endParaRPr lang="en-US" dirty="0"/>
          </a:p>
        </p:txBody>
      </p:sp>
      <p:pic>
        <p:nvPicPr>
          <p:cNvPr id="6" name="Content Placeholder 5" descr="profile of a line" title="profile of a line"/>
          <p:cNvPicPr>
            <a:picLocks noGrp="1" noChangeAspect="1"/>
          </p:cNvPicPr>
          <p:nvPr>
            <p:ph idx="1"/>
          </p:nvPr>
        </p:nvPicPr>
        <p:blipFill>
          <a:blip r:embed="rId2"/>
          <a:stretch>
            <a:fillRect/>
          </a:stretch>
        </p:blipFill>
        <p:spPr>
          <a:xfrm>
            <a:off x="1066800" y="1905000"/>
            <a:ext cx="7129299" cy="39624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of a Line - Meaning</a:t>
            </a:r>
            <a:endParaRPr lang="en-US" dirty="0"/>
          </a:p>
        </p:txBody>
      </p:sp>
      <p:pic>
        <p:nvPicPr>
          <p:cNvPr id="6" name="Content Placeholder 5" descr="profile of a line" title="profile of a line"/>
          <p:cNvPicPr>
            <a:picLocks noGrp="1" noChangeAspect="1"/>
          </p:cNvPicPr>
          <p:nvPr>
            <p:ph idx="1"/>
          </p:nvPr>
        </p:nvPicPr>
        <p:blipFill>
          <a:blip r:embed="rId2"/>
          <a:stretch>
            <a:fillRect/>
          </a:stretch>
        </p:blipFill>
        <p:spPr>
          <a:xfrm>
            <a:off x="1905000" y="1676400"/>
            <a:ext cx="6096000" cy="433165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Around Symbol</a:t>
            </a:r>
            <a:endParaRPr lang="en-US" dirty="0"/>
          </a:p>
        </p:txBody>
      </p:sp>
      <p:pic>
        <p:nvPicPr>
          <p:cNvPr id="6" name="Content Placeholder 5" descr="all around tolerance" title="all around tolerance"/>
          <p:cNvPicPr>
            <a:picLocks noGrp="1" noChangeAspect="1"/>
          </p:cNvPicPr>
          <p:nvPr>
            <p:ph idx="1"/>
          </p:nvPr>
        </p:nvPicPr>
        <p:blipFill>
          <a:blip r:embed="rId3"/>
          <a:stretch>
            <a:fillRect/>
          </a:stretch>
        </p:blipFill>
        <p:spPr>
          <a:xfrm>
            <a:off x="2438400" y="1676400"/>
            <a:ext cx="3962400" cy="463932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as it Applies to Angles</a:t>
            </a:r>
            <a:endParaRPr lang="en-US" dirty="0"/>
          </a:p>
        </p:txBody>
      </p:sp>
      <p:pic>
        <p:nvPicPr>
          <p:cNvPr id="6" name="Content Placeholder 5" descr="angles" title="angles"/>
          <p:cNvPicPr>
            <a:picLocks noGrp="1" noChangeAspect="1"/>
          </p:cNvPicPr>
          <p:nvPr>
            <p:ph idx="1"/>
          </p:nvPr>
        </p:nvPicPr>
        <p:blipFill>
          <a:blip r:embed="rId3"/>
          <a:stretch>
            <a:fillRect/>
          </a:stretch>
        </p:blipFill>
        <p:spPr>
          <a:xfrm>
            <a:off x="2279360" y="1825625"/>
            <a:ext cx="4585280" cy="4351338"/>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Profile for a Cone</a:t>
            </a:r>
            <a:endParaRPr lang="en-US" dirty="0"/>
          </a:p>
        </p:txBody>
      </p:sp>
      <p:pic>
        <p:nvPicPr>
          <p:cNvPr id="6" name="Content Placeholder 5" descr="cone" title="cone"/>
          <p:cNvPicPr>
            <a:picLocks noGrp="1" noChangeAspect="1"/>
          </p:cNvPicPr>
          <p:nvPr>
            <p:ph idx="1"/>
          </p:nvPr>
        </p:nvPicPr>
        <p:blipFill>
          <a:blip r:embed="rId3" cstate="print"/>
          <a:stretch>
            <a:fillRect/>
          </a:stretch>
        </p:blipFill>
        <p:spPr>
          <a:xfrm>
            <a:off x="2743200" y="1676399"/>
            <a:ext cx="3657600" cy="4556089"/>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Runout - Symbols</a:t>
            </a:r>
            <a:endParaRPr lang="en-US" dirty="0"/>
          </a:p>
        </p:txBody>
      </p:sp>
      <p:pic>
        <p:nvPicPr>
          <p:cNvPr id="6" name="Content Placeholder 5" descr="runout" title="runout"/>
          <p:cNvPicPr>
            <a:picLocks noGrp="1" noChangeAspect="1"/>
          </p:cNvPicPr>
          <p:nvPr>
            <p:ph idx="1"/>
          </p:nvPr>
        </p:nvPicPr>
        <p:blipFill>
          <a:blip r:embed="rId3"/>
          <a:stretch>
            <a:fillRect/>
          </a:stretch>
        </p:blipFill>
        <p:spPr>
          <a:xfrm>
            <a:off x="1981200" y="1767305"/>
            <a:ext cx="5410200" cy="4329215"/>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Circular Runout</a:t>
            </a:r>
            <a:endParaRPr lang="en-US" dirty="0"/>
          </a:p>
        </p:txBody>
      </p:sp>
      <p:pic>
        <p:nvPicPr>
          <p:cNvPr id="6" name="Content Placeholder 5" descr="circular roundout" title="circular roundout"/>
          <p:cNvPicPr>
            <a:picLocks noGrp="1" noChangeAspect="1"/>
          </p:cNvPicPr>
          <p:nvPr>
            <p:ph idx="1"/>
          </p:nvPr>
        </p:nvPicPr>
        <p:blipFill>
          <a:blip r:embed="rId3"/>
          <a:stretch>
            <a:fillRect/>
          </a:stretch>
        </p:blipFill>
        <p:spPr>
          <a:xfrm>
            <a:off x="4495800" y="304800"/>
            <a:ext cx="4135777" cy="55626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the Datum </a:t>
            </a:r>
            <a:r>
              <a:rPr lang="en-US" dirty="0" smtClean="0"/>
              <a:t>Symbol #2</a:t>
            </a:r>
            <a:endParaRPr lang="en-US" dirty="0"/>
          </a:p>
        </p:txBody>
      </p:sp>
      <p:pic>
        <p:nvPicPr>
          <p:cNvPr id="6" name="Content Placeholder 5" descr="location of the datum symbol" title="location of the datum symbol"/>
          <p:cNvPicPr>
            <a:picLocks noGrp="1" noChangeAspect="1"/>
          </p:cNvPicPr>
          <p:nvPr>
            <p:ph idx="1"/>
          </p:nvPr>
        </p:nvPicPr>
        <p:blipFill>
          <a:blip r:embed="rId3"/>
          <a:stretch>
            <a:fillRect/>
          </a:stretch>
        </p:blipFill>
        <p:spPr>
          <a:xfrm>
            <a:off x="2590800" y="2438400"/>
            <a:ext cx="3072439" cy="2740084"/>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Total Runout</a:t>
            </a:r>
            <a:endParaRPr lang="en-US" dirty="0"/>
          </a:p>
        </p:txBody>
      </p:sp>
      <p:pic>
        <p:nvPicPr>
          <p:cNvPr id="6" name="Content Placeholder 5" descr="roundout" title="roundout"/>
          <p:cNvPicPr>
            <a:picLocks noGrp="1" noChangeAspect="1"/>
          </p:cNvPicPr>
          <p:nvPr>
            <p:ph idx="1"/>
          </p:nvPr>
        </p:nvPicPr>
        <p:blipFill>
          <a:blip r:embed="rId3"/>
          <a:stretch>
            <a:fillRect/>
          </a:stretch>
        </p:blipFill>
        <p:spPr>
          <a:xfrm>
            <a:off x="4191000" y="381000"/>
            <a:ext cx="4362147" cy="58529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en-US" dirty="0" smtClean="0"/>
              <a:t>Unless indicated otherwise all images are from Madsen, David A., and David P. Madsen. </a:t>
            </a:r>
            <a:r>
              <a:rPr lang="en-US" i="1" dirty="0" smtClean="0"/>
              <a:t>Print Reading for Engineering and Manufacturing Technology.</a:t>
            </a:r>
            <a:r>
              <a:rPr lang="en-US" dirty="0" smtClean="0"/>
              <a:t> Clifton Park, NY: Delmar, </a:t>
            </a:r>
            <a:r>
              <a:rPr lang="en-US" dirty="0" err="1" smtClean="0"/>
              <a:t>Cengage</a:t>
            </a:r>
            <a:r>
              <a:rPr lang="en-US" dirty="0" smtClean="0"/>
              <a:t> Learning, 2013. Print.</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51</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Datum Plane Location</a:t>
            </a:r>
            <a:endParaRPr lang="en-US" dirty="0"/>
          </a:p>
        </p:txBody>
      </p:sp>
      <p:pic>
        <p:nvPicPr>
          <p:cNvPr id="6" name="Content Placeholder 5" descr="location of the datum symbol" title="location of the datum symbol"/>
          <p:cNvPicPr>
            <a:picLocks noGrp="1" noChangeAspect="1"/>
          </p:cNvPicPr>
          <p:nvPr>
            <p:ph idx="1"/>
          </p:nvPr>
        </p:nvPicPr>
        <p:blipFill>
          <a:blip r:embed="rId3"/>
          <a:stretch>
            <a:fillRect/>
          </a:stretch>
        </p:blipFill>
        <p:spPr>
          <a:xfrm>
            <a:off x="1066800" y="2438400"/>
            <a:ext cx="7561446" cy="2743200"/>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Datum Plane on Surface A</a:t>
            </a:r>
            <a:endParaRPr lang="en-US" dirty="0"/>
          </a:p>
        </p:txBody>
      </p:sp>
      <p:pic>
        <p:nvPicPr>
          <p:cNvPr id="6" name="Content Placeholder 5" descr="location of the datum symbol" title="location of the datum symbol"/>
          <p:cNvPicPr>
            <a:picLocks noGrp="1" noChangeAspect="1"/>
          </p:cNvPicPr>
          <p:nvPr>
            <p:ph idx="1"/>
          </p:nvPr>
        </p:nvPicPr>
        <p:blipFill>
          <a:blip r:embed="rId3"/>
          <a:stretch>
            <a:fillRect/>
          </a:stretch>
        </p:blipFill>
        <p:spPr>
          <a:xfrm>
            <a:off x="990600" y="2438400"/>
            <a:ext cx="7060096" cy="2631802"/>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Actually Means This…</a:t>
            </a:r>
            <a:endParaRPr lang="en-US" dirty="0"/>
          </a:p>
        </p:txBody>
      </p:sp>
      <p:pic>
        <p:nvPicPr>
          <p:cNvPr id="6" name="Content Placeholder 5" descr="interpreting tolerance" title="interpreting tolerance"/>
          <p:cNvPicPr>
            <a:picLocks noGrp="1" noChangeAspect="1"/>
          </p:cNvPicPr>
          <p:nvPr>
            <p:ph idx="1"/>
          </p:nvPr>
        </p:nvPicPr>
        <p:blipFill>
          <a:blip r:embed="rId3"/>
          <a:stretch>
            <a:fillRect/>
          </a:stretch>
        </p:blipFill>
        <p:spPr>
          <a:xfrm>
            <a:off x="1016744" y="2667000"/>
            <a:ext cx="7365256" cy="2573311"/>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Datum References</a:t>
            </a:r>
            <a:endParaRPr lang="en-US" dirty="0"/>
          </a:p>
        </p:txBody>
      </p:sp>
      <p:pic>
        <p:nvPicPr>
          <p:cNvPr id="6" name="Content Placeholder 5" descr="datum references" title="datum references"/>
          <p:cNvPicPr>
            <a:picLocks noGrp="1" noChangeAspect="1"/>
          </p:cNvPicPr>
          <p:nvPr>
            <p:ph idx="1"/>
          </p:nvPr>
        </p:nvPicPr>
        <p:blipFill>
          <a:blip r:embed="rId3"/>
          <a:stretch>
            <a:fillRect/>
          </a:stretch>
        </p:blipFill>
        <p:spPr>
          <a:xfrm>
            <a:off x="1752600" y="1616408"/>
            <a:ext cx="5867400" cy="4631831"/>
          </a:xfrm>
        </p:spPr>
      </p:pic>
      <p:sp>
        <p:nvSpPr>
          <p:cNvPr id="4" name="Date Placeholder 3"/>
          <p:cNvSpPr>
            <a:spLocks noGrp="1"/>
          </p:cNvSpPr>
          <p:nvPr>
            <p:ph type="dt" sz="half" idx="10"/>
          </p:nvPr>
        </p:nvSpPr>
        <p:spPr/>
        <p:txBody>
          <a:bodyPr/>
          <a:lstStyle/>
          <a:p>
            <a:fld id="{64D944CB-2C98-4D3E-859B-BB7794C0429D}" type="datetime1">
              <a:rPr lang="en-US" smtClean="0"/>
              <a:pPr/>
              <a:t>6/26/2017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4916</TotalTime>
  <Words>1244</Words>
  <Application>Microsoft Office PowerPoint</Application>
  <PresentationFormat>On-screen Show (4:3)</PresentationFormat>
  <Paragraphs>260</Paragraphs>
  <Slides>51</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Tahoma</vt:lpstr>
      <vt:lpstr>Times New Roman</vt:lpstr>
      <vt:lpstr>Office Theme</vt:lpstr>
      <vt:lpstr>Blueprint Reading</vt:lpstr>
      <vt:lpstr>Disclaimer</vt:lpstr>
      <vt:lpstr>Datum Feature Symbol</vt:lpstr>
      <vt:lpstr>Locating the Datum Symbol</vt:lpstr>
      <vt:lpstr>Locating the Datum Symbol #2</vt:lpstr>
      <vt:lpstr>Datum Plane Location</vt:lpstr>
      <vt:lpstr>Datum Plane on Surface A</vt:lpstr>
      <vt:lpstr>Actually Means This…</vt:lpstr>
      <vt:lpstr>Datum References</vt:lpstr>
      <vt:lpstr>Datum Features – Part vs Print</vt:lpstr>
      <vt:lpstr>Datum Features – Part vs Print #2</vt:lpstr>
      <vt:lpstr>Datums – Target Points/Areas</vt:lpstr>
      <vt:lpstr>Datums – Target Points/Areas #2</vt:lpstr>
      <vt:lpstr>Datum Target Line</vt:lpstr>
      <vt:lpstr>Datum Rectangular Area</vt:lpstr>
      <vt:lpstr>Datum Axis</vt:lpstr>
      <vt:lpstr>Visual of Datum Axis</vt:lpstr>
      <vt:lpstr>Methods of Indicating an Axis</vt:lpstr>
      <vt:lpstr>Methods of Indicating an Axis #2</vt:lpstr>
      <vt:lpstr>Methods of Indicating an Axis #3</vt:lpstr>
      <vt:lpstr>Symbols</vt:lpstr>
      <vt:lpstr>Simple GD &amp; T Block</vt:lpstr>
      <vt:lpstr>A Little More Complicated…</vt:lpstr>
      <vt:lpstr>Order of Elements</vt:lpstr>
      <vt:lpstr>Additional Symbols</vt:lpstr>
      <vt:lpstr>Flatness</vt:lpstr>
      <vt:lpstr>Circularity</vt:lpstr>
      <vt:lpstr>Circularity Applied to a Cone</vt:lpstr>
      <vt:lpstr>An O-Ring</vt:lpstr>
      <vt:lpstr>Cylindricity</vt:lpstr>
      <vt:lpstr>Parallelism</vt:lpstr>
      <vt:lpstr>Parallelism – Tangency</vt:lpstr>
      <vt:lpstr>Perpendicularity</vt:lpstr>
      <vt:lpstr>Perpendicularity – Act II</vt:lpstr>
      <vt:lpstr>Angularity</vt:lpstr>
      <vt:lpstr>Positional Tolerance</vt:lpstr>
      <vt:lpstr>Example Positional Tolerance</vt:lpstr>
      <vt:lpstr>Means…</vt:lpstr>
      <vt:lpstr>Rectangular Coordinates</vt:lpstr>
      <vt:lpstr>Polar Coordinates</vt:lpstr>
      <vt:lpstr>Concentricity</vt:lpstr>
      <vt:lpstr>Symmetry</vt:lpstr>
      <vt:lpstr>Profile of a Line - Drawing</vt:lpstr>
      <vt:lpstr>Profile of a Line - Meaning</vt:lpstr>
      <vt:lpstr>All Around Symbol</vt:lpstr>
      <vt:lpstr>Profile as it Applies to Angles</vt:lpstr>
      <vt:lpstr>Profile for a Cone</vt:lpstr>
      <vt:lpstr>Runout - Symbols</vt:lpstr>
      <vt:lpstr>Circular Runout</vt:lpstr>
      <vt:lpstr>Total Runout</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Reading</dc:title>
  <dc:subject>Reading Geometric Dimensioning and Tolerancing</dc:subject>
  <dc:creator>Todd Rathier</dc:creator>
  <cp:lastModifiedBy>RISD</cp:lastModifiedBy>
  <cp:revision>157</cp:revision>
  <cp:lastPrinted>1601-01-01T00:00:00Z</cp:lastPrinted>
  <dcterms:created xsi:type="dcterms:W3CDTF">1601-01-01T00:00:00Z</dcterms:created>
  <dcterms:modified xsi:type="dcterms:W3CDTF">2017-06-26T21:36:53Z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