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2" r:id="rId1"/>
  </p:sldMasterIdLst>
  <p:notesMasterIdLst>
    <p:notesMasterId r:id="rId25"/>
  </p:notesMasterIdLst>
  <p:sldIdLst>
    <p:sldId id="279" r:id="rId2"/>
    <p:sldId id="304" r:id="rId3"/>
    <p:sldId id="280" r:id="rId4"/>
    <p:sldId id="281" r:id="rId5"/>
    <p:sldId id="282" r:id="rId6"/>
    <p:sldId id="283" r:id="rId7"/>
    <p:sldId id="303" r:id="rId8"/>
    <p:sldId id="302" r:id="rId9"/>
    <p:sldId id="285" r:id="rId10"/>
    <p:sldId id="286" r:id="rId11"/>
    <p:sldId id="287" r:id="rId12"/>
    <p:sldId id="288" r:id="rId13"/>
    <p:sldId id="289" r:id="rId14"/>
    <p:sldId id="290" r:id="rId15"/>
    <p:sldId id="291" r:id="rId16"/>
    <p:sldId id="292" r:id="rId17"/>
    <p:sldId id="293" r:id="rId18"/>
    <p:sldId id="294" r:id="rId19"/>
    <p:sldId id="295" r:id="rId20"/>
    <p:sldId id="299" r:id="rId21"/>
    <p:sldId id="298" r:id="rId22"/>
    <p:sldId id="296" r:id="rId23"/>
    <p:sldId id="297"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58" autoAdjust="0"/>
  </p:normalViewPr>
  <p:slideViewPr>
    <p:cSldViewPr>
      <p:cViewPr varScale="1">
        <p:scale>
          <a:sx n="53" d="100"/>
          <a:sy n="53" d="100"/>
        </p:scale>
        <p:origin x="528" y="78"/>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5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66ABA6-18A7-4109-9E20-EF430A971FE1}" type="datetimeFigureOut">
              <a:rPr lang="en-US" smtClean="0"/>
              <a:pPr/>
              <a:t>6/26/2017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AEEC8-FB8C-498E-871A-115A7A554218}" type="slidenum">
              <a:rPr lang="en-US" smtClean="0"/>
              <a:pPr/>
              <a:t>‹#›</a:t>
            </a:fld>
            <a:endParaRPr lang="en-US"/>
          </a:p>
        </p:txBody>
      </p:sp>
    </p:spTree>
    <p:extLst>
      <p:ext uri="{BB962C8B-B14F-4D97-AF65-F5344CB8AC3E}">
        <p14:creationId xmlns:p14="http://schemas.microsoft.com/office/powerpoint/2010/main" val="205343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9AEEC8-FB8C-498E-871A-115A7A554218}" type="slidenum">
              <a:rPr lang="en-US" smtClean="0"/>
              <a:pPr/>
              <a:t>1</a:t>
            </a:fld>
            <a:endParaRPr lang="en-US"/>
          </a:p>
        </p:txBody>
      </p:sp>
    </p:spTree>
    <p:extLst>
      <p:ext uri="{BB962C8B-B14F-4D97-AF65-F5344CB8AC3E}">
        <p14:creationId xmlns:p14="http://schemas.microsoft.com/office/powerpoint/2010/main" val="139224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Occasionally a company requires a product for</a:t>
            </a:r>
            <a:r>
              <a:rPr lang="en-US" baseline="0" dirty="0" smtClean="0"/>
              <a:t> a limited production run.  The entire set of parts and assembly can be shown on a single drawing.  This becomes the working drawing.</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11</a:t>
            </a:fld>
            <a:endParaRPr lang="en-US"/>
          </a:p>
        </p:txBody>
      </p:sp>
    </p:spTree>
    <p:extLst>
      <p:ext uri="{BB962C8B-B14F-4D97-AF65-F5344CB8AC3E}">
        <p14:creationId xmlns:p14="http://schemas.microsoft.com/office/powerpoint/2010/main" val="661145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Shown is an</a:t>
            </a:r>
            <a:r>
              <a:rPr lang="en-US" baseline="0" dirty="0" smtClean="0"/>
              <a:t> example detail assembly drawing that shows the parts assembled with some basic dimensions.  </a:t>
            </a:r>
          </a:p>
          <a:p>
            <a:endParaRPr lang="en-US" baseline="0" dirty="0" smtClean="0"/>
          </a:p>
          <a:p>
            <a:r>
              <a:rPr lang="en-US" baseline="0" dirty="0" smtClean="0"/>
              <a:t>There is not enough information shown to produce the individual parts.</a:t>
            </a:r>
          </a:p>
          <a:p>
            <a:endParaRPr lang="en-US" baseline="0" dirty="0" smtClean="0"/>
          </a:p>
          <a:p>
            <a:r>
              <a:rPr lang="en-US" baseline="0" dirty="0" smtClean="0"/>
              <a:t>Typical use is for a catalog drawing or website.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12</a:t>
            </a:fld>
            <a:endParaRPr lang="en-US"/>
          </a:p>
        </p:txBody>
      </p:sp>
    </p:spTree>
    <p:extLst>
      <p:ext uri="{BB962C8B-B14F-4D97-AF65-F5344CB8AC3E}">
        <p14:creationId xmlns:p14="http://schemas.microsoft.com/office/powerpoint/2010/main" val="1300289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13</a:t>
            </a:fld>
            <a:endParaRPr lang="en-US"/>
          </a:p>
        </p:txBody>
      </p:sp>
    </p:spTree>
    <p:extLst>
      <p:ext uri="{BB962C8B-B14F-4D97-AF65-F5344CB8AC3E}">
        <p14:creationId xmlns:p14="http://schemas.microsoft.com/office/powerpoint/2010/main" val="3498470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3D solid assembly</a:t>
            </a:r>
            <a:r>
              <a:rPr lang="en-US" baseline="0" dirty="0" smtClean="0"/>
              <a:t> model.  Also known as a virtual model.</a:t>
            </a:r>
          </a:p>
          <a:p>
            <a:endParaRPr lang="en-US" baseline="0" dirty="0" smtClean="0"/>
          </a:p>
          <a:p>
            <a:r>
              <a:rPr lang="en-US" baseline="0" dirty="0" smtClean="0"/>
              <a:t>New research and development techniques can make 3D prints of objects based off the model.</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14</a:t>
            </a:fld>
            <a:endParaRPr lang="en-US"/>
          </a:p>
        </p:txBody>
      </p:sp>
    </p:spTree>
    <p:extLst>
      <p:ext uri="{BB962C8B-B14F-4D97-AF65-F5344CB8AC3E}">
        <p14:creationId xmlns:p14="http://schemas.microsoft.com/office/powerpoint/2010/main" val="1043419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2D assembly drawing was created by referencing the 3D model.</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15</a:t>
            </a:fld>
            <a:endParaRPr lang="en-US"/>
          </a:p>
        </p:txBody>
      </p:sp>
    </p:spTree>
    <p:extLst>
      <p:ext uri="{BB962C8B-B14F-4D97-AF65-F5344CB8AC3E}">
        <p14:creationId xmlns:p14="http://schemas.microsoft.com/office/powerpoint/2010/main" val="3586218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Shown is an exploded isometric assembly drawing.  Used in catalogs and product</a:t>
            </a:r>
            <a:r>
              <a:rPr lang="en-US" baseline="0" dirty="0" smtClean="0"/>
              <a:t> assembly instructions.  The isometric view makes it easier to visualize the product assembly.</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16</a:t>
            </a:fld>
            <a:endParaRPr lang="en-US"/>
          </a:p>
        </p:txBody>
      </p:sp>
    </p:spTree>
    <p:extLst>
      <p:ext uri="{BB962C8B-B14F-4D97-AF65-F5344CB8AC3E}">
        <p14:creationId xmlns:p14="http://schemas.microsoft.com/office/powerpoint/2010/main" val="762620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a:t>
            </a:r>
            <a:r>
              <a:rPr lang="en-US" baseline="0" dirty="0" smtClean="0"/>
              <a:t> identification balloons may use various types of leaders to point out parts and sub-assemblies.</a:t>
            </a:r>
          </a:p>
          <a:p>
            <a:endParaRPr lang="en-US" baseline="0" dirty="0" smtClean="0"/>
          </a:p>
          <a:p>
            <a:pPr marL="228600" indent="-228600">
              <a:buFont typeface="+mj-lt"/>
              <a:buAutoNum type="arabicPeriod"/>
            </a:pPr>
            <a:r>
              <a:rPr lang="en-US" baseline="0" dirty="0" smtClean="0"/>
              <a:t>Most typical method, usually points to a parts edge</a:t>
            </a:r>
          </a:p>
          <a:p>
            <a:pPr marL="228600" indent="-228600">
              <a:buFont typeface="+mj-lt"/>
              <a:buAutoNum type="arabicPeriod"/>
            </a:pPr>
            <a:r>
              <a:rPr lang="en-US" baseline="0" dirty="0" smtClean="0"/>
              <a:t>More common in illustrations</a:t>
            </a:r>
          </a:p>
          <a:p>
            <a:pPr marL="228600" indent="-228600">
              <a:buFont typeface="+mj-lt"/>
              <a:buAutoNum type="arabicPeriod"/>
            </a:pPr>
            <a:r>
              <a:rPr lang="en-US" baseline="0" dirty="0" smtClean="0"/>
              <a:t>The dot indicates a part by pointing to the surface not an edge.</a:t>
            </a:r>
          </a:p>
          <a:p>
            <a:pPr marL="228600" indent="-228600">
              <a:buFont typeface="+mj-lt"/>
              <a:buAutoNum type="arabicPeriod"/>
            </a:pPr>
            <a:r>
              <a:rPr lang="en-US" dirty="0" smtClean="0"/>
              <a:t>Alternate method for number 1, based on company</a:t>
            </a:r>
            <a:r>
              <a:rPr lang="en-US" baseline="0" dirty="0" smtClean="0"/>
              <a:t> preference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17</a:t>
            </a:fld>
            <a:endParaRPr lang="en-US"/>
          </a:p>
        </p:txBody>
      </p:sp>
    </p:spTree>
    <p:extLst>
      <p:ext uri="{BB962C8B-B14F-4D97-AF65-F5344CB8AC3E}">
        <p14:creationId xmlns:p14="http://schemas.microsoft.com/office/powerpoint/2010/main" val="3542212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Assembly drawing with parts list, notice the balloon alignment.</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18</a:t>
            </a:fld>
            <a:endParaRPr lang="en-US"/>
          </a:p>
        </p:txBody>
      </p:sp>
    </p:spTree>
    <p:extLst>
      <p:ext uri="{BB962C8B-B14F-4D97-AF65-F5344CB8AC3E}">
        <p14:creationId xmlns:p14="http://schemas.microsoft.com/office/powerpoint/2010/main" val="1231798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all drawings have the parts lists shown on the drawing.  Some companies or applications require the parts list to be a separate document.  It is sometimes generated by</a:t>
            </a:r>
            <a:r>
              <a:rPr lang="en-US" baseline="0" dirty="0" smtClean="0"/>
              <a:t> software.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19</a:t>
            </a:fld>
            <a:endParaRPr lang="en-US"/>
          </a:p>
        </p:txBody>
      </p:sp>
    </p:spTree>
    <p:extLst>
      <p:ext uri="{BB962C8B-B14F-4D97-AF65-F5344CB8AC3E}">
        <p14:creationId xmlns:p14="http://schemas.microsoft.com/office/powerpoint/2010/main" val="2506275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Drawings may require changes.  </a:t>
            </a:r>
          </a:p>
          <a:p>
            <a:endParaRPr lang="en-US" dirty="0" smtClean="0"/>
          </a:p>
          <a:p>
            <a:r>
              <a:rPr lang="en-US" dirty="0" smtClean="0"/>
              <a:t>This is commonly done through</a:t>
            </a:r>
            <a:r>
              <a:rPr lang="en-US" baseline="0" dirty="0" smtClean="0"/>
              <a:t> an Engineering Change Notice (ECN) filed by an engineer.  </a:t>
            </a:r>
          </a:p>
          <a:p>
            <a:endParaRPr lang="en-US" baseline="0" dirty="0" smtClean="0"/>
          </a:p>
          <a:p>
            <a:r>
              <a:rPr lang="en-US" baseline="0" dirty="0" smtClean="0"/>
              <a:t>It can also be called an Engineering Change Order or just Change Order.</a:t>
            </a:r>
          </a:p>
          <a:p>
            <a:endParaRPr lang="en-US" baseline="0" dirty="0" smtClean="0"/>
          </a:p>
          <a:p>
            <a:pPr marL="228600" indent="-228600">
              <a:buFont typeface="+mj-lt"/>
              <a:buAutoNum type="arabicPeriod"/>
            </a:pPr>
            <a:r>
              <a:rPr lang="en-US" baseline="0" dirty="0" err="1" smtClean="0"/>
              <a:t>Closeup</a:t>
            </a:r>
            <a:r>
              <a:rPr lang="en-US" baseline="0" dirty="0" smtClean="0"/>
              <a:t> of top</a:t>
            </a:r>
          </a:p>
          <a:p>
            <a:pPr marL="228600" indent="-228600">
              <a:buFont typeface="+mj-lt"/>
              <a:buAutoNum type="arabicPeriod"/>
            </a:pPr>
            <a:r>
              <a:rPr lang="en-US" baseline="0" dirty="0" err="1" smtClean="0"/>
              <a:t>Closeup</a:t>
            </a:r>
            <a:r>
              <a:rPr lang="en-US" baseline="0" dirty="0" smtClean="0"/>
              <a:t> of bottom</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20</a:t>
            </a:fld>
            <a:endParaRPr lang="en-US"/>
          </a:p>
        </p:txBody>
      </p:sp>
    </p:spTree>
    <p:extLst>
      <p:ext uri="{BB962C8B-B14F-4D97-AF65-F5344CB8AC3E}">
        <p14:creationId xmlns:p14="http://schemas.microsoft.com/office/powerpoint/2010/main" val="1003103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Working drawings are a set of drawings that supply all the information necessary to manufacture any given product.</a:t>
            </a:r>
          </a:p>
          <a:p>
            <a:endParaRPr lang="en-US" dirty="0" smtClean="0"/>
          </a:p>
          <a:p>
            <a:r>
              <a:rPr lang="en-US" dirty="0" smtClean="0"/>
              <a:t>A set of working drawings includes</a:t>
            </a:r>
            <a:r>
              <a:rPr lang="en-US" baseline="0" dirty="0" smtClean="0"/>
              <a:t> all the information and instructions needed for the purchase or manufacture of parts and the assembly of those parts into a product.</a:t>
            </a:r>
          </a:p>
          <a:p>
            <a:endParaRPr lang="en-US" baseline="0" dirty="0" smtClean="0"/>
          </a:p>
          <a:p>
            <a:r>
              <a:rPr lang="en-US" baseline="0" dirty="0" smtClean="0"/>
              <a:t>This part is shown as a </a:t>
            </a:r>
            <a:r>
              <a:rPr lang="en-US" baseline="0" dirty="0" err="1" smtClean="0"/>
              <a:t>monodetail</a:t>
            </a:r>
            <a:r>
              <a:rPr lang="en-US" baseline="0" dirty="0" smtClean="0"/>
              <a:t> or single part drawing.</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a:t>
            </a:fld>
            <a:endParaRPr lang="en-US"/>
          </a:p>
        </p:txBody>
      </p:sp>
    </p:spTree>
    <p:extLst>
      <p:ext uri="{BB962C8B-B14F-4D97-AF65-F5344CB8AC3E}">
        <p14:creationId xmlns:p14="http://schemas.microsoft.com/office/powerpoint/2010/main" val="172359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Drawings may require changes.  </a:t>
            </a:r>
          </a:p>
          <a:p>
            <a:endParaRPr lang="en-US" dirty="0" smtClean="0"/>
          </a:p>
          <a:p>
            <a:r>
              <a:rPr lang="en-US" dirty="0" smtClean="0"/>
              <a:t>This is commonly done through</a:t>
            </a:r>
            <a:r>
              <a:rPr lang="en-US" baseline="0" dirty="0" smtClean="0"/>
              <a:t> an Engineering Change Notice (ECN) filed by an engineer.  </a:t>
            </a:r>
          </a:p>
          <a:p>
            <a:endParaRPr lang="en-US" baseline="0" dirty="0" smtClean="0"/>
          </a:p>
          <a:p>
            <a:r>
              <a:rPr lang="en-US" baseline="0" dirty="0" smtClean="0"/>
              <a:t>It can also be called an Engineering Change Order or just Change Order.</a:t>
            </a:r>
          </a:p>
          <a:p>
            <a:endParaRPr lang="en-US" baseline="0" dirty="0" smtClean="0"/>
          </a:p>
          <a:p>
            <a:pPr marL="228600" indent="-228600">
              <a:buFont typeface="+mj-lt"/>
              <a:buAutoNum type="arabicPeriod"/>
            </a:pPr>
            <a:r>
              <a:rPr lang="en-US" baseline="0" dirty="0" err="1" smtClean="0"/>
              <a:t>Closeup</a:t>
            </a:r>
            <a:r>
              <a:rPr lang="en-US" baseline="0" dirty="0" smtClean="0"/>
              <a:t> of top</a:t>
            </a:r>
          </a:p>
          <a:p>
            <a:pPr marL="228600" indent="-228600">
              <a:buFont typeface="+mj-lt"/>
              <a:buAutoNum type="arabicPeriod"/>
            </a:pPr>
            <a:r>
              <a:rPr lang="en-US" baseline="0" dirty="0" err="1" smtClean="0"/>
              <a:t>Closeup</a:t>
            </a:r>
            <a:r>
              <a:rPr lang="en-US" baseline="0" dirty="0" smtClean="0"/>
              <a:t> of bottom</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21</a:t>
            </a:fld>
            <a:endParaRPr lang="en-US"/>
          </a:p>
        </p:txBody>
      </p:sp>
    </p:spTree>
    <p:extLst>
      <p:ext uri="{BB962C8B-B14F-4D97-AF65-F5344CB8AC3E}">
        <p14:creationId xmlns:p14="http://schemas.microsoft.com/office/powerpoint/2010/main" val="601613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Drawings may require changes.  </a:t>
            </a:r>
          </a:p>
          <a:p>
            <a:endParaRPr lang="en-US" dirty="0" smtClean="0"/>
          </a:p>
          <a:p>
            <a:r>
              <a:rPr lang="en-US" dirty="0" smtClean="0"/>
              <a:t>This is commonly done through</a:t>
            </a:r>
            <a:r>
              <a:rPr lang="en-US" baseline="0" dirty="0" smtClean="0"/>
              <a:t> an Engineering Change Notice (ECN) filed by an engineer.  </a:t>
            </a:r>
          </a:p>
          <a:p>
            <a:endParaRPr lang="en-US" baseline="0" dirty="0" smtClean="0"/>
          </a:p>
          <a:p>
            <a:r>
              <a:rPr lang="en-US" baseline="0" dirty="0" smtClean="0"/>
              <a:t>It can also be called an Engineering Change Order or just Change Order.</a:t>
            </a:r>
          </a:p>
          <a:p>
            <a:endParaRPr lang="en-US" baseline="0" dirty="0" smtClean="0"/>
          </a:p>
          <a:p>
            <a:pPr marL="228600" indent="-228600">
              <a:buFont typeface="+mj-lt"/>
              <a:buAutoNum type="arabicPeriod"/>
            </a:pPr>
            <a:r>
              <a:rPr lang="en-US" baseline="0" dirty="0" err="1" smtClean="0"/>
              <a:t>Closeup</a:t>
            </a:r>
            <a:r>
              <a:rPr lang="en-US" baseline="0" dirty="0" smtClean="0"/>
              <a:t> of top</a:t>
            </a:r>
          </a:p>
          <a:p>
            <a:pPr marL="228600" indent="-228600">
              <a:buFont typeface="+mj-lt"/>
              <a:buAutoNum type="arabicPeriod"/>
            </a:pPr>
            <a:r>
              <a:rPr lang="en-US" baseline="0" dirty="0" err="1" smtClean="0"/>
              <a:t>Closeup</a:t>
            </a:r>
            <a:r>
              <a:rPr lang="en-US" baseline="0" dirty="0" smtClean="0"/>
              <a:t> of bottom</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22</a:t>
            </a:fld>
            <a:endParaRPr lang="en-US"/>
          </a:p>
        </p:txBody>
      </p:sp>
    </p:spTree>
    <p:extLst>
      <p:ext uri="{BB962C8B-B14F-4D97-AF65-F5344CB8AC3E}">
        <p14:creationId xmlns:p14="http://schemas.microsoft.com/office/powerpoint/2010/main" val="10525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dirty="0" err="1" smtClean="0"/>
              <a:t>multidetail</a:t>
            </a:r>
            <a:r>
              <a:rPr lang="en-US" dirty="0" smtClean="0"/>
              <a:t> drawing shows more than one part on a single drawing.</a:t>
            </a:r>
          </a:p>
          <a:p>
            <a:endParaRPr lang="en-US" dirty="0" smtClean="0"/>
          </a:p>
          <a:p>
            <a:r>
              <a:rPr lang="en-US" dirty="0" smtClean="0"/>
              <a:t>It</a:t>
            </a:r>
            <a:r>
              <a:rPr lang="en-US" baseline="0" dirty="0" smtClean="0"/>
              <a:t> is saves paper to have several parts drawn on a single sheet.</a:t>
            </a:r>
          </a:p>
        </p:txBody>
      </p:sp>
      <p:sp>
        <p:nvSpPr>
          <p:cNvPr id="4" name="Slide Number Placeholder 3"/>
          <p:cNvSpPr>
            <a:spLocks noGrp="1"/>
          </p:cNvSpPr>
          <p:nvPr>
            <p:ph type="sldNum" sz="quarter" idx="10"/>
          </p:nvPr>
        </p:nvSpPr>
        <p:spPr/>
        <p:txBody>
          <a:bodyPr/>
          <a:lstStyle/>
          <a:p>
            <a:fld id="{3B9AEEC8-FB8C-498E-871A-115A7A554218}" type="slidenum">
              <a:rPr lang="en-US" smtClean="0"/>
              <a:pPr/>
              <a:t>4</a:t>
            </a:fld>
            <a:endParaRPr lang="en-US"/>
          </a:p>
        </p:txBody>
      </p:sp>
    </p:spTree>
    <p:extLst>
      <p:ext uri="{BB962C8B-B14F-4D97-AF65-F5344CB8AC3E}">
        <p14:creationId xmlns:p14="http://schemas.microsoft.com/office/powerpoint/2010/main" val="2046500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Assembly drawings</a:t>
            </a:r>
            <a:r>
              <a:rPr lang="en-US" baseline="0" dirty="0" smtClean="0"/>
              <a:t> are generally </a:t>
            </a:r>
            <a:r>
              <a:rPr lang="en-US" baseline="0" dirty="0" err="1" smtClean="0"/>
              <a:t>multiview</a:t>
            </a:r>
            <a:r>
              <a:rPr lang="en-US" baseline="0" dirty="0" smtClean="0"/>
              <a:t> drawings but can be shown as a single view (as shown), an exploded view, an isometric view, a cutaway view.</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5</a:t>
            </a:fld>
            <a:endParaRPr lang="en-US"/>
          </a:p>
        </p:txBody>
      </p:sp>
    </p:spTree>
    <p:extLst>
      <p:ext uri="{BB962C8B-B14F-4D97-AF65-F5344CB8AC3E}">
        <p14:creationId xmlns:p14="http://schemas.microsoft.com/office/powerpoint/2010/main" val="250372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sometimes easier to show sections of the assembly cut out</a:t>
            </a:r>
            <a:r>
              <a:rPr lang="en-US" baseline="0" dirty="0" smtClean="0"/>
              <a:t> to show parts that would otherwise be hidden.</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6</a:t>
            </a:fld>
            <a:endParaRPr lang="en-US"/>
          </a:p>
        </p:txBody>
      </p:sp>
    </p:spTree>
    <p:extLst>
      <p:ext uri="{BB962C8B-B14F-4D97-AF65-F5344CB8AC3E}">
        <p14:creationId xmlns:p14="http://schemas.microsoft.com/office/powerpoint/2010/main" val="1840259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Shown is a generally assembly drawing.</a:t>
            </a:r>
          </a:p>
          <a:p>
            <a:endParaRPr lang="en-US" dirty="0" smtClean="0"/>
          </a:p>
          <a:p>
            <a:pPr marL="228600" indent="-228600">
              <a:buFont typeface="+mj-lt"/>
              <a:buAutoNum type="arabicPeriod"/>
            </a:pPr>
            <a:r>
              <a:rPr lang="en-US" dirty="0" smtClean="0"/>
              <a:t>Notice the process note that applies to this assembly</a:t>
            </a:r>
          </a:p>
          <a:p>
            <a:pPr marL="228600" indent="-228600">
              <a:buFont typeface="+mj-lt"/>
              <a:buAutoNum type="arabicPeriod"/>
            </a:pPr>
            <a:r>
              <a:rPr lang="en-US" dirty="0" smtClean="0"/>
              <a:t>Notice the parts list, also known as a bill of material.  The minimum requirement is a part identifier (PID) such as 1,</a:t>
            </a:r>
            <a:r>
              <a:rPr lang="en-US" baseline="0" dirty="0" smtClean="0"/>
              <a:t> 2, 3 etc..  The part number, a description and quantity.</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7</a:t>
            </a:fld>
            <a:endParaRPr lang="en-US"/>
          </a:p>
        </p:txBody>
      </p:sp>
    </p:spTree>
    <p:extLst>
      <p:ext uri="{BB962C8B-B14F-4D97-AF65-F5344CB8AC3E}">
        <p14:creationId xmlns:p14="http://schemas.microsoft.com/office/powerpoint/2010/main" val="4192945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Shown is a generally assembly drawing.</a:t>
            </a:r>
          </a:p>
          <a:p>
            <a:endParaRPr lang="en-US" dirty="0" smtClean="0"/>
          </a:p>
          <a:p>
            <a:pPr marL="228600" indent="-228600">
              <a:buFont typeface="+mj-lt"/>
              <a:buAutoNum type="arabicPeriod"/>
            </a:pPr>
            <a:r>
              <a:rPr lang="en-US" dirty="0" smtClean="0"/>
              <a:t>Notice the process note that applies to this assembly</a:t>
            </a:r>
          </a:p>
          <a:p>
            <a:pPr marL="228600" indent="-228600">
              <a:buFont typeface="+mj-lt"/>
              <a:buAutoNum type="arabicPeriod"/>
            </a:pPr>
            <a:r>
              <a:rPr lang="en-US" dirty="0" smtClean="0"/>
              <a:t>Notice the parts list, also known as a bill of material.  The minimum requirement is a part identifier (PID) such as 1,</a:t>
            </a:r>
            <a:r>
              <a:rPr lang="en-US" baseline="0" dirty="0" smtClean="0"/>
              <a:t> 2, 3 etc..  The part number, a description and quantity.</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8</a:t>
            </a:fld>
            <a:endParaRPr lang="en-US"/>
          </a:p>
        </p:txBody>
      </p:sp>
    </p:spTree>
    <p:extLst>
      <p:ext uri="{BB962C8B-B14F-4D97-AF65-F5344CB8AC3E}">
        <p14:creationId xmlns:p14="http://schemas.microsoft.com/office/powerpoint/2010/main" val="1378819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section lines are omitted for clarity</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9</a:t>
            </a:fld>
            <a:endParaRPr lang="en-US"/>
          </a:p>
        </p:txBody>
      </p:sp>
    </p:spTree>
    <p:extLst>
      <p:ext uri="{BB962C8B-B14F-4D97-AF65-F5344CB8AC3E}">
        <p14:creationId xmlns:p14="http://schemas.microsoft.com/office/powerpoint/2010/main" val="2549984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case the illustration indicated the possible movement of the front bucket assembly on this tractor.</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10</a:t>
            </a:fld>
            <a:endParaRPr lang="en-US"/>
          </a:p>
        </p:txBody>
      </p:sp>
    </p:spTree>
    <p:extLst>
      <p:ext uri="{BB962C8B-B14F-4D97-AF65-F5344CB8AC3E}">
        <p14:creationId xmlns:p14="http://schemas.microsoft.com/office/powerpoint/2010/main" val="3101224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BD4288-9094-4148-A725-332AC89DB8E3}"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C0DFC94A-2695-4785-AD85-51683F08A4CB}" type="slidenum">
              <a:rPr lang="en-US" smtClean="0"/>
              <a:pPr/>
              <a:t>‹#›</a:t>
            </a:fld>
            <a:endParaRPr lang="en-US"/>
          </a:p>
        </p:txBody>
      </p:sp>
    </p:spTree>
    <p:extLst>
      <p:ext uri="{BB962C8B-B14F-4D97-AF65-F5344CB8AC3E}">
        <p14:creationId xmlns:p14="http://schemas.microsoft.com/office/powerpoint/2010/main" val="93102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22108-6424-4A97-B4F8-A6E12CDEB4A9}"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76B91A0E-EE8D-4626-83DD-D50997B7C46E}" type="slidenum">
              <a:rPr lang="en-US" smtClean="0"/>
              <a:pPr/>
              <a:t>‹#›</a:t>
            </a:fld>
            <a:endParaRPr lang="en-US"/>
          </a:p>
        </p:txBody>
      </p:sp>
    </p:spTree>
    <p:extLst>
      <p:ext uri="{BB962C8B-B14F-4D97-AF65-F5344CB8AC3E}">
        <p14:creationId xmlns:p14="http://schemas.microsoft.com/office/powerpoint/2010/main" val="805087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6C9EB9-D4F1-44BF-9CCB-D06C2B305D81}"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26B5CD7E-97CB-4652-BB40-19213CC26DBA}" type="slidenum">
              <a:rPr lang="en-US" smtClean="0"/>
              <a:pPr/>
              <a:t>‹#›</a:t>
            </a:fld>
            <a:endParaRPr lang="en-US"/>
          </a:p>
        </p:txBody>
      </p:sp>
    </p:spTree>
    <p:extLst>
      <p:ext uri="{BB962C8B-B14F-4D97-AF65-F5344CB8AC3E}">
        <p14:creationId xmlns:p14="http://schemas.microsoft.com/office/powerpoint/2010/main" val="246747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CF164636-6BD1-4BE9-A43C-CB31DBDC6C09}" type="slidenum">
              <a:rPr lang="en-US" smtClean="0"/>
              <a:pPr/>
              <a:t>‹#›</a:t>
            </a:fld>
            <a:endParaRPr lang="en-US"/>
          </a:p>
        </p:txBody>
      </p:sp>
    </p:spTree>
    <p:extLst>
      <p:ext uri="{BB962C8B-B14F-4D97-AF65-F5344CB8AC3E}">
        <p14:creationId xmlns:p14="http://schemas.microsoft.com/office/powerpoint/2010/main" val="404489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6356-C9D5-4817-AEC2-8F51E989B2BE}"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720165EB-F4D6-4D8B-8D70-CF2B9632605A}" type="slidenum">
              <a:rPr lang="en-US" smtClean="0"/>
              <a:pPr/>
              <a:t>‹#›</a:t>
            </a:fld>
            <a:endParaRPr lang="en-US"/>
          </a:p>
        </p:txBody>
      </p:sp>
    </p:spTree>
    <p:extLst>
      <p:ext uri="{BB962C8B-B14F-4D97-AF65-F5344CB8AC3E}">
        <p14:creationId xmlns:p14="http://schemas.microsoft.com/office/powerpoint/2010/main" val="52052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27B85F-003C-494A-9D16-1D0D0D6AF155}" type="datetime1">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52AA94AB-BA60-47A5-BE3E-E0E257674C72}" type="slidenum">
              <a:rPr lang="en-US" smtClean="0"/>
              <a:pPr/>
              <a:t>‹#›</a:t>
            </a:fld>
            <a:endParaRPr lang="en-US"/>
          </a:p>
        </p:txBody>
      </p:sp>
    </p:spTree>
    <p:extLst>
      <p:ext uri="{BB962C8B-B14F-4D97-AF65-F5344CB8AC3E}">
        <p14:creationId xmlns:p14="http://schemas.microsoft.com/office/powerpoint/2010/main" val="3546025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06DCE3-6F2A-49F8-8EAF-710E0DB64C8C}" type="datetime1">
              <a:rPr lang="en-US" smtClean="0"/>
              <a:pPr/>
              <a:t>6/26/2017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smtClean="0"/>
              <a:t>Page </a:t>
            </a:r>
            <a:fld id="{8F1DB610-0EC5-4727-908B-C5ED5580FBCD}" type="slidenum">
              <a:rPr lang="en-US" smtClean="0"/>
              <a:pPr/>
              <a:t>‹#›</a:t>
            </a:fld>
            <a:endParaRPr lang="en-US"/>
          </a:p>
        </p:txBody>
      </p:sp>
    </p:spTree>
    <p:extLst>
      <p:ext uri="{BB962C8B-B14F-4D97-AF65-F5344CB8AC3E}">
        <p14:creationId xmlns:p14="http://schemas.microsoft.com/office/powerpoint/2010/main" val="293793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442C21-3DB6-4215-928F-6392679FEEA4}" type="datetime1">
              <a:rPr lang="en-US" smtClean="0"/>
              <a:pPr/>
              <a:t>6/26/2017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smtClean="0"/>
              <a:t>Page </a:t>
            </a:r>
            <a:fld id="{F4C0B98A-3F7E-4B69-AA7E-C74758DC7791}" type="slidenum">
              <a:rPr lang="en-US" smtClean="0"/>
              <a:pPr/>
              <a:t>‹#›</a:t>
            </a:fld>
            <a:endParaRPr lang="en-US"/>
          </a:p>
        </p:txBody>
      </p:sp>
    </p:spTree>
    <p:extLst>
      <p:ext uri="{BB962C8B-B14F-4D97-AF65-F5344CB8AC3E}">
        <p14:creationId xmlns:p14="http://schemas.microsoft.com/office/powerpoint/2010/main" val="2477356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2F18D-B2BC-4E36-B5EF-2D54D3392087}" type="datetime1">
              <a:rPr lang="en-US" smtClean="0"/>
              <a:pPr/>
              <a:t>6/26/2017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Page </a:t>
            </a:r>
            <a:fld id="{80E22C0E-D826-48AB-A6E0-F65C17D58A73}" type="slidenum">
              <a:rPr lang="en-US" smtClean="0"/>
              <a:pPr/>
              <a:t>‹#›</a:t>
            </a:fld>
            <a:endParaRPr lang="en-US"/>
          </a:p>
        </p:txBody>
      </p:sp>
    </p:spTree>
    <p:extLst>
      <p:ext uri="{BB962C8B-B14F-4D97-AF65-F5344CB8AC3E}">
        <p14:creationId xmlns:p14="http://schemas.microsoft.com/office/powerpoint/2010/main" val="1914280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37A21-C576-454E-849B-20006FD9B227}" type="datetime1">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7AF6FB41-C025-47BA-BC73-7CE21A3C7ED0}" type="slidenum">
              <a:rPr lang="en-US" smtClean="0"/>
              <a:pPr/>
              <a:t>‹#›</a:t>
            </a:fld>
            <a:endParaRPr lang="en-US"/>
          </a:p>
        </p:txBody>
      </p:sp>
    </p:spTree>
    <p:extLst>
      <p:ext uri="{BB962C8B-B14F-4D97-AF65-F5344CB8AC3E}">
        <p14:creationId xmlns:p14="http://schemas.microsoft.com/office/powerpoint/2010/main" val="594185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EA7D1-42F7-4336-A476-D404FBE21E63}" type="datetime1">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333A94F4-1FF2-404F-81EA-730CABC29133}" type="slidenum">
              <a:rPr lang="en-US" smtClean="0"/>
              <a:pPr/>
              <a:t>‹#›</a:t>
            </a:fld>
            <a:endParaRPr lang="en-US"/>
          </a:p>
        </p:txBody>
      </p:sp>
    </p:spTree>
    <p:extLst>
      <p:ext uri="{BB962C8B-B14F-4D97-AF65-F5344CB8AC3E}">
        <p14:creationId xmlns:p14="http://schemas.microsoft.com/office/powerpoint/2010/main" val="643606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1094EB3-FF50-400E-A947-994F46E33D60}" type="datetime1">
              <a:rPr lang="en-US" smtClean="0"/>
              <a:pPr/>
              <a:t>6/26/2017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smtClean="0"/>
              <a:t>Page </a:t>
            </a:r>
            <a:fld id="{E965FBC7-AF3E-4691-9600-EE6044DB02CE}" type="slidenum">
              <a:rPr lang="en-US" smtClean="0"/>
              <a:pPr/>
              <a:t>‹#›</a:t>
            </a:fld>
            <a:endParaRPr lang="en-US"/>
          </a:p>
        </p:txBody>
      </p:sp>
      <p:grpSp>
        <p:nvGrpSpPr>
          <p:cNvPr id="7" name="Group 85"/>
          <p:cNvGrpSpPr>
            <a:grpSpLocks/>
          </p:cNvGrpSpPr>
          <p:nvPr userDrawn="1"/>
        </p:nvGrpSpPr>
        <p:grpSpPr bwMode="auto">
          <a:xfrm>
            <a:off x="0" y="0"/>
            <a:ext cx="9144000" cy="6858000"/>
            <a:chOff x="0" y="0"/>
            <a:chExt cx="5760" cy="4320"/>
          </a:xfrm>
        </p:grpSpPr>
        <p:grpSp>
          <p:nvGrpSpPr>
            <p:cNvPr id="8" name="Group 2"/>
            <p:cNvGrpSpPr>
              <a:grpSpLocks/>
            </p:cNvGrpSpPr>
            <p:nvPr/>
          </p:nvGrpSpPr>
          <p:grpSpPr bwMode="auto">
            <a:xfrm>
              <a:off x="0" y="0"/>
              <a:ext cx="5760" cy="4320"/>
              <a:chOff x="0" y="0"/>
              <a:chExt cx="5760" cy="4320"/>
            </a:xfrm>
          </p:grpSpPr>
          <p:grpSp>
            <p:nvGrpSpPr>
              <p:cNvPr id="33" name="Group 3"/>
              <p:cNvGrpSpPr>
                <a:grpSpLocks/>
              </p:cNvGrpSpPr>
              <p:nvPr/>
            </p:nvGrpSpPr>
            <p:grpSpPr bwMode="auto">
              <a:xfrm>
                <a:off x="0" y="192"/>
                <a:ext cx="5760" cy="4032"/>
                <a:chOff x="0" y="192"/>
                <a:chExt cx="5760" cy="4032"/>
              </a:xfrm>
            </p:grpSpPr>
            <p:sp>
              <p:nvSpPr>
                <p:cNvPr id="64" name="Line 4"/>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5" name="Line 5"/>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6" name="Line 6"/>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7" name="Line 7"/>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8" name="Line 8"/>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9" name="Line 9"/>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0" name="Line 10"/>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1" name="Line 11"/>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2" name="Line 12"/>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3" name="Line 13"/>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4" name="Line 14"/>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5" name="Line 15"/>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6" name="Line 16"/>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7" name="Line 17"/>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8" name="Line 18"/>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9" name="Line 19"/>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0" name="Line 20"/>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1" name="Line 21"/>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2" name="Line 22"/>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3" name="Line 23"/>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4" name="Line 24"/>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5" name="Line 25"/>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nvGrpSpPr>
              <p:cNvPr id="34" name="Group 26"/>
              <p:cNvGrpSpPr>
                <a:grpSpLocks/>
              </p:cNvGrpSpPr>
              <p:nvPr/>
            </p:nvGrpSpPr>
            <p:grpSpPr bwMode="auto">
              <a:xfrm>
                <a:off x="192" y="0"/>
                <a:ext cx="5376" cy="4320"/>
                <a:chOff x="192" y="0"/>
                <a:chExt cx="5376" cy="4320"/>
              </a:xfrm>
            </p:grpSpPr>
            <p:sp>
              <p:nvSpPr>
                <p:cNvPr id="35"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6"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7"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8"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9"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0"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1"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2"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5"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6"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7"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8"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9"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0"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1"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2"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3"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4"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5"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6"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7"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8"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9"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0"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1"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2"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3"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sp>
          <p:nvSpPr>
            <p:cNvPr id="9" name="Rectangle 56"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grpSp>
          <p:nvGrpSpPr>
            <p:cNvPr id="10" name="Group 57"/>
            <p:cNvGrpSpPr>
              <a:grpSpLocks/>
            </p:cNvGrpSpPr>
            <p:nvPr/>
          </p:nvGrpSpPr>
          <p:grpSpPr bwMode="auto">
            <a:xfrm>
              <a:off x="2064" y="3984"/>
              <a:ext cx="1920" cy="288"/>
              <a:chOff x="2064" y="3984"/>
              <a:chExt cx="1920" cy="288"/>
            </a:xfrm>
          </p:grpSpPr>
          <p:sp>
            <p:nvSpPr>
              <p:cNvPr id="28" name="Rectangle 58" descr="60%"/>
              <p:cNvSpPr>
                <a:spLocks noChangeArrowheads="1"/>
              </p:cNvSpPr>
              <p:nvPr userDrawn="1"/>
            </p:nvSpPr>
            <p:spPr bwMode="ltGray">
              <a:xfrm>
                <a:off x="2112" y="4032"/>
                <a:ext cx="1824"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29" name="Line 59"/>
              <p:cNvSpPr>
                <a:spLocks noChangeShapeType="1"/>
              </p:cNvSpPr>
              <p:nvPr userDrawn="1"/>
            </p:nvSpPr>
            <p:spPr bwMode="ltGray">
              <a:xfrm>
                <a:off x="2064" y="4032"/>
                <a:ext cx="1920" cy="0"/>
              </a:xfrm>
              <a:prstGeom prst="line">
                <a:avLst/>
              </a:prstGeom>
              <a:noFill/>
              <a:ln w="9525">
                <a:solidFill>
                  <a:schemeClr val="hlink"/>
                </a:solidFill>
                <a:round/>
                <a:headEnd/>
                <a:tailEnd/>
              </a:ln>
              <a:effectLst/>
            </p:spPr>
            <p:txBody>
              <a:bodyPr wrap="none" anchor="ctr"/>
              <a:lstStyle/>
              <a:p>
                <a:endParaRPr lang="en-US"/>
              </a:p>
            </p:txBody>
          </p:sp>
          <p:sp>
            <p:nvSpPr>
              <p:cNvPr id="30" name="Line 60"/>
              <p:cNvSpPr>
                <a:spLocks noChangeShapeType="1"/>
              </p:cNvSpPr>
              <p:nvPr userDrawn="1"/>
            </p:nvSpPr>
            <p:spPr bwMode="ltGray">
              <a:xfrm>
                <a:off x="2064" y="4224"/>
                <a:ext cx="1920" cy="0"/>
              </a:xfrm>
              <a:prstGeom prst="line">
                <a:avLst/>
              </a:prstGeom>
              <a:noFill/>
              <a:ln w="9525">
                <a:solidFill>
                  <a:schemeClr val="hlink"/>
                </a:solidFill>
                <a:round/>
                <a:headEnd/>
                <a:tailEnd/>
              </a:ln>
              <a:effectLst/>
            </p:spPr>
            <p:txBody>
              <a:bodyPr wrap="none" anchor="ctr"/>
              <a:lstStyle/>
              <a:p>
                <a:endParaRPr lang="en-US"/>
              </a:p>
            </p:txBody>
          </p:sp>
          <p:sp>
            <p:nvSpPr>
              <p:cNvPr id="31" name="Line 61"/>
              <p:cNvSpPr>
                <a:spLocks noChangeShapeType="1"/>
              </p:cNvSpPr>
              <p:nvPr userDrawn="1"/>
            </p:nvSpPr>
            <p:spPr bwMode="ltGray">
              <a:xfrm>
                <a:off x="2112" y="3984"/>
                <a:ext cx="0" cy="288"/>
              </a:xfrm>
              <a:prstGeom prst="line">
                <a:avLst/>
              </a:prstGeom>
              <a:noFill/>
              <a:ln w="9525">
                <a:solidFill>
                  <a:schemeClr val="hlink"/>
                </a:solidFill>
                <a:round/>
                <a:headEnd/>
                <a:tailEnd/>
              </a:ln>
              <a:effectLst/>
            </p:spPr>
            <p:txBody>
              <a:bodyPr wrap="none" anchor="ctr"/>
              <a:lstStyle/>
              <a:p>
                <a:endParaRPr lang="en-US"/>
              </a:p>
            </p:txBody>
          </p:sp>
          <p:sp>
            <p:nvSpPr>
              <p:cNvPr id="32" name="Line 62"/>
              <p:cNvSpPr>
                <a:spLocks noChangeShapeType="1"/>
              </p:cNvSpPr>
              <p:nvPr userDrawn="1"/>
            </p:nvSpPr>
            <p:spPr bwMode="ltGray">
              <a:xfrm>
                <a:off x="3936" y="3984"/>
                <a:ext cx="0" cy="288"/>
              </a:xfrm>
              <a:prstGeom prst="line">
                <a:avLst/>
              </a:prstGeom>
              <a:noFill/>
              <a:ln w="9525">
                <a:solidFill>
                  <a:schemeClr val="hlink"/>
                </a:solidFill>
                <a:round/>
                <a:headEnd/>
                <a:tailEnd/>
              </a:ln>
              <a:effectLst/>
            </p:spPr>
            <p:txBody>
              <a:bodyPr wrap="none" anchor="ctr"/>
              <a:lstStyle/>
              <a:p>
                <a:endParaRPr lang="en-US"/>
              </a:p>
            </p:txBody>
          </p:sp>
        </p:grpSp>
        <p:grpSp>
          <p:nvGrpSpPr>
            <p:cNvPr id="11" name="Group 63"/>
            <p:cNvGrpSpPr>
              <a:grpSpLocks/>
            </p:cNvGrpSpPr>
            <p:nvPr/>
          </p:nvGrpSpPr>
          <p:grpSpPr bwMode="auto">
            <a:xfrm>
              <a:off x="4512" y="3984"/>
              <a:ext cx="912" cy="288"/>
              <a:chOff x="4512" y="3984"/>
              <a:chExt cx="912" cy="288"/>
            </a:xfrm>
          </p:grpSpPr>
          <p:sp>
            <p:nvSpPr>
              <p:cNvPr id="23" name="Rectangle 64" descr="60%"/>
              <p:cNvSpPr>
                <a:spLocks noChangeArrowheads="1"/>
              </p:cNvSpPr>
              <p:nvPr userDrawn="1"/>
            </p:nvSpPr>
            <p:spPr bwMode="ltGray">
              <a:xfrm>
                <a:off x="4560"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24" name="Line 65"/>
              <p:cNvSpPr>
                <a:spLocks noChangeShapeType="1"/>
              </p:cNvSpPr>
              <p:nvPr userDrawn="1"/>
            </p:nvSpPr>
            <p:spPr bwMode="ltGray">
              <a:xfrm>
                <a:off x="4512" y="4032"/>
                <a:ext cx="912" cy="0"/>
              </a:xfrm>
              <a:prstGeom prst="line">
                <a:avLst/>
              </a:prstGeom>
              <a:noFill/>
              <a:ln w="9525">
                <a:solidFill>
                  <a:schemeClr val="hlink"/>
                </a:solidFill>
                <a:round/>
                <a:headEnd/>
                <a:tailEnd/>
              </a:ln>
              <a:effectLst/>
            </p:spPr>
            <p:txBody>
              <a:bodyPr wrap="none" anchor="ctr"/>
              <a:lstStyle/>
              <a:p>
                <a:endParaRPr lang="en-US"/>
              </a:p>
            </p:txBody>
          </p:sp>
          <p:sp>
            <p:nvSpPr>
              <p:cNvPr id="25" name="Line 66"/>
              <p:cNvSpPr>
                <a:spLocks noChangeShapeType="1"/>
              </p:cNvSpPr>
              <p:nvPr userDrawn="1"/>
            </p:nvSpPr>
            <p:spPr bwMode="ltGray">
              <a:xfrm>
                <a:off x="4512" y="4224"/>
                <a:ext cx="912" cy="0"/>
              </a:xfrm>
              <a:prstGeom prst="line">
                <a:avLst/>
              </a:prstGeom>
              <a:noFill/>
              <a:ln w="9525">
                <a:solidFill>
                  <a:schemeClr val="hlink"/>
                </a:solidFill>
                <a:round/>
                <a:headEnd/>
                <a:tailEnd/>
              </a:ln>
              <a:effectLst/>
            </p:spPr>
            <p:txBody>
              <a:bodyPr wrap="none" anchor="ctr"/>
              <a:lstStyle/>
              <a:p>
                <a:endParaRPr lang="en-US"/>
              </a:p>
            </p:txBody>
          </p:sp>
          <p:sp>
            <p:nvSpPr>
              <p:cNvPr id="26" name="Line 67"/>
              <p:cNvSpPr>
                <a:spLocks noChangeShapeType="1"/>
              </p:cNvSpPr>
              <p:nvPr userDrawn="1"/>
            </p:nvSpPr>
            <p:spPr bwMode="ltGray">
              <a:xfrm>
                <a:off x="4560" y="3984"/>
                <a:ext cx="0" cy="288"/>
              </a:xfrm>
              <a:prstGeom prst="line">
                <a:avLst/>
              </a:prstGeom>
              <a:noFill/>
              <a:ln w="9525">
                <a:solidFill>
                  <a:schemeClr val="hlink"/>
                </a:solidFill>
                <a:round/>
                <a:headEnd/>
                <a:tailEnd/>
              </a:ln>
              <a:effectLst/>
            </p:spPr>
            <p:txBody>
              <a:bodyPr wrap="none" anchor="ctr"/>
              <a:lstStyle/>
              <a:p>
                <a:endParaRPr lang="en-US"/>
              </a:p>
            </p:txBody>
          </p:sp>
          <p:sp>
            <p:nvSpPr>
              <p:cNvPr id="27" name="Line 68"/>
              <p:cNvSpPr>
                <a:spLocks noChangeShapeType="1"/>
              </p:cNvSpPr>
              <p:nvPr userDrawn="1"/>
            </p:nvSpPr>
            <p:spPr bwMode="ltGray">
              <a:xfrm>
                <a:off x="5376" y="3984"/>
                <a:ext cx="0" cy="288"/>
              </a:xfrm>
              <a:prstGeom prst="line">
                <a:avLst/>
              </a:prstGeom>
              <a:noFill/>
              <a:ln w="9525">
                <a:solidFill>
                  <a:schemeClr val="hlink"/>
                </a:solidFill>
                <a:round/>
                <a:headEnd/>
                <a:tailEnd/>
              </a:ln>
              <a:effectLst/>
            </p:spPr>
            <p:txBody>
              <a:bodyPr wrap="none" anchor="ctr"/>
              <a:lstStyle/>
              <a:p>
                <a:endParaRPr lang="en-US"/>
              </a:p>
            </p:txBody>
          </p:sp>
        </p:grpSp>
        <p:grpSp>
          <p:nvGrpSpPr>
            <p:cNvPr id="12" name="Group 69"/>
            <p:cNvGrpSpPr>
              <a:grpSpLocks/>
            </p:cNvGrpSpPr>
            <p:nvPr/>
          </p:nvGrpSpPr>
          <p:grpSpPr bwMode="auto">
            <a:xfrm>
              <a:off x="624" y="3984"/>
              <a:ext cx="912" cy="288"/>
              <a:chOff x="624" y="3984"/>
              <a:chExt cx="912" cy="288"/>
            </a:xfrm>
          </p:grpSpPr>
          <p:sp>
            <p:nvSpPr>
              <p:cNvPr id="18" name="Rectangle 70" descr="60%"/>
              <p:cNvSpPr>
                <a:spLocks noChangeArrowheads="1"/>
              </p:cNvSpPr>
              <p:nvPr userDrawn="1"/>
            </p:nvSpPr>
            <p:spPr bwMode="ltGray">
              <a:xfrm>
                <a:off x="672"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19" name="Line 71"/>
              <p:cNvSpPr>
                <a:spLocks noChangeShapeType="1"/>
              </p:cNvSpPr>
              <p:nvPr userDrawn="1"/>
            </p:nvSpPr>
            <p:spPr bwMode="ltGray">
              <a:xfrm>
                <a:off x="624" y="4032"/>
                <a:ext cx="912" cy="0"/>
              </a:xfrm>
              <a:prstGeom prst="line">
                <a:avLst/>
              </a:prstGeom>
              <a:noFill/>
              <a:ln w="9525">
                <a:solidFill>
                  <a:schemeClr val="hlink"/>
                </a:solidFill>
                <a:round/>
                <a:headEnd/>
                <a:tailEnd/>
              </a:ln>
              <a:effectLst/>
            </p:spPr>
            <p:txBody>
              <a:bodyPr wrap="none" anchor="ctr"/>
              <a:lstStyle/>
              <a:p>
                <a:endParaRPr lang="en-US"/>
              </a:p>
            </p:txBody>
          </p:sp>
          <p:sp>
            <p:nvSpPr>
              <p:cNvPr id="20" name="Line 72"/>
              <p:cNvSpPr>
                <a:spLocks noChangeShapeType="1"/>
              </p:cNvSpPr>
              <p:nvPr userDrawn="1"/>
            </p:nvSpPr>
            <p:spPr bwMode="ltGray">
              <a:xfrm>
                <a:off x="624" y="4224"/>
                <a:ext cx="912" cy="0"/>
              </a:xfrm>
              <a:prstGeom prst="line">
                <a:avLst/>
              </a:prstGeom>
              <a:noFill/>
              <a:ln w="9525">
                <a:solidFill>
                  <a:schemeClr val="hlink"/>
                </a:solidFill>
                <a:round/>
                <a:headEnd/>
                <a:tailEnd/>
              </a:ln>
              <a:effectLst/>
            </p:spPr>
            <p:txBody>
              <a:bodyPr wrap="none" anchor="ctr"/>
              <a:lstStyle/>
              <a:p>
                <a:endParaRPr lang="en-US"/>
              </a:p>
            </p:txBody>
          </p:sp>
          <p:sp>
            <p:nvSpPr>
              <p:cNvPr id="21" name="Line 73"/>
              <p:cNvSpPr>
                <a:spLocks noChangeShapeType="1"/>
              </p:cNvSpPr>
              <p:nvPr userDrawn="1"/>
            </p:nvSpPr>
            <p:spPr bwMode="ltGray">
              <a:xfrm>
                <a:off x="672" y="3984"/>
                <a:ext cx="0" cy="288"/>
              </a:xfrm>
              <a:prstGeom prst="line">
                <a:avLst/>
              </a:prstGeom>
              <a:noFill/>
              <a:ln w="9525">
                <a:solidFill>
                  <a:schemeClr val="hlink"/>
                </a:solidFill>
                <a:round/>
                <a:headEnd/>
                <a:tailEnd/>
              </a:ln>
              <a:effectLst/>
            </p:spPr>
            <p:txBody>
              <a:bodyPr wrap="none" anchor="ctr"/>
              <a:lstStyle/>
              <a:p>
                <a:endParaRPr lang="en-US"/>
              </a:p>
            </p:txBody>
          </p:sp>
          <p:sp>
            <p:nvSpPr>
              <p:cNvPr id="22" name="Line 74"/>
              <p:cNvSpPr>
                <a:spLocks noChangeShapeType="1"/>
              </p:cNvSpPr>
              <p:nvPr userDrawn="1"/>
            </p:nvSpPr>
            <p:spPr bwMode="ltGray">
              <a:xfrm>
                <a:off x="1488" y="3984"/>
                <a:ext cx="0" cy="288"/>
              </a:xfrm>
              <a:prstGeom prst="line">
                <a:avLst/>
              </a:prstGeom>
              <a:noFill/>
              <a:ln w="9525">
                <a:solidFill>
                  <a:schemeClr val="hlink"/>
                </a:solidFill>
                <a:round/>
                <a:headEnd/>
                <a:tailEnd/>
              </a:ln>
              <a:effectLst/>
            </p:spPr>
            <p:txBody>
              <a:bodyPr wrap="none" anchor="ctr"/>
              <a:lstStyle/>
              <a:p>
                <a:endParaRPr lang="en-US"/>
              </a:p>
            </p:txBody>
          </p:sp>
        </p:grpSp>
        <p:sp>
          <p:nvSpPr>
            <p:cNvPr id="13" name="Line 80"/>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a:p>
          </p:txBody>
        </p:sp>
        <p:grpSp>
          <p:nvGrpSpPr>
            <p:cNvPr id="14" name="Group 81"/>
            <p:cNvGrpSpPr>
              <a:grpSpLocks/>
            </p:cNvGrpSpPr>
            <p:nvPr/>
          </p:nvGrpSpPr>
          <p:grpSpPr bwMode="auto">
            <a:xfrm>
              <a:off x="261" y="892"/>
              <a:ext cx="1124" cy="1464"/>
              <a:chOff x="96" y="916"/>
              <a:chExt cx="2208" cy="2876"/>
            </a:xfrm>
          </p:grpSpPr>
          <p:sp>
            <p:nvSpPr>
              <p:cNvPr id="15" name="Line 82"/>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a:p>
            </p:txBody>
          </p:sp>
          <p:sp>
            <p:nvSpPr>
              <p:cNvPr id="16" name="Line 83"/>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a:p>
            </p:txBody>
          </p:sp>
          <p:sp>
            <p:nvSpPr>
              <p:cNvPr id="17" name="Arc 84"/>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spTree>
    <p:extLst>
      <p:ext uri="{BB962C8B-B14F-4D97-AF65-F5344CB8AC3E}">
        <p14:creationId xmlns:p14="http://schemas.microsoft.com/office/powerpoint/2010/main" val="10557759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reativecommons.org/licenses/by/3.0" TargetMode="External"/><Relationship Id="rId1" Type="http://schemas.openxmlformats.org/officeDocument/2006/relationships/slideLayout" Target="../slideLayouts/slideLayout2.xml"/><Relationship Id="rId6" Type="http://schemas.openxmlformats.org/officeDocument/2006/relationships/image" Target="cid:image004.jpg@01D050FD.CF15BA40" TargetMode="External"/><Relationship Id="rId5" Type="http://schemas.openxmlformats.org/officeDocument/2006/relationships/image" Target="../media/image2.jpeg"/><Relationship Id="rId4" Type="http://schemas.openxmlformats.org/officeDocument/2006/relationships/image" Target="cid:image001.jpg@01D050FD.CEFDEC8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Blueprint Reading</a:t>
            </a:r>
            <a:endParaRPr lang="en-US" dirty="0"/>
          </a:p>
        </p:txBody>
      </p:sp>
      <p:sp>
        <p:nvSpPr>
          <p:cNvPr id="3" name="Subtitle 2"/>
          <p:cNvSpPr>
            <a:spLocks noGrp="1"/>
          </p:cNvSpPr>
          <p:nvPr>
            <p:ph type="subTitle" idx="1"/>
          </p:nvPr>
        </p:nvSpPr>
        <p:spPr>
          <a:xfrm>
            <a:off x="990600" y="3886200"/>
            <a:ext cx="7772400" cy="1752600"/>
          </a:xfrm>
        </p:spPr>
        <p:txBody>
          <a:bodyPr/>
          <a:lstStyle/>
          <a:p>
            <a:r>
              <a:rPr lang="en-US" dirty="0" smtClean="0"/>
              <a:t>Section X – Working Drawings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 Assembly</a:t>
            </a:r>
            <a:endParaRPr lang="en-US" dirty="0"/>
          </a:p>
        </p:txBody>
      </p:sp>
      <p:pic>
        <p:nvPicPr>
          <p:cNvPr id="6" name="Content Placeholder 5" descr="layout assembly" title="layout assembly"/>
          <p:cNvPicPr>
            <a:picLocks noGrp="1" noChangeAspect="1"/>
          </p:cNvPicPr>
          <p:nvPr>
            <p:ph idx="1"/>
          </p:nvPr>
        </p:nvPicPr>
        <p:blipFill>
          <a:blip r:embed="rId3"/>
          <a:stretch>
            <a:fillRect/>
          </a:stretch>
        </p:blipFill>
        <p:spPr>
          <a:xfrm>
            <a:off x="816599" y="1981200"/>
            <a:ext cx="7641601" cy="3874183"/>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One-Off or Limited Production</a:t>
            </a:r>
            <a:endParaRPr lang="en-US" dirty="0"/>
          </a:p>
        </p:txBody>
      </p:sp>
      <p:pic>
        <p:nvPicPr>
          <p:cNvPr id="6" name="Content Placeholder 5" descr="working drawing" title="working drawing"/>
          <p:cNvPicPr>
            <a:picLocks noGrp="1" noChangeAspect="1"/>
          </p:cNvPicPr>
          <p:nvPr>
            <p:ph idx="1"/>
          </p:nvPr>
        </p:nvPicPr>
        <p:blipFill>
          <a:blip r:embed="rId3"/>
          <a:stretch>
            <a:fillRect/>
          </a:stretch>
        </p:blipFill>
        <p:spPr>
          <a:xfrm>
            <a:off x="1143000" y="1600200"/>
            <a:ext cx="7010400" cy="460953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 Assembly</a:t>
            </a:r>
            <a:endParaRPr lang="en-US" dirty="0"/>
          </a:p>
        </p:txBody>
      </p:sp>
      <p:pic>
        <p:nvPicPr>
          <p:cNvPr id="6" name="Content Placeholder 5" descr="detail assembly" title="detail assembly"/>
          <p:cNvPicPr>
            <a:picLocks noGrp="1" noChangeAspect="1"/>
          </p:cNvPicPr>
          <p:nvPr>
            <p:ph idx="1"/>
          </p:nvPr>
        </p:nvPicPr>
        <p:blipFill>
          <a:blip r:embed="rId3" cstate="print"/>
          <a:stretch>
            <a:fillRect/>
          </a:stretch>
        </p:blipFill>
        <p:spPr>
          <a:xfrm>
            <a:off x="1219200" y="1600200"/>
            <a:ext cx="6172200" cy="4735672"/>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Subassembly With Parts List</a:t>
            </a:r>
            <a:endParaRPr lang="en-US" dirty="0"/>
          </a:p>
        </p:txBody>
      </p:sp>
      <p:pic>
        <p:nvPicPr>
          <p:cNvPr id="6" name="Content Placeholder 5" descr="subassebly" title="subassembly"/>
          <p:cNvPicPr>
            <a:picLocks noGrp="1" noChangeAspect="1"/>
          </p:cNvPicPr>
          <p:nvPr>
            <p:ph idx="1"/>
          </p:nvPr>
        </p:nvPicPr>
        <p:blipFill>
          <a:blip r:embed="rId3" cstate="print"/>
          <a:stretch>
            <a:fillRect/>
          </a:stretch>
        </p:blipFill>
        <p:spPr>
          <a:xfrm>
            <a:off x="762000" y="1676400"/>
            <a:ext cx="7735072" cy="40386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Pictorial Assembly</a:t>
            </a:r>
            <a:endParaRPr lang="en-US" dirty="0"/>
          </a:p>
        </p:txBody>
      </p:sp>
      <p:pic>
        <p:nvPicPr>
          <p:cNvPr id="6" name="Content Placeholder 5" descr="3d assembly" title="3D assembly"/>
          <p:cNvPicPr>
            <a:picLocks noGrp="1" noChangeAspect="1"/>
          </p:cNvPicPr>
          <p:nvPr>
            <p:ph idx="1"/>
          </p:nvPr>
        </p:nvPicPr>
        <p:blipFill>
          <a:blip r:embed="rId3"/>
          <a:stretch>
            <a:fillRect/>
          </a:stretch>
        </p:blipFill>
        <p:spPr>
          <a:xfrm>
            <a:off x="1981200" y="1752600"/>
            <a:ext cx="5105400" cy="434106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2D Assembly</a:t>
            </a:r>
            <a:endParaRPr lang="en-US" dirty="0"/>
          </a:p>
        </p:txBody>
      </p:sp>
      <p:pic>
        <p:nvPicPr>
          <p:cNvPr id="6" name="Content Placeholder 5" descr="2D assembly" title="2D assembly"/>
          <p:cNvPicPr>
            <a:picLocks noGrp="1" noChangeAspect="1"/>
          </p:cNvPicPr>
          <p:nvPr>
            <p:ph idx="1"/>
          </p:nvPr>
        </p:nvPicPr>
        <p:blipFill>
          <a:blip r:embed="rId3" cstate="print"/>
          <a:stretch>
            <a:fillRect/>
          </a:stretch>
        </p:blipFill>
        <p:spPr>
          <a:xfrm>
            <a:off x="1295400" y="1600200"/>
            <a:ext cx="6553200" cy="4618152"/>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xploded view" title="exploded view"/>
          <p:cNvSpPr>
            <a:spLocks noGrp="1"/>
          </p:cNvSpPr>
          <p:nvPr>
            <p:ph type="title"/>
          </p:nvPr>
        </p:nvSpPr>
        <p:spPr/>
        <p:txBody>
          <a:bodyPr/>
          <a:lstStyle/>
          <a:p>
            <a:r>
              <a:rPr lang="en-US" dirty="0" smtClean="0"/>
              <a:t>Exploded </a:t>
            </a:r>
            <a:r>
              <a:rPr lang="en-US" dirty="0" err="1" smtClean="0"/>
              <a:t>Iso</a:t>
            </a:r>
            <a:endParaRPr lang="en-US" dirty="0"/>
          </a:p>
        </p:txBody>
      </p:sp>
      <p:pic>
        <p:nvPicPr>
          <p:cNvPr id="6" name="Content Placeholder 5" descr="Drafting_Pic0010.png" title="exploded view"/>
          <p:cNvPicPr>
            <a:picLocks noGrp="1" noChangeAspect="1"/>
          </p:cNvPicPr>
          <p:nvPr>
            <p:ph idx="1"/>
          </p:nvPr>
        </p:nvPicPr>
        <p:blipFill>
          <a:blip r:embed="rId3"/>
          <a:stretch>
            <a:fillRect/>
          </a:stretch>
        </p:blipFill>
        <p:spPr>
          <a:xfrm>
            <a:off x="4495800" y="380999"/>
            <a:ext cx="4118884" cy="5808791"/>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Balloon Arrows</a:t>
            </a:r>
            <a:endParaRPr lang="en-US" dirty="0"/>
          </a:p>
        </p:txBody>
      </p:sp>
      <p:pic>
        <p:nvPicPr>
          <p:cNvPr id="6" name="Content Placeholder 5" descr="balloon arrows" title="balloon arrows"/>
          <p:cNvPicPr>
            <a:picLocks noGrp="1" noChangeAspect="1"/>
          </p:cNvPicPr>
          <p:nvPr>
            <p:ph idx="1"/>
          </p:nvPr>
        </p:nvPicPr>
        <p:blipFill>
          <a:blip r:embed="rId3"/>
          <a:stretch>
            <a:fillRect/>
          </a:stretch>
        </p:blipFill>
        <p:spPr>
          <a:xfrm>
            <a:off x="5029200" y="685800"/>
            <a:ext cx="2895600" cy="5322461"/>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Balloon Alignment</a:t>
            </a:r>
            <a:endParaRPr lang="en-US" dirty="0"/>
          </a:p>
        </p:txBody>
      </p:sp>
      <p:pic>
        <p:nvPicPr>
          <p:cNvPr id="6" name="Content Placeholder 5" descr="balloon alighment" title="balloon alighment"/>
          <p:cNvPicPr>
            <a:picLocks noGrp="1" noChangeAspect="1"/>
          </p:cNvPicPr>
          <p:nvPr>
            <p:ph idx="1"/>
          </p:nvPr>
        </p:nvPicPr>
        <p:blipFill>
          <a:blip r:embed="rId3" cstate="print"/>
          <a:stretch>
            <a:fillRect/>
          </a:stretch>
        </p:blipFill>
        <p:spPr>
          <a:xfrm>
            <a:off x="762000" y="1676399"/>
            <a:ext cx="7772400" cy="4474093"/>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Parts List</a:t>
            </a:r>
            <a:endParaRPr lang="en-US" dirty="0"/>
          </a:p>
        </p:txBody>
      </p:sp>
      <p:pic>
        <p:nvPicPr>
          <p:cNvPr id="6" name="Content Placeholder 5" descr="parts list" title="parts list"/>
          <p:cNvPicPr>
            <a:picLocks noGrp="1" noChangeAspect="1"/>
          </p:cNvPicPr>
          <p:nvPr>
            <p:ph idx="1"/>
          </p:nvPr>
        </p:nvPicPr>
        <p:blipFill>
          <a:blip r:embed="rId3"/>
          <a:stretch>
            <a:fillRect/>
          </a:stretch>
        </p:blipFill>
        <p:spPr>
          <a:xfrm>
            <a:off x="990600" y="1828800"/>
            <a:ext cx="7370858" cy="38862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0984" y="887769"/>
            <a:ext cx="8073527" cy="4065231"/>
          </a:xfrm>
          <a:prstGeom prst="rect">
            <a:avLst/>
          </a:prstGeom>
        </p:spPr>
        <p:txBody>
          <a:bodyPr anchor="t" anchorCtr="0">
            <a:normAutofit fontScale="90000" lnSpcReduction="2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1800" dirty="0">
                <a:solidFill>
                  <a:schemeClr val="tx1"/>
                </a:solidFill>
                <a:latin typeface="Times New Roman" panose="02020603050405020304" pitchFamily="18" charset="0"/>
                <a:cs typeface="Times New Roman" panose="02020603050405020304" pitchFamily="18" charset="0"/>
              </a:rPr>
              <a:t>The AMMQC program is an Equal Opportunity program.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Adaptive equipment is available upon request for individuals with disabilities.</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u="sng" dirty="0">
                <a:solidFill>
                  <a:schemeClr val="tx1"/>
                </a:solidFill>
                <a:latin typeface="Times New Roman" panose="02020603050405020304" pitchFamily="18" charset="0"/>
                <a:cs typeface="Times New Roman" panose="02020603050405020304" pitchFamily="18" charset="0"/>
                <a:hlinkClick r:id="rId2" tooltip="Creative Commons License"/>
              </a:rPr>
              <a:t>http://creativecommons.org/licenses/by/3.0</a:t>
            </a:r>
            <a:r>
              <a:rPr lang="en-US" sz="1800" dirty="0">
                <a:solidFill>
                  <a:schemeClr val="tx1"/>
                </a:solidFill>
                <a:latin typeface="Times New Roman" panose="02020603050405020304" pitchFamily="18" charset="0"/>
                <a:cs typeface="Times New Roman" panose="02020603050405020304" pitchFamily="18" charset="0"/>
              </a:rPr>
              <a:t> This work is licensed under a Creative Commons Attribution 3.0 </a:t>
            </a:r>
            <a:r>
              <a:rPr lang="en-US" sz="1800" dirty="0" err="1">
                <a:solidFill>
                  <a:schemeClr val="tx1"/>
                </a:solidFill>
                <a:latin typeface="Times New Roman" panose="02020603050405020304" pitchFamily="18" charset="0"/>
                <a:cs typeface="Times New Roman" panose="02020603050405020304" pitchFamily="18" charset="0"/>
              </a:rPr>
              <a:t>Unported</a:t>
            </a:r>
            <a:r>
              <a:rPr lang="en-US" sz="1800" dirty="0">
                <a:solidFill>
                  <a:schemeClr val="tx1"/>
                </a:solidFill>
                <a:latin typeface="Times New Roman" panose="02020603050405020304" pitchFamily="18" charset="0"/>
                <a:cs typeface="Times New Roman" panose="02020603050405020304" pitchFamily="18" charset="0"/>
              </a:rPr>
              <a:t> License [http://creativecommons.org/licenses/by/3.0]</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This project is sponsored by a $15.9 million grant from the U.S. Department of Labor, Employment and Training Administration.</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The AMMQC program is an Equal Opportunity program. Adaptive equipment is available upon request for individuals with disabilities. This workforce product was funded by a grant awarded by the U.S. Department of Labor’s Employment and Training Administration. The product was created by the grantee and does not necessarily reflect the official position of the U.S. Department of Labor. The U.S. Department of Labor makes no guarantees, warranties, or assurances of any kind, express or implied, with respect to such information, including any information on linked sites and including, but not limited to, accuracy of the information or its completeness, timeliness, usefulness, adequacy, continued availability, or ownership.</a:t>
            </a:r>
            <a:r>
              <a:rPr lang="en-US" dirty="0">
                <a:solidFill>
                  <a:schemeClr val="tx1"/>
                </a:solidFill>
              </a:rPr>
              <a:t/>
            </a:r>
            <a:br>
              <a:rPr lang="en-US" dirty="0">
                <a:solidFill>
                  <a:schemeClr val="tx1"/>
                </a:solidFill>
              </a:rPr>
            </a:br>
            <a:endParaRPr lang="en-US" dirty="0">
              <a:solidFill>
                <a:schemeClr val="tx1"/>
              </a:solidFill>
            </a:endParaRPr>
          </a:p>
        </p:txBody>
      </p:sp>
      <p:pic>
        <p:nvPicPr>
          <p:cNvPr id="3" name="Picture 2" descr="cid:image001.jpg@01D050FD.CEFDEC80"/>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54656" y="5180699"/>
            <a:ext cx="2770193" cy="731520"/>
          </a:xfrm>
          <a:prstGeom prst="rect">
            <a:avLst/>
          </a:prstGeom>
          <a:noFill/>
          <a:ln>
            <a:noFill/>
          </a:ln>
        </p:spPr>
      </p:pic>
      <p:pic>
        <p:nvPicPr>
          <p:cNvPr id="4" name="Picture 3" descr="cid:image004.jpg@01D050FD.CF15BA4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101368" y="4795778"/>
            <a:ext cx="2576830" cy="1257300"/>
          </a:xfrm>
          <a:prstGeom prst="rect">
            <a:avLst/>
          </a:prstGeom>
          <a:noFill/>
          <a:ln>
            <a:noFill/>
          </a:ln>
        </p:spPr>
      </p:pic>
      <p:sp>
        <p:nvSpPr>
          <p:cNvPr id="5" name="Title 4"/>
          <p:cNvSpPr>
            <a:spLocks noGrp="1"/>
          </p:cNvSpPr>
          <p:nvPr>
            <p:ph type="title"/>
          </p:nvPr>
        </p:nvSpPr>
        <p:spPr>
          <a:xfrm>
            <a:off x="628650" y="365127"/>
            <a:ext cx="7886700" cy="625474"/>
          </a:xfrm>
        </p:spPr>
        <p:txBody>
          <a:bodyPr>
            <a:normAutofit/>
          </a:bodyPr>
          <a:lstStyle/>
          <a:p>
            <a:r>
              <a:rPr lang="en-US" sz="1800" dirty="0"/>
              <a:t>Disclaimer</a:t>
            </a:r>
          </a:p>
        </p:txBody>
      </p:sp>
    </p:spTree>
    <p:extLst>
      <p:ext uri="{BB962C8B-B14F-4D97-AF65-F5344CB8AC3E}">
        <p14:creationId xmlns:p14="http://schemas.microsoft.com/office/powerpoint/2010/main" val="4139879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ECN or ECO or CO</a:t>
            </a:r>
            <a:endParaRPr lang="en-US" dirty="0"/>
          </a:p>
        </p:txBody>
      </p:sp>
      <p:pic>
        <p:nvPicPr>
          <p:cNvPr id="6" name="Content Placeholder 5" descr="change notices" title="change notices"/>
          <p:cNvPicPr>
            <a:picLocks noGrp="1" noChangeAspect="1"/>
          </p:cNvPicPr>
          <p:nvPr>
            <p:ph idx="1"/>
          </p:nvPr>
        </p:nvPicPr>
        <p:blipFill>
          <a:blip r:embed="rId3" cstate="print"/>
          <a:stretch>
            <a:fillRect/>
          </a:stretch>
        </p:blipFill>
        <p:spPr>
          <a:xfrm>
            <a:off x="2836081" y="1600200"/>
            <a:ext cx="3717119" cy="4649946"/>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20</a:t>
            </a:fld>
            <a:endParaRPr lang="en-US"/>
          </a:p>
        </p:txBody>
      </p:sp>
    </p:spTree>
    <p:extLst>
      <p:ext uri="{BB962C8B-B14F-4D97-AF65-F5344CB8AC3E}">
        <p14:creationId xmlns:p14="http://schemas.microsoft.com/office/powerpoint/2010/main" val="323145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ECN or ECO or </a:t>
            </a:r>
            <a:r>
              <a:rPr lang="en-US" dirty="0" smtClean="0"/>
              <a:t>CO #2</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21</a:t>
            </a:fld>
            <a:endParaRPr lang="en-US"/>
          </a:p>
        </p:txBody>
      </p:sp>
      <p:pic>
        <p:nvPicPr>
          <p:cNvPr id="7" name="Picture 6" descr="change notices" title="change notices"/>
          <p:cNvPicPr>
            <a:picLocks noChangeAspect="1"/>
          </p:cNvPicPr>
          <p:nvPr/>
        </p:nvPicPr>
        <p:blipFill>
          <a:blip r:embed="rId3"/>
          <a:stretch>
            <a:fillRect/>
          </a:stretch>
        </p:blipFill>
        <p:spPr>
          <a:xfrm>
            <a:off x="914400" y="1676400"/>
            <a:ext cx="7315200" cy="4544079"/>
          </a:xfrm>
          <a:prstGeom prst="rect">
            <a:avLst/>
          </a:prstGeom>
        </p:spPr>
      </p:pic>
    </p:spTree>
    <p:extLst>
      <p:ext uri="{BB962C8B-B14F-4D97-AF65-F5344CB8AC3E}">
        <p14:creationId xmlns:p14="http://schemas.microsoft.com/office/powerpoint/2010/main" val="323145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ECN or ECO </a:t>
            </a:r>
            <a:r>
              <a:rPr lang="en-US" smtClean="0"/>
              <a:t>or </a:t>
            </a:r>
            <a:r>
              <a:rPr lang="en-US" smtClean="0"/>
              <a:t>CO #3</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22</a:t>
            </a:fld>
            <a:endParaRPr lang="en-US"/>
          </a:p>
        </p:txBody>
      </p:sp>
      <p:pic>
        <p:nvPicPr>
          <p:cNvPr id="8" name="Picture 7" descr="change notices" title="change notices"/>
          <p:cNvPicPr>
            <a:picLocks noChangeAspect="1"/>
          </p:cNvPicPr>
          <p:nvPr/>
        </p:nvPicPr>
        <p:blipFill>
          <a:blip r:embed="rId3"/>
          <a:stretch>
            <a:fillRect/>
          </a:stretch>
        </p:blipFill>
        <p:spPr>
          <a:xfrm>
            <a:off x="1295400" y="1600200"/>
            <a:ext cx="6389703" cy="46398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lstStyle/>
          <a:p>
            <a:r>
              <a:rPr lang="en-US" dirty="0" smtClean="0"/>
              <a:t>Unless indicated otherwise all images are from Madsen, David A., and David P. Madsen. </a:t>
            </a:r>
            <a:r>
              <a:rPr lang="en-US" i="1" dirty="0" smtClean="0"/>
              <a:t>Print Reading for Engineering and Manufacturing Technology.</a:t>
            </a:r>
            <a:r>
              <a:rPr lang="en-US" dirty="0" smtClean="0"/>
              <a:t> Clifton Park, NY: Delmar, </a:t>
            </a:r>
            <a:r>
              <a:rPr lang="en-US" dirty="0" err="1" smtClean="0"/>
              <a:t>Cengage</a:t>
            </a:r>
            <a:r>
              <a:rPr lang="en-US" dirty="0" smtClean="0"/>
              <a:t> Learning, 2013. Print.</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23</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Working Drawing - </a:t>
            </a:r>
            <a:r>
              <a:rPr lang="en-US" dirty="0" err="1" smtClean="0"/>
              <a:t>Monodetail</a:t>
            </a:r>
            <a:endParaRPr lang="en-US" sz="4000" dirty="0"/>
          </a:p>
        </p:txBody>
      </p:sp>
      <p:pic>
        <p:nvPicPr>
          <p:cNvPr id="6" name="Content Placeholder 5" descr="working drawing" title="working drawing"/>
          <p:cNvPicPr>
            <a:picLocks noGrp="1" noChangeAspect="1"/>
          </p:cNvPicPr>
          <p:nvPr>
            <p:ph idx="1"/>
          </p:nvPr>
        </p:nvPicPr>
        <p:blipFill>
          <a:blip r:embed="rId3" cstate="print"/>
          <a:stretch>
            <a:fillRect/>
          </a:stretch>
        </p:blipFill>
        <p:spPr>
          <a:xfrm>
            <a:off x="914400" y="1600200"/>
            <a:ext cx="7391400" cy="4740403"/>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Drawing - </a:t>
            </a:r>
            <a:r>
              <a:rPr lang="en-US" dirty="0" err="1" smtClean="0"/>
              <a:t>Multidetail</a:t>
            </a:r>
            <a:endParaRPr lang="en-US" dirty="0"/>
          </a:p>
        </p:txBody>
      </p:sp>
      <p:pic>
        <p:nvPicPr>
          <p:cNvPr id="6" name="Content Placeholder 5" descr="working drawing" title="working drawing"/>
          <p:cNvPicPr>
            <a:picLocks noGrp="1" noChangeAspect="1"/>
          </p:cNvPicPr>
          <p:nvPr>
            <p:ph idx="1"/>
          </p:nvPr>
        </p:nvPicPr>
        <p:blipFill>
          <a:blip r:embed="rId3"/>
          <a:stretch>
            <a:fillRect/>
          </a:stretch>
        </p:blipFill>
        <p:spPr>
          <a:xfrm>
            <a:off x="1066800" y="1676400"/>
            <a:ext cx="7239000" cy="4642065"/>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Assembly Drawing – Single View</a:t>
            </a:r>
            <a:endParaRPr lang="en-US" sz="4000" dirty="0"/>
          </a:p>
        </p:txBody>
      </p:sp>
      <p:pic>
        <p:nvPicPr>
          <p:cNvPr id="6" name="Content Placeholder 5" descr="assembly drawing" title="assembly drawing"/>
          <p:cNvPicPr>
            <a:picLocks noGrp="1" noChangeAspect="1"/>
          </p:cNvPicPr>
          <p:nvPr>
            <p:ph idx="1"/>
          </p:nvPr>
        </p:nvPicPr>
        <p:blipFill>
          <a:blip r:embed="rId3"/>
          <a:stretch>
            <a:fillRect/>
          </a:stretch>
        </p:blipFill>
        <p:spPr>
          <a:xfrm>
            <a:off x="2057400" y="1676400"/>
            <a:ext cx="5105400" cy="4316985"/>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Broken-Out Assembly (Cut away)</a:t>
            </a:r>
            <a:endParaRPr lang="en-US" sz="4000" dirty="0"/>
          </a:p>
        </p:txBody>
      </p:sp>
      <p:pic>
        <p:nvPicPr>
          <p:cNvPr id="6" name="Content Placeholder 5" descr="cut-away" title="cut-away"/>
          <p:cNvPicPr>
            <a:picLocks noGrp="1" noChangeAspect="1"/>
          </p:cNvPicPr>
          <p:nvPr>
            <p:ph idx="1"/>
          </p:nvPr>
        </p:nvPicPr>
        <p:blipFill>
          <a:blip r:embed="rId3" cstate="print"/>
          <a:stretch>
            <a:fillRect/>
          </a:stretch>
        </p:blipFill>
        <p:spPr>
          <a:xfrm>
            <a:off x="790710" y="1828800"/>
            <a:ext cx="7667490" cy="41148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Assembly</a:t>
            </a:r>
            <a:endParaRPr lang="en-US" dirty="0"/>
          </a:p>
        </p:txBody>
      </p:sp>
      <p:pic>
        <p:nvPicPr>
          <p:cNvPr id="6" name="Content Placeholder 5" descr="general assembly" title="general assembly"/>
          <p:cNvPicPr>
            <a:picLocks noGrp="1" noChangeAspect="1"/>
          </p:cNvPicPr>
          <p:nvPr>
            <p:ph idx="1"/>
          </p:nvPr>
        </p:nvPicPr>
        <p:blipFill>
          <a:blip r:embed="rId3" cstate="print"/>
          <a:stretch>
            <a:fillRect/>
          </a:stretch>
        </p:blipFill>
        <p:spPr>
          <a:xfrm>
            <a:off x="1447800" y="1600200"/>
            <a:ext cx="6477000" cy="4575062"/>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7</a:t>
            </a:fld>
            <a:endParaRPr lang="en-US"/>
          </a:p>
        </p:txBody>
      </p:sp>
    </p:spTree>
    <p:extLst>
      <p:ext uri="{BB962C8B-B14F-4D97-AF65-F5344CB8AC3E}">
        <p14:creationId xmlns:p14="http://schemas.microsoft.com/office/powerpoint/2010/main" val="105716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t>
            </a:r>
            <a:r>
              <a:rPr lang="en-US" dirty="0" smtClean="0"/>
              <a:t>Assembly #2</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8</a:t>
            </a:fld>
            <a:endParaRPr lang="en-US"/>
          </a:p>
        </p:txBody>
      </p:sp>
      <p:pic>
        <p:nvPicPr>
          <p:cNvPr id="7" name="Picture 6" descr="general assembly" title="general assembly"/>
          <p:cNvPicPr>
            <a:picLocks noChangeAspect="1"/>
          </p:cNvPicPr>
          <p:nvPr/>
        </p:nvPicPr>
        <p:blipFill>
          <a:blip r:embed="rId3"/>
          <a:stretch>
            <a:fillRect/>
          </a:stretch>
        </p:blipFill>
        <p:spPr>
          <a:xfrm>
            <a:off x="685800" y="2438400"/>
            <a:ext cx="7767956" cy="2971800"/>
          </a:xfrm>
          <a:prstGeom prst="rect">
            <a:avLst/>
          </a:prstGeom>
        </p:spPr>
      </p:pic>
      <p:sp>
        <p:nvSpPr>
          <p:cNvPr id="8" name="Rounded Rectangle 7" descr="highlilghting notes" title="highlilghting notes"/>
          <p:cNvSpPr/>
          <p:nvPr/>
        </p:nvSpPr>
        <p:spPr bwMode="auto">
          <a:xfrm>
            <a:off x="1143000" y="2590800"/>
            <a:ext cx="6096000" cy="1524000"/>
          </a:xfrm>
          <a:prstGeom prst="round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9" name="Rounded Rectangle 8" descr="highlighting block" title="highlighting block"/>
          <p:cNvSpPr/>
          <p:nvPr/>
        </p:nvSpPr>
        <p:spPr bwMode="auto">
          <a:xfrm>
            <a:off x="1143000" y="4114800"/>
            <a:ext cx="7162800" cy="990600"/>
          </a:xfrm>
          <a:prstGeom prst="round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05716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2"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ntr"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Section Assembly</a:t>
            </a:r>
            <a:endParaRPr lang="en-US" dirty="0"/>
          </a:p>
        </p:txBody>
      </p:sp>
      <p:pic>
        <p:nvPicPr>
          <p:cNvPr id="6" name="Content Placeholder 5" descr="assembly" title="assembly"/>
          <p:cNvPicPr>
            <a:picLocks noGrp="1" noChangeAspect="1"/>
          </p:cNvPicPr>
          <p:nvPr>
            <p:ph idx="1"/>
          </p:nvPr>
        </p:nvPicPr>
        <p:blipFill>
          <a:blip r:embed="rId3" cstate="print"/>
          <a:stretch>
            <a:fillRect/>
          </a:stretch>
        </p:blipFill>
        <p:spPr>
          <a:xfrm>
            <a:off x="1275896" y="1600200"/>
            <a:ext cx="6452040" cy="44196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4761</TotalTime>
  <Words>859</Words>
  <Application>Microsoft Office PowerPoint</Application>
  <PresentationFormat>On-screen Show (4:3)</PresentationFormat>
  <Paragraphs>152</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Tahoma</vt:lpstr>
      <vt:lpstr>Times New Roman</vt:lpstr>
      <vt:lpstr>Office Theme</vt:lpstr>
      <vt:lpstr>Blueprint Reading</vt:lpstr>
      <vt:lpstr>Disclaimer</vt:lpstr>
      <vt:lpstr>Working Drawing - Monodetail</vt:lpstr>
      <vt:lpstr>Working Drawing - Multidetail</vt:lpstr>
      <vt:lpstr>Assembly Drawing – Single View</vt:lpstr>
      <vt:lpstr>Broken-Out Assembly (Cut away)</vt:lpstr>
      <vt:lpstr>General Assembly</vt:lpstr>
      <vt:lpstr>General Assembly #2</vt:lpstr>
      <vt:lpstr>Full Section Assembly</vt:lpstr>
      <vt:lpstr>Layout Assembly</vt:lpstr>
      <vt:lpstr>One-Off or Limited Production</vt:lpstr>
      <vt:lpstr>Detail Assembly</vt:lpstr>
      <vt:lpstr>Subassembly With Parts List</vt:lpstr>
      <vt:lpstr>Pictorial Assembly</vt:lpstr>
      <vt:lpstr>Matching 2D Assembly</vt:lpstr>
      <vt:lpstr>Exploded Iso</vt:lpstr>
      <vt:lpstr>Balloon Arrows</vt:lpstr>
      <vt:lpstr>Balloon Alignment</vt:lpstr>
      <vt:lpstr>External Parts List</vt:lpstr>
      <vt:lpstr>ECN or ECO or CO</vt:lpstr>
      <vt:lpstr>ECN or ECO or CO #2</vt:lpstr>
      <vt:lpstr>ECN or ECO or CO #3</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Blueprint Reading</dc:title>
  <dc:subject>Reading Prints of Working Drawings</dc:subject>
  <dc:creator>Todd Rathier</dc:creator>
  <cp:lastModifiedBy>RISD</cp:lastModifiedBy>
  <cp:revision>145</cp:revision>
  <cp:lastPrinted>1601-01-01T00:00:00Z</cp:lastPrinted>
  <dcterms:created xsi:type="dcterms:W3CDTF">1601-01-01T00:00:00Z</dcterms:created>
  <dcterms:modified xsi:type="dcterms:W3CDTF">2017-06-26T22:05:53Z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TC010689871033</vt:lpwstr>
  </property>
</Properties>
</file>