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18"/>
  </p:notesMasterIdLst>
  <p:sldIdLst>
    <p:sldId id="279" r:id="rId2"/>
    <p:sldId id="294"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58" autoAdjust="0"/>
  </p:normalViewPr>
  <p:slideViewPr>
    <p:cSldViewPr>
      <p:cViewPr varScale="1">
        <p:scale>
          <a:sx n="53" d="100"/>
          <a:sy n="53" d="100"/>
        </p:scale>
        <p:origin x="528" y="7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6ABA6-18A7-4109-9E20-EF430A971FE1}" type="datetimeFigureOut">
              <a:rPr lang="en-US" smtClean="0"/>
              <a:pPr/>
              <a:t>6/26/2017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AEEC8-FB8C-498E-871A-115A7A554218}" type="slidenum">
              <a:rPr lang="en-US" smtClean="0"/>
              <a:pPr/>
              <a:t>‹#›</a:t>
            </a:fld>
            <a:endParaRPr lang="en-US"/>
          </a:p>
        </p:txBody>
      </p:sp>
    </p:spTree>
    <p:extLst>
      <p:ext uri="{BB962C8B-B14F-4D97-AF65-F5344CB8AC3E}">
        <p14:creationId xmlns:p14="http://schemas.microsoft.com/office/powerpoint/2010/main" val="314851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a:t>
            </a:fld>
            <a:endParaRPr lang="en-US"/>
          </a:p>
        </p:txBody>
      </p:sp>
    </p:spTree>
    <p:extLst>
      <p:ext uri="{BB962C8B-B14F-4D97-AF65-F5344CB8AC3E}">
        <p14:creationId xmlns:p14="http://schemas.microsoft.com/office/powerpoint/2010/main" val="2676049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General Oblique is normally created at any angle other than 45 degrees from horizontal.</a:t>
            </a:r>
          </a:p>
          <a:p>
            <a:endParaRPr lang="en-US" dirty="0" smtClean="0"/>
          </a:p>
          <a:p>
            <a:r>
              <a:rPr lang="en-US" dirty="0" smtClean="0"/>
              <a:t>Common</a:t>
            </a:r>
            <a:r>
              <a:rPr lang="en-US" baseline="0" dirty="0" smtClean="0"/>
              <a:t> angles are 30, 45 and 60.</a:t>
            </a:r>
          </a:p>
          <a:p>
            <a:endParaRPr lang="en-US" baseline="0" dirty="0" smtClean="0"/>
          </a:p>
          <a:p>
            <a:r>
              <a:rPr lang="en-US" baseline="0" dirty="0" smtClean="0"/>
              <a:t>Receding lines can be at any scale from half to full size.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11</a:t>
            </a:fld>
            <a:endParaRPr lang="en-US"/>
          </a:p>
        </p:txBody>
      </p:sp>
    </p:spTree>
    <p:extLst>
      <p:ext uri="{BB962C8B-B14F-4D97-AF65-F5344CB8AC3E}">
        <p14:creationId xmlns:p14="http://schemas.microsoft.com/office/powerpoint/2010/main" val="252909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point perspective is a drawing where all the receding lines converge on a single point called a vanishing point.</a:t>
            </a:r>
          </a:p>
          <a:p>
            <a:endParaRPr lang="en-US" dirty="0" smtClean="0"/>
          </a:p>
          <a:p>
            <a:r>
              <a:rPr lang="en-US" dirty="0" smtClean="0"/>
              <a:t>Typically used in architecture, although it can be used to show a manufacturing product.</a:t>
            </a:r>
          </a:p>
          <a:p>
            <a:endParaRPr lang="en-US" dirty="0" smtClean="0"/>
          </a:p>
          <a:p>
            <a:r>
              <a:rPr lang="en-US" dirty="0" smtClean="0"/>
              <a:t>Single</a:t>
            </a:r>
            <a:r>
              <a:rPr lang="en-US" baseline="0" dirty="0" smtClean="0"/>
              <a:t> point perspective gives the image a more realistic view.  </a:t>
            </a:r>
          </a:p>
          <a:p>
            <a:endParaRPr lang="en-US" baseline="0" dirty="0" smtClean="0"/>
          </a:p>
          <a:p>
            <a:r>
              <a:rPr lang="en-US" baseline="0" dirty="0" smtClean="0"/>
              <a:t>Look down a hallway and try to  figure out where the vanishing point would be.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12</a:t>
            </a:fld>
            <a:endParaRPr lang="en-US"/>
          </a:p>
        </p:txBody>
      </p:sp>
    </p:spTree>
    <p:extLst>
      <p:ext uri="{BB962C8B-B14F-4D97-AF65-F5344CB8AC3E}">
        <p14:creationId xmlns:p14="http://schemas.microsoft.com/office/powerpoint/2010/main" val="179690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single point perspective makes use of a vanishing point located on a horizon line.  </a:t>
            </a:r>
          </a:p>
          <a:p>
            <a:endParaRPr lang="en-US" dirty="0" smtClean="0"/>
          </a:p>
          <a:p>
            <a:r>
              <a:rPr lang="en-US" dirty="0" smtClean="0"/>
              <a:t>This is simply the point</a:t>
            </a:r>
            <a:r>
              <a:rPr lang="en-US" baseline="0" dirty="0" smtClean="0"/>
              <a:t> where the receding lines would vanish if you were to extend them to the horizon.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13</a:t>
            </a:fld>
            <a:endParaRPr lang="en-US"/>
          </a:p>
        </p:txBody>
      </p:sp>
    </p:spTree>
    <p:extLst>
      <p:ext uri="{BB962C8B-B14F-4D97-AF65-F5344CB8AC3E}">
        <p14:creationId xmlns:p14="http://schemas.microsoft.com/office/powerpoint/2010/main" val="15305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 on vanishing point placement will depend on how an image appears.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14</a:t>
            </a:fld>
            <a:endParaRPr lang="en-US"/>
          </a:p>
        </p:txBody>
      </p:sp>
    </p:spTree>
    <p:extLst>
      <p:ext uri="{BB962C8B-B14F-4D97-AF65-F5344CB8AC3E}">
        <p14:creationId xmlns:p14="http://schemas.microsoft.com/office/powerpoint/2010/main" val="363409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more realistic view than single point perspective.  </a:t>
            </a:r>
          </a:p>
          <a:p>
            <a:endParaRPr lang="en-US" dirty="0" smtClean="0"/>
          </a:p>
          <a:p>
            <a:r>
              <a:rPr lang="en-US" dirty="0" smtClean="0"/>
              <a:t>Two point perspective makes use of two vanishing points that converge on a horizon line.</a:t>
            </a:r>
          </a:p>
          <a:p>
            <a:endParaRPr lang="en-US" dirty="0" smtClean="0"/>
          </a:p>
          <a:p>
            <a:r>
              <a:rPr lang="en-US" dirty="0" smtClean="0"/>
              <a:t>There is a three point perspective which would place an</a:t>
            </a:r>
            <a:r>
              <a:rPr lang="en-US" baseline="0" dirty="0" smtClean="0"/>
              <a:t> additional vanishing point above or below the horizon line.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15</a:t>
            </a:fld>
            <a:endParaRPr lang="en-US"/>
          </a:p>
        </p:txBody>
      </p:sp>
    </p:spTree>
    <p:extLst>
      <p:ext uri="{BB962C8B-B14F-4D97-AF65-F5344CB8AC3E}">
        <p14:creationId xmlns:p14="http://schemas.microsoft.com/office/powerpoint/2010/main" val="36805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becoming more common</a:t>
            </a:r>
            <a:r>
              <a:rPr lang="en-US" baseline="0" dirty="0" smtClean="0"/>
              <a:t> with the use of 3D design to supply an isometric of the part or assembly on the orthographic drawing to show details that might be hard to visualize with flat views.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a:t>
            </a:fld>
            <a:endParaRPr lang="en-US"/>
          </a:p>
        </p:txBody>
      </p:sp>
    </p:spTree>
    <p:extLst>
      <p:ext uri="{BB962C8B-B14F-4D97-AF65-F5344CB8AC3E}">
        <p14:creationId xmlns:p14="http://schemas.microsoft.com/office/powerpoint/2010/main" val="145201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simple isometric using lines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a:t>
            </a:fld>
            <a:endParaRPr lang="en-US"/>
          </a:p>
        </p:txBody>
      </p:sp>
    </p:spTree>
    <p:extLst>
      <p:ext uri="{BB962C8B-B14F-4D97-AF65-F5344CB8AC3E}">
        <p14:creationId xmlns:p14="http://schemas.microsoft.com/office/powerpoint/2010/main" val="57530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Isometric views make illustrations appear more three</a:t>
            </a:r>
            <a:r>
              <a:rPr lang="en-US" baseline="0" dirty="0" smtClean="0"/>
              <a:t> dimensional</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5</a:t>
            </a:fld>
            <a:endParaRPr lang="en-US"/>
          </a:p>
        </p:txBody>
      </p:sp>
    </p:spTree>
    <p:extLst>
      <p:ext uri="{BB962C8B-B14F-4D97-AF65-F5344CB8AC3E}">
        <p14:creationId xmlns:p14="http://schemas.microsoft.com/office/powerpoint/2010/main" val="105296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3D</a:t>
            </a:r>
            <a:r>
              <a:rPr lang="en-US" baseline="0" dirty="0" smtClean="0"/>
              <a:t> renderings are typically shown in an isometric or modified isometric view such as perspective view.</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6</a:t>
            </a:fld>
            <a:endParaRPr lang="en-US"/>
          </a:p>
        </p:txBody>
      </p:sp>
    </p:spTree>
    <p:extLst>
      <p:ext uri="{BB962C8B-B14F-4D97-AF65-F5344CB8AC3E}">
        <p14:creationId xmlns:p14="http://schemas.microsoft.com/office/powerpoint/2010/main" val="268396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views sometimes appear clearer if shown as an isometric</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7</a:t>
            </a:fld>
            <a:endParaRPr lang="en-US"/>
          </a:p>
        </p:txBody>
      </p:sp>
    </p:spTree>
    <p:extLst>
      <p:ext uri="{BB962C8B-B14F-4D97-AF65-F5344CB8AC3E}">
        <p14:creationId xmlns:p14="http://schemas.microsoft.com/office/powerpoint/2010/main" val="330172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 parts detailed in isometric view</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8</a:t>
            </a:fld>
            <a:endParaRPr lang="en-US"/>
          </a:p>
        </p:txBody>
      </p:sp>
    </p:spTree>
    <p:extLst>
      <p:ext uri="{BB962C8B-B14F-4D97-AF65-F5344CB8AC3E}">
        <p14:creationId xmlns:p14="http://schemas.microsoft.com/office/powerpoint/2010/main" val="373412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oblique</a:t>
            </a:r>
            <a:r>
              <a:rPr lang="en-US" baseline="0" dirty="0" smtClean="0"/>
              <a:t> drawing is similar to an isometric.  The difference is in axis direction and depth of the oblique.</a:t>
            </a:r>
          </a:p>
          <a:p>
            <a:endParaRPr lang="en-US" baseline="0" dirty="0" smtClean="0"/>
          </a:p>
          <a:p>
            <a:r>
              <a:rPr lang="en-US" baseline="0" dirty="0" smtClean="0"/>
              <a:t>All oblique drawings show the front plane as true size and true shape.  </a:t>
            </a:r>
          </a:p>
          <a:p>
            <a:endParaRPr lang="en-US" baseline="0" dirty="0" smtClean="0"/>
          </a:p>
          <a:p>
            <a:r>
              <a:rPr lang="en-US" baseline="0" dirty="0" smtClean="0"/>
              <a:t>It’s useful if one face of the object needs to be shown flat.</a:t>
            </a:r>
          </a:p>
          <a:p>
            <a:endParaRPr lang="en-US" baseline="0" dirty="0" smtClean="0"/>
          </a:p>
          <a:p>
            <a:r>
              <a:rPr lang="en-US" baseline="0" dirty="0" smtClean="0"/>
              <a:t>A Cavalier Oblique uses a 45 degree angle from horizontal and the receding lines are drawn full scale.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9</a:t>
            </a:fld>
            <a:endParaRPr lang="en-US"/>
          </a:p>
        </p:txBody>
      </p:sp>
    </p:spTree>
    <p:extLst>
      <p:ext uri="{BB962C8B-B14F-4D97-AF65-F5344CB8AC3E}">
        <p14:creationId xmlns:p14="http://schemas.microsoft.com/office/powerpoint/2010/main" val="203514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the name indicates, cabinet makers often use this style of oblique for cabinet designs.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Cabinet Oblique uses a 45 degree angle from horizontal but the receding lines are drawn half scale.</a:t>
            </a:r>
            <a:endParaRPr lang="en-US" dirty="0" smtClean="0"/>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10</a:t>
            </a:fld>
            <a:endParaRPr lang="en-US"/>
          </a:p>
        </p:txBody>
      </p:sp>
    </p:spTree>
    <p:extLst>
      <p:ext uri="{BB962C8B-B14F-4D97-AF65-F5344CB8AC3E}">
        <p14:creationId xmlns:p14="http://schemas.microsoft.com/office/powerpoint/2010/main" val="257307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D4288-9094-4148-A725-332AC89DB8E3}"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0DFC94A-2695-4785-AD85-51683F08A4CB}" type="slidenum">
              <a:rPr lang="en-US" smtClean="0"/>
              <a:pPr/>
              <a:t>‹#›</a:t>
            </a:fld>
            <a:endParaRPr lang="en-US"/>
          </a:p>
        </p:txBody>
      </p:sp>
    </p:spTree>
    <p:extLst>
      <p:ext uri="{BB962C8B-B14F-4D97-AF65-F5344CB8AC3E}">
        <p14:creationId xmlns:p14="http://schemas.microsoft.com/office/powerpoint/2010/main" val="191444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22108-6424-4A97-B4F8-A6E12CDEB4A9}"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6B91A0E-EE8D-4626-83DD-D50997B7C46E}" type="slidenum">
              <a:rPr lang="en-US" smtClean="0"/>
              <a:pPr/>
              <a:t>‹#›</a:t>
            </a:fld>
            <a:endParaRPr lang="en-US"/>
          </a:p>
        </p:txBody>
      </p:sp>
    </p:spTree>
    <p:extLst>
      <p:ext uri="{BB962C8B-B14F-4D97-AF65-F5344CB8AC3E}">
        <p14:creationId xmlns:p14="http://schemas.microsoft.com/office/powerpoint/2010/main" val="220785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C9EB9-D4F1-44BF-9CCB-D06C2B305D81}"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26B5CD7E-97CB-4652-BB40-19213CC26DBA}" type="slidenum">
              <a:rPr lang="en-US" smtClean="0"/>
              <a:pPr/>
              <a:t>‹#›</a:t>
            </a:fld>
            <a:endParaRPr lang="en-US"/>
          </a:p>
        </p:txBody>
      </p:sp>
    </p:spTree>
    <p:extLst>
      <p:ext uri="{BB962C8B-B14F-4D97-AF65-F5344CB8AC3E}">
        <p14:creationId xmlns:p14="http://schemas.microsoft.com/office/powerpoint/2010/main" val="8775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F164636-6BD1-4BE9-A43C-CB31DBDC6C09}" type="slidenum">
              <a:rPr lang="en-US" smtClean="0"/>
              <a:pPr/>
              <a:t>‹#›</a:t>
            </a:fld>
            <a:endParaRPr lang="en-US"/>
          </a:p>
        </p:txBody>
      </p:sp>
    </p:spTree>
    <p:extLst>
      <p:ext uri="{BB962C8B-B14F-4D97-AF65-F5344CB8AC3E}">
        <p14:creationId xmlns:p14="http://schemas.microsoft.com/office/powerpoint/2010/main" val="379536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6356-C9D5-4817-AEC2-8F51E989B2BE}"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20165EB-F4D6-4D8B-8D70-CF2B9632605A}" type="slidenum">
              <a:rPr lang="en-US" smtClean="0"/>
              <a:pPr/>
              <a:t>‹#›</a:t>
            </a:fld>
            <a:endParaRPr lang="en-US"/>
          </a:p>
        </p:txBody>
      </p:sp>
    </p:spTree>
    <p:extLst>
      <p:ext uri="{BB962C8B-B14F-4D97-AF65-F5344CB8AC3E}">
        <p14:creationId xmlns:p14="http://schemas.microsoft.com/office/powerpoint/2010/main" val="367394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7B85F-003C-494A-9D16-1D0D0D6AF155}"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52AA94AB-BA60-47A5-BE3E-E0E257674C72}" type="slidenum">
              <a:rPr lang="en-US" smtClean="0"/>
              <a:pPr/>
              <a:t>‹#›</a:t>
            </a:fld>
            <a:endParaRPr lang="en-US"/>
          </a:p>
        </p:txBody>
      </p:sp>
    </p:spTree>
    <p:extLst>
      <p:ext uri="{BB962C8B-B14F-4D97-AF65-F5344CB8AC3E}">
        <p14:creationId xmlns:p14="http://schemas.microsoft.com/office/powerpoint/2010/main" val="194603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06DCE3-6F2A-49F8-8EAF-710E0DB64C8C}" type="datetime1">
              <a:rPr lang="en-US" smtClean="0"/>
              <a:pPr/>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smtClean="0"/>
              <a:t>Page </a:t>
            </a:r>
            <a:fld id="{8F1DB610-0EC5-4727-908B-C5ED5580FBCD}" type="slidenum">
              <a:rPr lang="en-US" smtClean="0"/>
              <a:pPr/>
              <a:t>‹#›</a:t>
            </a:fld>
            <a:endParaRPr lang="en-US"/>
          </a:p>
        </p:txBody>
      </p:sp>
    </p:spTree>
    <p:extLst>
      <p:ext uri="{BB962C8B-B14F-4D97-AF65-F5344CB8AC3E}">
        <p14:creationId xmlns:p14="http://schemas.microsoft.com/office/powerpoint/2010/main" val="309381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42C21-3DB6-4215-928F-6392679FEEA4}" type="datetime1">
              <a:rPr lang="en-US" smtClean="0"/>
              <a:pPr/>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Page </a:t>
            </a:r>
            <a:fld id="{F4C0B98A-3F7E-4B69-AA7E-C74758DC7791}" type="slidenum">
              <a:rPr lang="en-US" smtClean="0"/>
              <a:pPr/>
              <a:t>‹#›</a:t>
            </a:fld>
            <a:endParaRPr lang="en-US"/>
          </a:p>
        </p:txBody>
      </p:sp>
    </p:spTree>
    <p:extLst>
      <p:ext uri="{BB962C8B-B14F-4D97-AF65-F5344CB8AC3E}">
        <p14:creationId xmlns:p14="http://schemas.microsoft.com/office/powerpoint/2010/main" val="321206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2F18D-B2BC-4E36-B5EF-2D54D3392087}" type="datetime1">
              <a:rPr lang="en-US" smtClean="0"/>
              <a:pPr/>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Page </a:t>
            </a:r>
            <a:fld id="{80E22C0E-D826-48AB-A6E0-F65C17D58A73}" type="slidenum">
              <a:rPr lang="en-US" smtClean="0"/>
              <a:pPr/>
              <a:t>‹#›</a:t>
            </a:fld>
            <a:endParaRPr lang="en-US"/>
          </a:p>
        </p:txBody>
      </p:sp>
    </p:spTree>
    <p:extLst>
      <p:ext uri="{BB962C8B-B14F-4D97-AF65-F5344CB8AC3E}">
        <p14:creationId xmlns:p14="http://schemas.microsoft.com/office/powerpoint/2010/main" val="325021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37A21-C576-454E-849B-20006FD9B227}"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7AF6FB41-C025-47BA-BC73-7CE21A3C7ED0}" type="slidenum">
              <a:rPr lang="en-US" smtClean="0"/>
              <a:pPr/>
              <a:t>‹#›</a:t>
            </a:fld>
            <a:endParaRPr lang="en-US"/>
          </a:p>
        </p:txBody>
      </p:sp>
    </p:spTree>
    <p:extLst>
      <p:ext uri="{BB962C8B-B14F-4D97-AF65-F5344CB8AC3E}">
        <p14:creationId xmlns:p14="http://schemas.microsoft.com/office/powerpoint/2010/main" val="258355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EA7D1-42F7-4336-A476-D404FBE21E63}"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333A94F4-1FF2-404F-81EA-730CABC29133}" type="slidenum">
              <a:rPr lang="en-US" smtClean="0"/>
              <a:pPr/>
              <a:t>‹#›</a:t>
            </a:fld>
            <a:endParaRPr lang="en-US"/>
          </a:p>
        </p:txBody>
      </p:sp>
    </p:spTree>
    <p:extLst>
      <p:ext uri="{BB962C8B-B14F-4D97-AF65-F5344CB8AC3E}">
        <p14:creationId xmlns:p14="http://schemas.microsoft.com/office/powerpoint/2010/main" val="239769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094EB3-FF50-400E-A947-994F46E33D60}" type="datetime1">
              <a:rPr lang="en-US" smtClean="0"/>
              <a:pPr/>
              <a:t>6/26/2017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Page </a:t>
            </a:r>
            <a:fld id="{E965FBC7-AF3E-4691-9600-EE6044DB02CE}" type="slidenum">
              <a:rPr lang="en-US" smtClean="0"/>
              <a:pPr/>
              <a:t>‹#›</a:t>
            </a:fld>
            <a:endParaRPr lang="en-US"/>
          </a:p>
        </p:txBody>
      </p:sp>
      <p:grpSp>
        <p:nvGrpSpPr>
          <p:cNvPr id="7" name="Group 85"/>
          <p:cNvGrpSpPr>
            <a:grpSpLocks/>
          </p:cNvGrpSpPr>
          <p:nvPr userDrawn="1"/>
        </p:nvGrpSpPr>
        <p:grpSpPr bwMode="auto">
          <a:xfrm>
            <a:off x="0" y="0"/>
            <a:ext cx="9144000" cy="6858000"/>
            <a:chOff x="0" y="0"/>
            <a:chExt cx="5760" cy="4320"/>
          </a:xfrm>
        </p:grpSpPr>
        <p:grpSp>
          <p:nvGrpSpPr>
            <p:cNvPr id="8" name="Group 2"/>
            <p:cNvGrpSpPr>
              <a:grpSpLocks/>
            </p:cNvGrpSpPr>
            <p:nvPr/>
          </p:nvGrpSpPr>
          <p:grpSpPr bwMode="auto">
            <a:xfrm>
              <a:off x="0" y="0"/>
              <a:ext cx="5760" cy="4320"/>
              <a:chOff x="0" y="0"/>
              <a:chExt cx="5760" cy="4320"/>
            </a:xfrm>
          </p:grpSpPr>
          <p:grpSp>
            <p:nvGrpSpPr>
              <p:cNvPr id="33" name="Group 3"/>
              <p:cNvGrpSpPr>
                <a:grpSpLocks/>
              </p:cNvGrpSpPr>
              <p:nvPr/>
            </p:nvGrpSpPr>
            <p:grpSpPr bwMode="auto">
              <a:xfrm>
                <a:off x="0" y="192"/>
                <a:ext cx="5760" cy="4032"/>
                <a:chOff x="0" y="192"/>
                <a:chExt cx="5760" cy="4032"/>
              </a:xfrm>
            </p:grpSpPr>
            <p:sp>
              <p:nvSpPr>
                <p:cNvPr id="64"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5"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6"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7"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8"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9"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0"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1"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2"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3"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4"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5"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6"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7"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8"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9"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0"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1"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2"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3"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4"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5"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34" name="Group 26"/>
              <p:cNvGrpSpPr>
                <a:grpSpLocks/>
              </p:cNvGrpSpPr>
              <p:nvPr/>
            </p:nvGrpSpPr>
            <p:grpSpPr bwMode="auto">
              <a:xfrm>
                <a:off x="192" y="0"/>
                <a:ext cx="5376" cy="4320"/>
                <a:chOff x="192" y="0"/>
                <a:chExt cx="5376" cy="4320"/>
              </a:xfrm>
            </p:grpSpPr>
            <p:sp>
              <p:nvSpPr>
                <p:cNvPr id="35"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6"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7"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8"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9"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0"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1"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2"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5"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6"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7"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8"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9"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0"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1"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2"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3"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4"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5"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6"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7"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8"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9"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0"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1"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2"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3"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9" name="Rectangle 56"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grpSp>
          <p:nvGrpSpPr>
            <p:cNvPr id="10" name="Group 57"/>
            <p:cNvGrpSpPr>
              <a:grpSpLocks/>
            </p:cNvGrpSpPr>
            <p:nvPr/>
          </p:nvGrpSpPr>
          <p:grpSpPr bwMode="auto">
            <a:xfrm>
              <a:off x="2064" y="3984"/>
              <a:ext cx="1920" cy="288"/>
              <a:chOff x="2064" y="3984"/>
              <a:chExt cx="1920" cy="288"/>
            </a:xfrm>
          </p:grpSpPr>
          <p:sp>
            <p:nvSpPr>
              <p:cNvPr id="28" name="Rectangle 58"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9" name="Line 59"/>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endParaRPr lang="en-US"/>
              </a:p>
            </p:txBody>
          </p:sp>
          <p:sp>
            <p:nvSpPr>
              <p:cNvPr id="30" name="Line 60"/>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endParaRPr lang="en-US"/>
              </a:p>
            </p:txBody>
          </p:sp>
          <p:sp>
            <p:nvSpPr>
              <p:cNvPr id="31" name="Line 61"/>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endParaRPr lang="en-US"/>
              </a:p>
            </p:txBody>
          </p:sp>
          <p:sp>
            <p:nvSpPr>
              <p:cNvPr id="32" name="Line 62"/>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1" name="Group 63"/>
            <p:cNvGrpSpPr>
              <a:grpSpLocks/>
            </p:cNvGrpSpPr>
            <p:nvPr/>
          </p:nvGrpSpPr>
          <p:grpSpPr bwMode="auto">
            <a:xfrm>
              <a:off x="4512" y="3984"/>
              <a:ext cx="912" cy="288"/>
              <a:chOff x="4512" y="3984"/>
              <a:chExt cx="912" cy="288"/>
            </a:xfrm>
          </p:grpSpPr>
          <p:sp>
            <p:nvSpPr>
              <p:cNvPr id="23"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4"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a:p>
            </p:txBody>
          </p:sp>
          <p:sp>
            <p:nvSpPr>
              <p:cNvPr id="25"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a:p>
            </p:txBody>
          </p:sp>
          <p:sp>
            <p:nvSpPr>
              <p:cNvPr id="26"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a:p>
            </p:txBody>
          </p:sp>
          <p:sp>
            <p:nvSpPr>
              <p:cNvPr id="27"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2" name="Group 69"/>
            <p:cNvGrpSpPr>
              <a:grpSpLocks/>
            </p:cNvGrpSpPr>
            <p:nvPr/>
          </p:nvGrpSpPr>
          <p:grpSpPr bwMode="auto">
            <a:xfrm>
              <a:off x="624" y="3984"/>
              <a:ext cx="912" cy="288"/>
              <a:chOff x="624" y="3984"/>
              <a:chExt cx="912" cy="288"/>
            </a:xfrm>
          </p:grpSpPr>
          <p:sp>
            <p:nvSpPr>
              <p:cNvPr id="18" name="Rectangle 70"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9" name="Line 71"/>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endParaRPr lang="en-US"/>
              </a:p>
            </p:txBody>
          </p:sp>
          <p:sp>
            <p:nvSpPr>
              <p:cNvPr id="20" name="Line 72"/>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endParaRPr lang="en-US"/>
              </a:p>
            </p:txBody>
          </p:sp>
          <p:sp>
            <p:nvSpPr>
              <p:cNvPr id="21" name="Line 73"/>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endParaRPr lang="en-US"/>
              </a:p>
            </p:txBody>
          </p:sp>
          <p:sp>
            <p:nvSpPr>
              <p:cNvPr id="22" name="Line 74"/>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endParaRPr lang="en-US"/>
              </a:p>
            </p:txBody>
          </p:sp>
        </p:grpSp>
        <p:sp>
          <p:nvSpPr>
            <p:cNvPr id="13"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4" name="Group 81"/>
            <p:cNvGrpSpPr>
              <a:grpSpLocks/>
            </p:cNvGrpSpPr>
            <p:nvPr/>
          </p:nvGrpSpPr>
          <p:grpSpPr bwMode="auto">
            <a:xfrm>
              <a:off x="261" y="892"/>
              <a:ext cx="1124" cy="1464"/>
              <a:chOff x="96" y="916"/>
              <a:chExt cx="2208" cy="2876"/>
            </a:xfrm>
          </p:grpSpPr>
          <p:sp>
            <p:nvSpPr>
              <p:cNvPr id="15" name="Line 82"/>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6" name="Line 83"/>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7"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Tree>
    <p:extLst>
      <p:ext uri="{BB962C8B-B14F-4D97-AF65-F5344CB8AC3E}">
        <p14:creationId xmlns:p14="http://schemas.microsoft.com/office/powerpoint/2010/main" val="28875749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reativecommons.org/licenses/by/3.0" TargetMode="External"/><Relationship Id="rId1" Type="http://schemas.openxmlformats.org/officeDocument/2006/relationships/slideLayout" Target="../slideLayouts/slideLayout2.xml"/><Relationship Id="rId6" Type="http://schemas.openxmlformats.org/officeDocument/2006/relationships/image" Target="cid:image004.jpg@01D050FD.CF15BA40" TargetMode="External"/><Relationship Id="rId5" Type="http://schemas.openxmlformats.org/officeDocument/2006/relationships/image" Target="../media/image2.jpeg"/><Relationship Id="rId4" Type="http://schemas.openxmlformats.org/officeDocument/2006/relationships/image" Target="cid:image001.jpg@01D050FD.CEFDEC8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Blueprint Reading</a:t>
            </a:r>
            <a:endParaRPr lang="en-US" dirty="0"/>
          </a:p>
        </p:txBody>
      </p:sp>
      <p:sp>
        <p:nvSpPr>
          <p:cNvPr id="3" name="Subtitle 2"/>
          <p:cNvSpPr>
            <a:spLocks noGrp="1"/>
          </p:cNvSpPr>
          <p:nvPr>
            <p:ph type="subTitle" idx="1"/>
          </p:nvPr>
        </p:nvSpPr>
        <p:spPr>
          <a:xfrm>
            <a:off x="990600" y="3886200"/>
            <a:ext cx="7772400" cy="1752600"/>
          </a:xfrm>
        </p:spPr>
        <p:txBody>
          <a:bodyPr/>
          <a:lstStyle/>
          <a:p>
            <a:r>
              <a:rPr lang="en-US" dirty="0" smtClean="0"/>
              <a:t>Section XI – Pictorial Drawings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Cabinet Oblique</a:t>
            </a:r>
            <a:endParaRPr lang="en-US" dirty="0"/>
          </a:p>
        </p:txBody>
      </p:sp>
      <p:pic>
        <p:nvPicPr>
          <p:cNvPr id="6" name="Content Placeholder 5" descr="oblique" title="oblique"/>
          <p:cNvPicPr>
            <a:picLocks noGrp="1" noChangeAspect="1"/>
          </p:cNvPicPr>
          <p:nvPr>
            <p:ph idx="1"/>
          </p:nvPr>
        </p:nvPicPr>
        <p:blipFill>
          <a:blip r:embed="rId3"/>
          <a:stretch>
            <a:fillRect/>
          </a:stretch>
        </p:blipFill>
        <p:spPr>
          <a:xfrm>
            <a:off x="1981200" y="1828800"/>
            <a:ext cx="5334000" cy="405991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Oblique</a:t>
            </a:r>
            <a:endParaRPr lang="en-US" dirty="0"/>
          </a:p>
        </p:txBody>
      </p:sp>
      <p:pic>
        <p:nvPicPr>
          <p:cNvPr id="6" name="Content Placeholder 5" descr="oblique" title="oblique"/>
          <p:cNvPicPr>
            <a:picLocks noGrp="1" noChangeAspect="1"/>
          </p:cNvPicPr>
          <p:nvPr>
            <p:ph idx="1"/>
          </p:nvPr>
        </p:nvPicPr>
        <p:blipFill>
          <a:blip r:embed="rId3"/>
          <a:stretch>
            <a:fillRect/>
          </a:stretch>
        </p:blipFill>
        <p:spPr>
          <a:xfrm>
            <a:off x="1447800" y="1828800"/>
            <a:ext cx="6243639" cy="38862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Point Perspective</a:t>
            </a:r>
            <a:endParaRPr lang="en-US" dirty="0"/>
          </a:p>
        </p:txBody>
      </p:sp>
      <p:pic>
        <p:nvPicPr>
          <p:cNvPr id="6" name="Content Placeholder 5" descr="single point perspective" title="single point perspective"/>
          <p:cNvPicPr>
            <a:picLocks noGrp="1" noChangeAspect="1"/>
          </p:cNvPicPr>
          <p:nvPr>
            <p:ph idx="1"/>
          </p:nvPr>
        </p:nvPicPr>
        <p:blipFill>
          <a:blip r:embed="rId3" cstate="print"/>
          <a:stretch>
            <a:fillRect/>
          </a:stretch>
        </p:blipFill>
        <p:spPr>
          <a:xfrm>
            <a:off x="2067670" y="1943795"/>
            <a:ext cx="5008660" cy="4114998"/>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Point </a:t>
            </a:r>
            <a:r>
              <a:rPr lang="en-US" dirty="0" smtClean="0"/>
              <a:t>Perspective #2</a:t>
            </a:r>
            <a:endParaRPr lang="en-US" dirty="0"/>
          </a:p>
        </p:txBody>
      </p:sp>
      <p:pic>
        <p:nvPicPr>
          <p:cNvPr id="6" name="Content Placeholder 5" descr="single point perspective" title="single point perspective"/>
          <p:cNvPicPr>
            <a:picLocks noGrp="1" noChangeAspect="1"/>
          </p:cNvPicPr>
          <p:nvPr>
            <p:ph idx="1"/>
          </p:nvPr>
        </p:nvPicPr>
        <p:blipFill>
          <a:blip r:embed="rId3" cstate="print"/>
          <a:stretch>
            <a:fillRect/>
          </a:stretch>
        </p:blipFill>
        <p:spPr>
          <a:xfrm>
            <a:off x="914400" y="2286000"/>
            <a:ext cx="7458848" cy="24384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a:t>
            </a:r>
            <a:r>
              <a:rPr lang="en-US" smtClean="0"/>
              <a:t>Point </a:t>
            </a:r>
            <a:r>
              <a:rPr lang="en-US" smtClean="0"/>
              <a:t>Perspective #3</a:t>
            </a:r>
            <a:endParaRPr lang="en-US" dirty="0"/>
          </a:p>
        </p:txBody>
      </p:sp>
      <p:pic>
        <p:nvPicPr>
          <p:cNvPr id="6" name="Content Placeholder 5" descr="single point perspective" title="single point perspective"/>
          <p:cNvPicPr>
            <a:picLocks noGrp="1" noChangeAspect="1"/>
          </p:cNvPicPr>
          <p:nvPr>
            <p:ph idx="1"/>
          </p:nvPr>
        </p:nvPicPr>
        <p:blipFill>
          <a:blip r:embed="rId3" cstate="print"/>
          <a:stretch>
            <a:fillRect/>
          </a:stretch>
        </p:blipFill>
        <p:spPr>
          <a:xfrm>
            <a:off x="990600" y="1752600"/>
            <a:ext cx="7259980" cy="41148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Point Perspective</a:t>
            </a:r>
            <a:endParaRPr lang="en-US" dirty="0"/>
          </a:p>
        </p:txBody>
      </p:sp>
      <p:pic>
        <p:nvPicPr>
          <p:cNvPr id="6" name="Content Placeholder 5" descr="two point perspective" title="two point perspective"/>
          <p:cNvPicPr>
            <a:picLocks noGrp="1" noChangeAspect="1"/>
          </p:cNvPicPr>
          <p:nvPr>
            <p:ph idx="1"/>
          </p:nvPr>
        </p:nvPicPr>
        <p:blipFill>
          <a:blip r:embed="rId3"/>
          <a:stretch>
            <a:fillRect/>
          </a:stretch>
        </p:blipFill>
        <p:spPr>
          <a:xfrm>
            <a:off x="1295400" y="2057400"/>
            <a:ext cx="6492708" cy="32766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r>
              <a:rPr lang="en-US" dirty="0" smtClean="0"/>
              <a:t>Unless indicated otherwise all images are from Madsen, David A., and David P. Madsen. </a:t>
            </a:r>
            <a:r>
              <a:rPr lang="en-US" i="1" dirty="0" smtClean="0"/>
              <a:t>Print Reading for Engineering and Manufacturing Technology.</a:t>
            </a:r>
            <a:r>
              <a:rPr lang="en-US" dirty="0" smtClean="0"/>
              <a:t> Clifton Park, NY: Delmar, </a:t>
            </a:r>
            <a:r>
              <a:rPr lang="en-US" dirty="0" err="1" smtClean="0"/>
              <a:t>Cengage</a:t>
            </a:r>
            <a:r>
              <a:rPr lang="en-US" dirty="0" smtClean="0"/>
              <a:t> Learning, 2013. Print.</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0984" y="887769"/>
            <a:ext cx="8073527" cy="4065231"/>
          </a:xfrm>
          <a:prstGeom prst="rect">
            <a:avLst/>
          </a:prstGeom>
        </p:spPr>
        <p:txBody>
          <a:bodyPr anchor="t" anchorCtr="0">
            <a:normAutofit fontScale="9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Adaptive equipment is available upon request for individuals with disabilities.</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u="sng" dirty="0">
                <a:solidFill>
                  <a:schemeClr val="tx1"/>
                </a:solidFill>
                <a:latin typeface="Times New Roman" panose="02020603050405020304" pitchFamily="18" charset="0"/>
                <a:cs typeface="Times New Roman" panose="02020603050405020304" pitchFamily="18" charset="0"/>
                <a:hlinkClick r:id="rId2" tooltip="Creative Commons License"/>
              </a:rPr>
              <a:t>http://creativecommons.org/licenses/by/3.0</a:t>
            </a:r>
            <a:r>
              <a:rPr lang="en-US" sz="1800" dirty="0">
                <a:solidFill>
                  <a:schemeClr val="tx1"/>
                </a:solidFill>
                <a:latin typeface="Times New Roman" panose="02020603050405020304" pitchFamily="18" charset="0"/>
                <a:cs typeface="Times New Roman" panose="02020603050405020304" pitchFamily="18" charset="0"/>
              </a:rPr>
              <a:t> This work is licensed under a Creative Commons Attribution 3.0 </a:t>
            </a:r>
            <a:r>
              <a:rPr lang="en-US" sz="1800" dirty="0" err="1">
                <a:solidFill>
                  <a:schemeClr val="tx1"/>
                </a:solidFill>
                <a:latin typeface="Times New Roman" panose="02020603050405020304" pitchFamily="18" charset="0"/>
                <a:cs typeface="Times New Roman" panose="02020603050405020304" pitchFamily="18" charset="0"/>
              </a:rPr>
              <a:t>Unported</a:t>
            </a:r>
            <a:r>
              <a:rPr lang="en-US" sz="1800" dirty="0">
                <a:solidFill>
                  <a:schemeClr val="tx1"/>
                </a:solidFill>
                <a:latin typeface="Times New Roman" panose="02020603050405020304" pitchFamily="18" charset="0"/>
                <a:cs typeface="Times New Roman" panose="02020603050405020304" pitchFamily="18" charset="0"/>
              </a:rPr>
              <a:t> License [http://creativecommons.org/licenses/by/3.0]</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This project is sponsored by a $15.9 million grant from the U.S. Department of Labor, Employment and Training Administration.</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r>
              <a:rPr lang="en-US" dirty="0">
                <a:solidFill>
                  <a:schemeClr val="tx1"/>
                </a:solidFill>
              </a:rPr>
              <a:t/>
            </a:r>
            <a:br>
              <a:rPr lang="en-US" dirty="0">
                <a:solidFill>
                  <a:schemeClr val="tx1"/>
                </a:solidFill>
              </a:rPr>
            </a:br>
            <a:endParaRPr lang="en-US" dirty="0">
              <a:solidFill>
                <a:schemeClr val="tx1"/>
              </a:solidFill>
            </a:endParaRPr>
          </a:p>
        </p:txBody>
      </p:sp>
      <p:pic>
        <p:nvPicPr>
          <p:cNvPr id="3" name="Picture 2" descr="cid:image001.jpg@01D050FD.CEFDEC8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54656" y="5180699"/>
            <a:ext cx="2770193" cy="731520"/>
          </a:xfrm>
          <a:prstGeom prst="rect">
            <a:avLst/>
          </a:prstGeom>
          <a:noFill/>
          <a:ln>
            <a:noFill/>
          </a:ln>
        </p:spPr>
      </p:pic>
      <p:pic>
        <p:nvPicPr>
          <p:cNvPr id="4" name="Picture 3" descr="cid:image004.jpg@01D050FD.CF15BA4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01368" y="4795778"/>
            <a:ext cx="2576830" cy="1257300"/>
          </a:xfrm>
          <a:prstGeom prst="rect">
            <a:avLst/>
          </a:prstGeom>
          <a:noFill/>
          <a:ln>
            <a:noFill/>
          </a:ln>
        </p:spPr>
      </p:pic>
      <p:sp>
        <p:nvSpPr>
          <p:cNvPr id="5" name="Title 4"/>
          <p:cNvSpPr>
            <a:spLocks noGrp="1"/>
          </p:cNvSpPr>
          <p:nvPr>
            <p:ph type="title"/>
          </p:nvPr>
        </p:nvSpPr>
        <p:spPr>
          <a:xfrm>
            <a:off x="628650" y="365127"/>
            <a:ext cx="7886700" cy="625474"/>
          </a:xfrm>
        </p:spPr>
        <p:txBody>
          <a:bodyPr>
            <a:normAutofit/>
          </a:bodyPr>
          <a:lstStyle/>
          <a:p>
            <a:r>
              <a:rPr lang="en-US" sz="1800" dirty="0"/>
              <a:t>Disclaimer</a:t>
            </a:r>
          </a:p>
        </p:txBody>
      </p:sp>
    </p:spTree>
    <p:extLst>
      <p:ext uri="{BB962C8B-B14F-4D97-AF65-F5344CB8AC3E}">
        <p14:creationId xmlns:p14="http://schemas.microsoft.com/office/powerpoint/2010/main" val="181838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Typical Application for Isometric</a:t>
            </a:r>
            <a:endParaRPr lang="en-US" sz="4000" dirty="0"/>
          </a:p>
        </p:txBody>
      </p:sp>
      <p:pic>
        <p:nvPicPr>
          <p:cNvPr id="6" name="Content Placeholder 5" descr="isometric view" title="isometric view"/>
          <p:cNvPicPr>
            <a:picLocks noGrp="1" noChangeAspect="1"/>
          </p:cNvPicPr>
          <p:nvPr>
            <p:ph idx="1"/>
          </p:nvPr>
        </p:nvPicPr>
        <p:blipFill>
          <a:blip r:embed="rId3" cstate="print"/>
          <a:stretch>
            <a:fillRect/>
          </a:stretch>
        </p:blipFill>
        <p:spPr>
          <a:xfrm>
            <a:off x="1371600" y="1600200"/>
            <a:ext cx="6400800" cy="451350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 Line Drawing</a:t>
            </a:r>
            <a:endParaRPr lang="en-US" dirty="0"/>
          </a:p>
        </p:txBody>
      </p:sp>
      <p:pic>
        <p:nvPicPr>
          <p:cNvPr id="6" name="Content Placeholder 5" descr="isometric line drawing" title="isometric line drawing"/>
          <p:cNvPicPr>
            <a:picLocks noGrp="1" noChangeAspect="1"/>
          </p:cNvPicPr>
          <p:nvPr>
            <p:ph idx="1"/>
          </p:nvPr>
        </p:nvPicPr>
        <p:blipFill>
          <a:blip r:embed="rId3"/>
          <a:stretch>
            <a:fillRect/>
          </a:stretch>
        </p:blipFill>
        <p:spPr>
          <a:xfrm>
            <a:off x="2362200" y="2057400"/>
            <a:ext cx="5029200" cy="3490538"/>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 Illustration</a:t>
            </a:r>
            <a:endParaRPr lang="en-US" dirty="0"/>
          </a:p>
        </p:txBody>
      </p:sp>
      <p:pic>
        <p:nvPicPr>
          <p:cNvPr id="6" name="Content Placeholder 5" descr="isometric illustration" title="isometric illustration"/>
          <p:cNvPicPr>
            <a:picLocks noGrp="1" noChangeAspect="1"/>
          </p:cNvPicPr>
          <p:nvPr>
            <p:ph idx="1"/>
          </p:nvPr>
        </p:nvPicPr>
        <p:blipFill>
          <a:blip r:embed="rId3"/>
          <a:stretch>
            <a:fillRect/>
          </a:stretch>
        </p:blipFill>
        <p:spPr>
          <a:xfrm>
            <a:off x="1828800" y="1676400"/>
            <a:ext cx="4953000" cy="429012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 3D Rendering</a:t>
            </a:r>
            <a:endParaRPr lang="en-US" dirty="0"/>
          </a:p>
        </p:txBody>
      </p:sp>
      <p:pic>
        <p:nvPicPr>
          <p:cNvPr id="6" name="Content Placeholder 5" descr="3D rendering" title="3D rendering"/>
          <p:cNvPicPr>
            <a:picLocks noGrp="1" noChangeAspect="1"/>
          </p:cNvPicPr>
          <p:nvPr>
            <p:ph idx="1"/>
          </p:nvPr>
        </p:nvPicPr>
        <p:blipFill>
          <a:blip r:embed="rId3"/>
          <a:stretch>
            <a:fillRect/>
          </a:stretch>
        </p:blipFill>
        <p:spPr>
          <a:xfrm>
            <a:off x="1981200" y="1676400"/>
            <a:ext cx="4876800" cy="4349008"/>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 Section Views</a:t>
            </a:r>
            <a:endParaRPr lang="en-US" dirty="0"/>
          </a:p>
        </p:txBody>
      </p:sp>
      <p:pic>
        <p:nvPicPr>
          <p:cNvPr id="6" name="Content Placeholder 5" descr="isometric section views" title="isometric section views"/>
          <p:cNvPicPr>
            <a:picLocks noGrp="1" noChangeAspect="1"/>
          </p:cNvPicPr>
          <p:nvPr>
            <p:ph idx="1"/>
          </p:nvPr>
        </p:nvPicPr>
        <p:blipFill>
          <a:blip r:embed="rId3"/>
          <a:stretch>
            <a:fillRect/>
          </a:stretch>
        </p:blipFill>
        <p:spPr>
          <a:xfrm>
            <a:off x="2209800" y="1752600"/>
            <a:ext cx="4267200" cy="424370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Isometrics</a:t>
            </a:r>
            <a:endParaRPr lang="en-US" dirty="0"/>
          </a:p>
        </p:txBody>
      </p:sp>
      <p:pic>
        <p:nvPicPr>
          <p:cNvPr id="6" name="Content Placeholder 5" descr="examples of isometrics" title="examples of isometrics"/>
          <p:cNvPicPr>
            <a:picLocks noGrp="1" noChangeAspect="1"/>
          </p:cNvPicPr>
          <p:nvPr>
            <p:ph idx="1"/>
          </p:nvPr>
        </p:nvPicPr>
        <p:blipFill>
          <a:blip r:embed="rId3" cstate="print"/>
          <a:stretch>
            <a:fillRect/>
          </a:stretch>
        </p:blipFill>
        <p:spPr>
          <a:xfrm>
            <a:off x="2175741" y="1943795"/>
            <a:ext cx="4792518" cy="4114998"/>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Cavalier Oblique</a:t>
            </a:r>
            <a:endParaRPr lang="en-US" dirty="0"/>
          </a:p>
        </p:txBody>
      </p:sp>
      <p:pic>
        <p:nvPicPr>
          <p:cNvPr id="6" name="Content Placeholder 5" descr="oblique" title="oblique"/>
          <p:cNvPicPr>
            <a:picLocks noGrp="1" noChangeAspect="1"/>
          </p:cNvPicPr>
          <p:nvPr>
            <p:ph idx="1"/>
          </p:nvPr>
        </p:nvPicPr>
        <p:blipFill>
          <a:blip r:embed="rId3"/>
          <a:stretch>
            <a:fillRect/>
          </a:stretch>
        </p:blipFill>
        <p:spPr>
          <a:xfrm>
            <a:off x="1752600" y="1752600"/>
            <a:ext cx="5791200" cy="4142656"/>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4709</TotalTime>
  <Words>541</Words>
  <Application>Microsoft Office PowerPoint</Application>
  <PresentationFormat>On-screen Show (4:3)</PresentationFormat>
  <Paragraphs>98</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Tahoma</vt:lpstr>
      <vt:lpstr>Times New Roman</vt:lpstr>
      <vt:lpstr>Office Theme</vt:lpstr>
      <vt:lpstr>Blueprint Reading</vt:lpstr>
      <vt:lpstr>Disclaimer</vt:lpstr>
      <vt:lpstr>Typical Application for Isometric</vt:lpstr>
      <vt:lpstr>Isometric – Line Drawing</vt:lpstr>
      <vt:lpstr>Isometric - Illustration</vt:lpstr>
      <vt:lpstr>Isometric – 3D Rendering</vt:lpstr>
      <vt:lpstr>Isometric – Section Views</vt:lpstr>
      <vt:lpstr>Example Isometrics</vt:lpstr>
      <vt:lpstr>Cavalier Oblique</vt:lpstr>
      <vt:lpstr>Cabinet Oblique</vt:lpstr>
      <vt:lpstr>General Oblique</vt:lpstr>
      <vt:lpstr>Single Point Perspective</vt:lpstr>
      <vt:lpstr>Single Point Perspective #2</vt:lpstr>
      <vt:lpstr>Single Point Perspective #3</vt:lpstr>
      <vt:lpstr>Two Point Perspective</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Reading</dc:title>
  <dc:subject>Reading Prints of Pictorial Drawings</dc:subject>
  <dc:creator>Todd Rathier</dc:creator>
  <cp:lastModifiedBy>RISD</cp:lastModifiedBy>
  <cp:revision>137</cp:revision>
  <cp:lastPrinted>1601-01-01T00:00:00Z</cp:lastPrinted>
  <dcterms:created xsi:type="dcterms:W3CDTF">1601-01-01T00:00:00Z</dcterms:created>
  <dcterms:modified xsi:type="dcterms:W3CDTF">2017-06-26T22:53:21Z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