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45"/>
    <p:restoredTop sz="94627"/>
  </p:normalViewPr>
  <p:slideViewPr>
    <p:cSldViewPr>
      <p:cViewPr varScale="1">
        <p:scale>
          <a:sx n="64" d="100"/>
          <a:sy n="64" d="100"/>
        </p:scale>
        <p:origin x="60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717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34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617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832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97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525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824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057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326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764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600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360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creativecommons.org/licenses/by/3.0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Arial"/>
                <a:cs typeface="Arial"/>
              </a:rPr>
              <a:t>Circular </a:t>
            </a:r>
            <a:r>
              <a:rPr lang="en-US" sz="3600" b="1" spc="-150" dirty="0">
                <a:latin typeface="Arial"/>
                <a:cs typeface="Arial"/>
              </a:rPr>
              <a:t>To</a:t>
            </a:r>
            <a:r>
              <a:rPr lang="en-US" sz="3600" b="1" spc="-114" dirty="0">
                <a:latin typeface="Arial"/>
                <a:cs typeface="Arial"/>
              </a:rPr>
              <a:t> </a:t>
            </a:r>
            <a:r>
              <a:rPr lang="en-US" sz="3600" b="1" dirty="0" smtClean="0">
                <a:latin typeface="Arial"/>
                <a:cs typeface="Arial"/>
              </a:rPr>
              <a:t>Linear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b="1" dirty="0" smtClean="0">
                <a:latin typeface="Arial"/>
                <a:cs typeface="Arial"/>
              </a:rPr>
              <a:t>Motion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863150"/>
            <a:ext cx="7829550" cy="395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The AMMQC program is an Equal Opportunity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program.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Adaptive equipment is available upon request </a:t>
            </a:r>
            <a:r>
              <a:rPr sz="160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individuals with</a:t>
            </a:r>
            <a:r>
              <a:rPr sz="1600" spc="2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disabilities.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229235">
              <a:lnSpc>
                <a:spcPct val="100000"/>
              </a:lnSpc>
              <a:spcBef>
                <a:spcPts val="5"/>
              </a:spcBef>
            </a:pPr>
            <a:r>
              <a:rPr sz="16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 </a:t>
            </a:r>
            <a:r>
              <a:rPr sz="1600" spc="-5" dirty="0">
                <a:latin typeface="Times New Roman"/>
                <a:cs typeface="Times New Roman"/>
              </a:rPr>
              <a:t>This work is licensed under a Creative </a:t>
            </a:r>
            <a:r>
              <a:rPr sz="1600" spc="-15" dirty="0">
                <a:latin typeface="Times New Roman"/>
                <a:cs typeface="Times New Roman"/>
              </a:rPr>
              <a:t>Commons  </a:t>
            </a:r>
            <a:r>
              <a:rPr sz="1600" spc="-5" dirty="0">
                <a:latin typeface="Times New Roman"/>
                <a:cs typeface="Times New Roman"/>
              </a:rPr>
              <a:t>Attribution 3.0 Unported License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[</a:t>
            </a:r>
            <a:r>
              <a:rPr sz="1600" spc="-5" dirty="0">
                <a:latin typeface="Times New Roman"/>
                <a:cs typeface="Times New Roman"/>
                <a:hlinkClick r:id="rId2" tooltip="Creative Commons license"/>
              </a:rPr>
              <a:t>http://creativecommons.org/licenses/by/3.0]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78486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This project is sponsored by a $15.9 </a:t>
            </a:r>
            <a:r>
              <a:rPr sz="1600" spc="-10" dirty="0">
                <a:latin typeface="Times New Roman"/>
                <a:cs typeface="Times New Roman"/>
              </a:rPr>
              <a:t>million </a:t>
            </a:r>
            <a:r>
              <a:rPr sz="1600" spc="-5" dirty="0">
                <a:latin typeface="Times New Roman"/>
                <a:cs typeface="Times New Roman"/>
              </a:rPr>
              <a:t>grant from </a:t>
            </a:r>
            <a:r>
              <a:rPr sz="1600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U.S. Department of </a:t>
            </a:r>
            <a:r>
              <a:rPr sz="1600" spc="-15" dirty="0">
                <a:latin typeface="Times New Roman"/>
                <a:cs typeface="Times New Roman"/>
              </a:rPr>
              <a:t>Labor,  </a:t>
            </a:r>
            <a:r>
              <a:rPr sz="1600" spc="-10" dirty="0">
                <a:latin typeface="Times New Roman"/>
                <a:cs typeface="Times New Roman"/>
              </a:rPr>
              <a:t>Employment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10" dirty="0">
                <a:latin typeface="Times New Roman"/>
                <a:cs typeface="Times New Roman"/>
              </a:rPr>
              <a:t>Training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Administration.</a:t>
            </a: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ct val="99800"/>
              </a:lnSpc>
            </a:pPr>
            <a:r>
              <a:rPr sz="1600" spc="-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AMMQC </a:t>
            </a:r>
            <a:r>
              <a:rPr sz="1600" spc="-5" dirty="0">
                <a:latin typeface="Times New Roman"/>
                <a:cs typeface="Times New Roman"/>
              </a:rPr>
              <a:t>program is an Equal Opportunity </a:t>
            </a:r>
            <a:r>
              <a:rPr sz="1600" spc="-10" dirty="0">
                <a:latin typeface="Times New Roman"/>
                <a:cs typeface="Times New Roman"/>
              </a:rPr>
              <a:t>program. </a:t>
            </a:r>
            <a:r>
              <a:rPr sz="1600" spc="-5" dirty="0">
                <a:latin typeface="Times New Roman"/>
                <a:cs typeface="Times New Roman"/>
              </a:rPr>
              <a:t>Adaptive equipment is available upon  request </a:t>
            </a:r>
            <a:r>
              <a:rPr sz="1600" dirty="0">
                <a:latin typeface="Times New Roman"/>
                <a:cs typeface="Times New Roman"/>
              </a:rPr>
              <a:t>for </a:t>
            </a:r>
            <a:r>
              <a:rPr sz="1600" spc="-5" dirty="0">
                <a:latin typeface="Times New Roman"/>
                <a:cs typeface="Times New Roman"/>
              </a:rPr>
              <a:t>individuals with disabilities. This workforce product was funded by a grant awarded  by the U.S. Department of </a:t>
            </a:r>
            <a:r>
              <a:rPr sz="1600" spc="-10" dirty="0">
                <a:latin typeface="Times New Roman"/>
                <a:cs typeface="Times New Roman"/>
              </a:rPr>
              <a:t>Labor’s Employment </a:t>
            </a:r>
            <a:r>
              <a:rPr sz="1600" spc="-5" dirty="0">
                <a:latin typeface="Times New Roman"/>
                <a:cs typeface="Times New Roman"/>
              </a:rPr>
              <a:t>and </a:t>
            </a:r>
            <a:r>
              <a:rPr sz="1600" spc="-10" dirty="0">
                <a:latin typeface="Times New Roman"/>
                <a:cs typeface="Times New Roman"/>
              </a:rPr>
              <a:t>Training </a:t>
            </a:r>
            <a:r>
              <a:rPr sz="1600" spc="-5" dirty="0">
                <a:latin typeface="Times New Roman"/>
                <a:cs typeface="Times New Roman"/>
              </a:rPr>
              <a:t>Administration. The product was  created by the grantee and does not necessarily reflect </a:t>
            </a:r>
            <a:r>
              <a:rPr sz="1600" dirty="0">
                <a:latin typeface="Times New Roman"/>
                <a:cs typeface="Times New Roman"/>
              </a:rPr>
              <a:t>the </a:t>
            </a:r>
            <a:r>
              <a:rPr sz="1600" spc="-5" dirty="0">
                <a:latin typeface="Times New Roman"/>
                <a:cs typeface="Times New Roman"/>
              </a:rPr>
              <a:t>official position of the U.S.  </a:t>
            </a:r>
            <a:r>
              <a:rPr sz="1600" spc="-10" dirty="0">
                <a:latin typeface="Times New Roman"/>
                <a:cs typeface="Times New Roman"/>
              </a:rPr>
              <a:t>Department </a:t>
            </a:r>
            <a:r>
              <a:rPr sz="1600" spc="-5" dirty="0">
                <a:latin typeface="Times New Roman"/>
                <a:cs typeface="Times New Roman"/>
              </a:rPr>
              <a:t>of </a:t>
            </a:r>
            <a:r>
              <a:rPr sz="1600" spc="-20" dirty="0">
                <a:latin typeface="Times New Roman"/>
                <a:cs typeface="Times New Roman"/>
              </a:rPr>
              <a:t>Labor. </a:t>
            </a:r>
            <a:r>
              <a:rPr sz="1600" spc="-5" dirty="0">
                <a:latin typeface="Times New Roman"/>
                <a:cs typeface="Times New Roman"/>
              </a:rPr>
              <a:t>The U.S. Department of Labor </a:t>
            </a:r>
            <a:r>
              <a:rPr sz="1600" spc="-10" dirty="0">
                <a:latin typeface="Times New Roman"/>
                <a:cs typeface="Times New Roman"/>
              </a:rPr>
              <a:t>makes </a:t>
            </a:r>
            <a:r>
              <a:rPr sz="1600" spc="-5" dirty="0">
                <a:latin typeface="Times New Roman"/>
                <a:cs typeface="Times New Roman"/>
              </a:rPr>
              <a:t>no guarantees, warranties, or  assurances of any kind, express or implied, with respect to such information, </a:t>
            </a:r>
            <a:r>
              <a:rPr sz="1600" dirty="0">
                <a:latin typeface="Times New Roman"/>
                <a:cs typeface="Times New Roman"/>
              </a:rPr>
              <a:t>including </a:t>
            </a:r>
            <a:r>
              <a:rPr sz="1600" spc="-5" dirty="0">
                <a:latin typeface="Times New Roman"/>
                <a:cs typeface="Times New Roman"/>
              </a:rPr>
              <a:t>any  information on linked sites and including, but </a:t>
            </a:r>
            <a:r>
              <a:rPr sz="1600" dirty="0">
                <a:latin typeface="Times New Roman"/>
                <a:cs typeface="Times New Roman"/>
              </a:rPr>
              <a:t>not </a:t>
            </a:r>
            <a:r>
              <a:rPr sz="1600" spc="-10" dirty="0">
                <a:latin typeface="Times New Roman"/>
                <a:cs typeface="Times New Roman"/>
              </a:rPr>
              <a:t>limited </a:t>
            </a:r>
            <a:r>
              <a:rPr sz="1600" dirty="0">
                <a:latin typeface="Times New Roman"/>
                <a:cs typeface="Times New Roman"/>
              </a:rPr>
              <a:t>to, </a:t>
            </a:r>
            <a:r>
              <a:rPr sz="1600" spc="-5" dirty="0">
                <a:latin typeface="Times New Roman"/>
                <a:cs typeface="Times New Roman"/>
              </a:rPr>
              <a:t>accuracy of the information or its  completeness, timeliness, usefulness, </a:t>
            </a:r>
            <a:r>
              <a:rPr sz="1600" spc="-20" dirty="0">
                <a:latin typeface="Times New Roman"/>
                <a:cs typeface="Times New Roman"/>
              </a:rPr>
              <a:t>adequacy, </a:t>
            </a:r>
            <a:r>
              <a:rPr sz="1600" spc="-5" dirty="0">
                <a:latin typeface="Times New Roman"/>
                <a:cs typeface="Times New Roman"/>
              </a:rPr>
              <a:t>continued </a:t>
            </a:r>
            <a:r>
              <a:rPr sz="1600" spc="-10" dirty="0">
                <a:latin typeface="Times New Roman"/>
                <a:cs typeface="Times New Roman"/>
              </a:rPr>
              <a:t>availability, </a:t>
            </a:r>
            <a:r>
              <a:rPr sz="1600" spc="-5" dirty="0">
                <a:latin typeface="Times New Roman"/>
                <a:cs typeface="Times New Roman"/>
              </a:rPr>
              <a:t>or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ownership.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 descr="MWCC logo" title="MWCC logo"/>
          <p:cNvSpPr/>
          <p:nvPr/>
        </p:nvSpPr>
        <p:spPr>
          <a:xfrm>
            <a:off x="1453896" y="5180076"/>
            <a:ext cx="2770631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AMMQC logo" title="AMMQC logo"/>
          <p:cNvSpPr/>
          <p:nvPr/>
        </p:nvSpPr>
        <p:spPr>
          <a:xfrm>
            <a:off x="5100828" y="4796028"/>
            <a:ext cx="2577083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799" y="36227"/>
            <a:ext cx="7601887" cy="64957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Disclaimer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469900"/>
            <a:ext cx="702500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COMPONENTS </a:t>
            </a:r>
            <a:r>
              <a:rPr dirty="0"/>
              <a:t>OF A</a:t>
            </a:r>
            <a:r>
              <a:rPr spc="-80" dirty="0"/>
              <a:t> </a:t>
            </a:r>
            <a:r>
              <a:rPr spc="-10" dirty="0"/>
              <a:t>MACHINE</a:t>
            </a:r>
          </a:p>
        </p:txBody>
      </p:sp>
      <p:pic>
        <p:nvPicPr>
          <p:cNvPr id="16" name="Picture 15" descr="components of a machine" title="components of a machin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74" y="1181735"/>
            <a:ext cx="7963019" cy="51206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469900"/>
            <a:ext cx="6801484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POSITION, </a:t>
            </a:r>
            <a:r>
              <a:rPr spc="-20" dirty="0"/>
              <a:t>STROKE </a:t>
            </a:r>
            <a:r>
              <a:rPr dirty="0"/>
              <a:t>&amp;</a:t>
            </a:r>
            <a:r>
              <a:rPr spc="5" dirty="0"/>
              <a:t> TIMING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3145" y="1955927"/>
            <a:ext cx="7427595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Position </a:t>
            </a:r>
            <a:r>
              <a:rPr sz="2400" b="1" dirty="0">
                <a:latin typeface="Calibri"/>
                <a:cs typeface="Calibri"/>
              </a:rPr>
              <a:t>- </a:t>
            </a:r>
            <a:r>
              <a:rPr sz="2400" b="1" spc="-10" dirty="0">
                <a:latin typeface="Calibri"/>
                <a:cs typeface="Calibri"/>
              </a:rPr>
              <a:t>Where </a:t>
            </a:r>
            <a:r>
              <a:rPr sz="2400" b="1" dirty="0">
                <a:latin typeface="Calibri"/>
                <a:cs typeface="Calibri"/>
              </a:rPr>
              <a:t>a </a:t>
            </a:r>
            <a:r>
              <a:rPr sz="2400" b="1" spc="-10" dirty="0">
                <a:latin typeface="Calibri"/>
                <a:cs typeface="Calibri"/>
              </a:rPr>
              <a:t>component </a:t>
            </a:r>
            <a:r>
              <a:rPr sz="2400" b="1" dirty="0">
                <a:latin typeface="Calibri"/>
                <a:cs typeface="Calibri"/>
              </a:rPr>
              <a:t>is </a:t>
            </a:r>
            <a:r>
              <a:rPr sz="2400" b="1" spc="-10" dirty="0">
                <a:latin typeface="Calibri"/>
                <a:cs typeface="Calibri"/>
              </a:rPr>
              <a:t>located </a:t>
            </a:r>
            <a:r>
              <a:rPr sz="2400" b="1" spc="-20" dirty="0">
                <a:latin typeface="Calibri"/>
                <a:cs typeface="Calibri"/>
              </a:rPr>
              <a:t>any </a:t>
            </a:r>
            <a:r>
              <a:rPr sz="2400" b="1" spc="-10" dirty="0">
                <a:latin typeface="Calibri"/>
                <a:cs typeface="Calibri"/>
              </a:rPr>
              <a:t>point </a:t>
            </a:r>
            <a:r>
              <a:rPr sz="2400" b="1" dirty="0">
                <a:latin typeface="Calibri"/>
                <a:cs typeface="Calibri"/>
              </a:rPr>
              <a:t>in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time,</a:t>
            </a:r>
            <a:endParaRPr sz="2400" dirty="0">
              <a:latin typeface="Calibri"/>
              <a:cs typeface="Calibri"/>
            </a:endParaRPr>
          </a:p>
          <a:p>
            <a:pPr marL="130937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relative to </a:t>
            </a:r>
            <a:r>
              <a:rPr sz="2400" b="1" dirty="0">
                <a:latin typeface="Calibri"/>
                <a:cs typeface="Calibri"/>
              </a:rPr>
              <a:t>a </a:t>
            </a:r>
            <a:r>
              <a:rPr sz="2400" b="1" spc="-10" dirty="0">
                <a:latin typeface="Calibri"/>
                <a:cs typeface="Calibri"/>
              </a:rPr>
              <a:t>starting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position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3145" y="3419220"/>
            <a:ext cx="8375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St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o</a:t>
            </a:r>
            <a:r>
              <a:rPr sz="2400" b="1" spc="-60" dirty="0">
                <a:latin typeface="Calibri"/>
                <a:cs typeface="Calibri"/>
              </a:rPr>
              <a:t>k</a:t>
            </a:r>
            <a:r>
              <a:rPr sz="2400" b="1" dirty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2041" y="3419220"/>
            <a:ext cx="6172200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- </a:t>
            </a:r>
            <a:r>
              <a:rPr sz="2400" b="1" spc="-5" dirty="0">
                <a:latin typeface="Calibri"/>
                <a:cs typeface="Calibri"/>
              </a:rPr>
              <a:t>The linear </a:t>
            </a:r>
            <a:r>
              <a:rPr sz="2400" b="1" spc="-10" dirty="0">
                <a:latin typeface="Calibri"/>
                <a:cs typeface="Calibri"/>
              </a:rPr>
              <a:t>distance </a:t>
            </a:r>
            <a:r>
              <a:rPr sz="2400" b="1" spc="-20" dirty="0">
                <a:latin typeface="Calibri"/>
                <a:cs typeface="Calibri"/>
              </a:rPr>
              <a:t>traveled </a:t>
            </a:r>
            <a:r>
              <a:rPr sz="2400" b="1" spc="-15" dirty="0">
                <a:latin typeface="Calibri"/>
                <a:cs typeface="Calibri"/>
              </a:rPr>
              <a:t>by </a:t>
            </a:r>
            <a:r>
              <a:rPr sz="2400" b="1" spc="-5" dirty="0">
                <a:latin typeface="Calibri"/>
                <a:cs typeface="Calibri"/>
              </a:rPr>
              <a:t>the slider </a:t>
            </a:r>
            <a:r>
              <a:rPr sz="2400" b="1" dirty="0">
                <a:latin typeface="Calibri"/>
                <a:cs typeface="Calibri"/>
              </a:rPr>
              <a:t>in</a:t>
            </a:r>
            <a:r>
              <a:rPr sz="2400" b="1" spc="6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one</a:t>
            </a:r>
            <a:endParaRPr sz="2400" dirty="0">
              <a:latin typeface="Calibri"/>
              <a:cs typeface="Calibri"/>
            </a:endParaRPr>
          </a:p>
          <a:p>
            <a:pPr marL="217804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direction from </a:t>
            </a:r>
            <a:r>
              <a:rPr sz="2400" b="1" spc="-5" dirty="0">
                <a:latin typeface="Calibri"/>
                <a:cs typeface="Calibri"/>
              </a:rPr>
              <a:t>its </a:t>
            </a:r>
            <a:r>
              <a:rPr sz="2400" b="1" spc="-10" dirty="0">
                <a:latin typeface="Calibri"/>
                <a:cs typeface="Calibri"/>
              </a:rPr>
              <a:t>starting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position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3145" y="4882642"/>
            <a:ext cx="88201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Timi</a:t>
            </a:r>
            <a:r>
              <a:rPr sz="2400" b="1" spc="-10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g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62708" y="4882642"/>
            <a:ext cx="6720840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- </a:t>
            </a:r>
            <a:r>
              <a:rPr sz="2400" b="1" spc="-5" dirty="0">
                <a:latin typeface="Calibri"/>
                <a:cs typeface="Calibri"/>
              </a:rPr>
              <a:t>When </a:t>
            </a:r>
            <a:r>
              <a:rPr sz="2400" b="1" dirty="0">
                <a:latin typeface="Calibri"/>
                <a:cs typeface="Calibri"/>
              </a:rPr>
              <a:t>an action </a:t>
            </a:r>
            <a:r>
              <a:rPr sz="2400" b="1" spc="-20" dirty="0">
                <a:latin typeface="Calibri"/>
                <a:cs typeface="Calibri"/>
              </a:rPr>
              <a:t>takes </a:t>
            </a:r>
            <a:r>
              <a:rPr sz="2400" b="1" dirty="0">
                <a:latin typeface="Calibri"/>
                <a:cs typeface="Calibri"/>
              </a:rPr>
              <a:t>place in </a:t>
            </a:r>
            <a:r>
              <a:rPr sz="2400" b="1" spc="-5" dirty="0">
                <a:latin typeface="Calibri"/>
                <a:cs typeface="Calibri"/>
              </a:rPr>
              <a:t>time, </a:t>
            </a:r>
            <a:r>
              <a:rPr sz="2400" b="1" spc="-15" dirty="0">
                <a:latin typeface="Calibri"/>
                <a:cs typeface="Calibri"/>
              </a:rPr>
              <a:t>relative to </a:t>
            </a:r>
            <a:r>
              <a:rPr sz="2400" b="1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set</a:t>
            </a:r>
            <a:endParaRPr sz="2400" dirty="0">
              <a:latin typeface="Calibri"/>
              <a:cs typeface="Calibri"/>
            </a:endParaRPr>
          </a:p>
          <a:p>
            <a:pPr marL="18034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start</a:t>
            </a:r>
            <a:r>
              <a:rPr sz="2400" b="1" spc="-8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time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252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Circular To Linear Motion</vt:lpstr>
      <vt:lpstr>Disclaimer</vt:lpstr>
      <vt:lpstr>COMPONENTS OF A MACHINE</vt:lpstr>
      <vt:lpstr>POSITION, STROKE &amp; TIMING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Kline, Matthew</dc:creator>
  <cp:lastModifiedBy>RISD</cp:lastModifiedBy>
  <cp:revision>2</cp:revision>
  <dcterms:created xsi:type="dcterms:W3CDTF">2017-04-09T18:09:32Z</dcterms:created>
  <dcterms:modified xsi:type="dcterms:W3CDTF">2017-04-14T11:08:06Z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2015-12-09T00:00:00Z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2017-04-09T00:00:00Z</vt:filetime>
  </property>
</Properties>
</file>