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51"/>
    <p:restoredTop sz="94591"/>
  </p:normalViewPr>
  <p:slideViewPr>
    <p:cSldViewPr>
      <p:cViewPr varScale="1">
        <p:scale>
          <a:sx n="67" d="100"/>
          <a:sy n="67" d="100"/>
        </p:scale>
        <p:origin x="72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75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511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048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873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355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814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817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162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76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302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409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786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creativecommons.org/licenses/by/3.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2743200" y="762000"/>
            <a:ext cx="2792095" cy="1269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100" b="1" spc="-10" dirty="0">
                <a:latin typeface="Arial"/>
                <a:cs typeface="Arial"/>
              </a:rPr>
              <a:t>Timing</a:t>
            </a:r>
            <a:r>
              <a:rPr sz="4100" b="1" spc="-130" dirty="0">
                <a:latin typeface="Arial"/>
                <a:cs typeface="Arial"/>
              </a:rPr>
              <a:t> </a:t>
            </a:r>
            <a:r>
              <a:rPr sz="4100" b="1" dirty="0">
                <a:latin typeface="Arial"/>
                <a:cs typeface="Arial"/>
              </a:rPr>
              <a:t>and</a:t>
            </a:r>
            <a:endParaRPr sz="4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4100" b="1" dirty="0">
                <a:latin typeface="Arial"/>
                <a:cs typeface="Arial"/>
              </a:rPr>
              <a:t>Position</a:t>
            </a:r>
            <a:endParaRPr sz="4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6647" y="587121"/>
            <a:ext cx="7907655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0" dirty="0"/>
              <a:t>POSITION </a:t>
            </a:r>
            <a:r>
              <a:rPr sz="4000" spc="-5" dirty="0"/>
              <a:t>AND </a:t>
            </a:r>
            <a:r>
              <a:rPr sz="4000" spc="-20" dirty="0"/>
              <a:t>STROKE</a:t>
            </a:r>
            <a:r>
              <a:rPr sz="4000" dirty="0"/>
              <a:t> </a:t>
            </a:r>
            <a:r>
              <a:rPr sz="4000" spc="-15" dirty="0"/>
              <a:t>ADJUSTMENT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83030" y="4608829"/>
            <a:ext cx="3329940" cy="75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b="1" spc="-40" dirty="0">
                <a:latin typeface="Calibri"/>
                <a:cs typeface="Calibri"/>
              </a:rPr>
              <a:t>At </a:t>
            </a:r>
            <a:r>
              <a:rPr sz="2400" b="1" dirty="0">
                <a:latin typeface="Calibri"/>
                <a:cs typeface="Calibri"/>
              </a:rPr>
              <a:t>0˚ angle </a:t>
            </a:r>
            <a:r>
              <a:rPr sz="2400" b="1" spc="-15" dirty="0">
                <a:latin typeface="Calibri"/>
                <a:cs typeface="Calibri"/>
              </a:rPr>
              <a:t>(start </a:t>
            </a:r>
            <a:r>
              <a:rPr sz="2400" b="1" spc="-5" dirty="0">
                <a:latin typeface="Calibri"/>
                <a:cs typeface="Calibri"/>
              </a:rPr>
              <a:t>position)  </a:t>
            </a:r>
            <a:r>
              <a:rPr sz="2400" b="1" spc="-10" dirty="0">
                <a:latin typeface="Calibri"/>
                <a:cs typeface="Calibri"/>
              </a:rPr>
              <a:t>Position </a:t>
            </a:r>
            <a:r>
              <a:rPr sz="2400" b="1" dirty="0">
                <a:latin typeface="Calibri"/>
                <a:cs typeface="Calibri"/>
              </a:rPr>
              <a:t>=</a:t>
            </a:r>
            <a:r>
              <a:rPr sz="2400" b="1" spc="-6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1-13/64”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05883" y="4607052"/>
            <a:ext cx="3540760" cy="76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40" dirty="0">
                <a:latin typeface="Calibri"/>
                <a:cs typeface="Calibri"/>
              </a:rPr>
              <a:t>At </a:t>
            </a:r>
            <a:r>
              <a:rPr sz="2400" b="1" spc="-5" dirty="0">
                <a:latin typeface="Calibri"/>
                <a:cs typeface="Calibri"/>
              </a:rPr>
              <a:t>180˚ </a:t>
            </a:r>
            <a:r>
              <a:rPr sz="2400" b="1" dirty="0">
                <a:latin typeface="Calibri"/>
                <a:cs typeface="Calibri"/>
              </a:rPr>
              <a:t>angle (end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position)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Position </a:t>
            </a:r>
            <a:r>
              <a:rPr sz="2400" b="1" dirty="0">
                <a:latin typeface="Calibri"/>
                <a:cs typeface="Calibri"/>
              </a:rPr>
              <a:t>= 2 –</a:t>
            </a:r>
            <a:r>
              <a:rPr sz="2400" b="1" spc="-1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40/64”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03298" y="5764529"/>
            <a:ext cx="5561330" cy="462280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wrap="square" lIns="0" tIns="7620" rIns="0" bIns="0" rtlCol="0">
            <a:spAutoFit/>
          </a:bodyPr>
          <a:lstStyle/>
          <a:p>
            <a:pPr marL="133985">
              <a:lnSpc>
                <a:spcPct val="100000"/>
              </a:lnSpc>
              <a:spcBef>
                <a:spcPts val="60"/>
              </a:spcBef>
            </a:pPr>
            <a:r>
              <a:rPr sz="2400" b="1" spc="-15" dirty="0">
                <a:solidFill>
                  <a:srgbClr val="6F2F9F"/>
                </a:solidFill>
                <a:latin typeface="Calibri"/>
                <a:cs typeface="Calibri"/>
              </a:rPr>
              <a:t>Stroke </a:t>
            </a:r>
            <a:r>
              <a:rPr sz="2400" b="1" dirty="0">
                <a:solidFill>
                  <a:srgbClr val="6F2F9F"/>
                </a:solidFill>
                <a:latin typeface="Calibri"/>
                <a:cs typeface="Calibri"/>
              </a:rPr>
              <a:t>= </a:t>
            </a:r>
            <a:r>
              <a:rPr sz="2400" b="1" spc="-5" dirty="0">
                <a:solidFill>
                  <a:srgbClr val="6F2F9F"/>
                </a:solidFill>
                <a:latin typeface="Calibri"/>
                <a:cs typeface="Calibri"/>
              </a:rPr>
              <a:t>(2-40/64”) </a:t>
            </a:r>
            <a:r>
              <a:rPr sz="2400" b="1" dirty="0">
                <a:solidFill>
                  <a:srgbClr val="6F2F9F"/>
                </a:solidFill>
                <a:latin typeface="Calibri"/>
                <a:cs typeface="Calibri"/>
              </a:rPr>
              <a:t>– </a:t>
            </a:r>
            <a:r>
              <a:rPr sz="2400" b="1" spc="-5" dirty="0">
                <a:solidFill>
                  <a:srgbClr val="6F2F9F"/>
                </a:solidFill>
                <a:latin typeface="Calibri"/>
                <a:cs typeface="Calibri"/>
              </a:rPr>
              <a:t>1-13/64” </a:t>
            </a:r>
            <a:r>
              <a:rPr sz="2400" b="1" dirty="0">
                <a:solidFill>
                  <a:srgbClr val="6F2F9F"/>
                </a:solidFill>
                <a:latin typeface="Calibri"/>
                <a:cs typeface="Calibri"/>
              </a:rPr>
              <a:t>=</a:t>
            </a:r>
            <a:r>
              <a:rPr sz="2400" b="1" spc="-3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6F2F9F"/>
                </a:solidFill>
                <a:latin typeface="Calibri"/>
                <a:cs typeface="Calibri"/>
              </a:rPr>
              <a:t>1-27/64”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7872" y="1487678"/>
            <a:ext cx="4994275" cy="36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12920" algn="l"/>
              </a:tabLst>
            </a:pPr>
            <a:r>
              <a:rPr sz="2400" b="1" spc="-20" dirty="0">
                <a:latin typeface="Calibri"/>
                <a:cs typeface="Calibri"/>
              </a:rPr>
              <a:t>Turn-buckle </a:t>
            </a:r>
            <a:r>
              <a:rPr sz="2400" b="1" spc="-5" dirty="0">
                <a:latin typeface="Calibri"/>
                <a:cs typeface="Calibri"/>
              </a:rPr>
              <a:t>Clevis</a:t>
            </a:r>
            <a:r>
              <a:rPr sz="2400" b="1" spc="6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at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Adjustment	</a:t>
            </a:r>
            <a:r>
              <a:rPr sz="2400" b="1" dirty="0">
                <a:latin typeface="Calibri"/>
                <a:cs typeface="Calibri"/>
              </a:rPr>
              <a:t>No.</a:t>
            </a:r>
            <a:r>
              <a:rPr sz="2400" b="1" spc="-114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3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 descr="adjustment at zero degrees" title="adjustment at zero degrees"/>
          <p:cNvSpPr/>
          <p:nvPr/>
        </p:nvSpPr>
        <p:spPr>
          <a:xfrm>
            <a:off x="1307591" y="2051304"/>
            <a:ext cx="3108960" cy="23378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 descr="adjustment at 180 degrees" title="adjustment at 180 degrees"/>
          <p:cNvSpPr/>
          <p:nvPr/>
        </p:nvSpPr>
        <p:spPr>
          <a:xfrm>
            <a:off x="5134355" y="2051304"/>
            <a:ext cx="3108959" cy="23530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685800" y="331931"/>
            <a:ext cx="7924800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>
              <a:lnSpc>
                <a:spcPct val="100000"/>
              </a:lnSpc>
            </a:pPr>
            <a:r>
              <a:rPr spc="-5" dirty="0"/>
              <a:t>POSITION, </a:t>
            </a:r>
            <a:r>
              <a:rPr spc="-20" dirty="0"/>
              <a:t>STROKE </a:t>
            </a:r>
            <a:r>
              <a:rPr dirty="0"/>
              <a:t>AND</a:t>
            </a:r>
            <a:r>
              <a:rPr spc="40" dirty="0"/>
              <a:t> </a:t>
            </a:r>
            <a:r>
              <a:rPr dirty="0"/>
              <a:t>TIMING</a:t>
            </a:r>
          </a:p>
        </p:txBody>
      </p:sp>
      <p:pic>
        <p:nvPicPr>
          <p:cNvPr id="9" name="Picture 8" descr="storke position and timing adjustments" title="storke position and timing adjustment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029190"/>
            <a:ext cx="7100888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>
              <a:lnSpc>
                <a:spcPct val="100000"/>
              </a:lnSpc>
            </a:pPr>
            <a:r>
              <a:rPr spc="-5" dirty="0"/>
              <a:t>POSITION, </a:t>
            </a:r>
            <a:r>
              <a:rPr spc="-20" dirty="0"/>
              <a:t>STROKE </a:t>
            </a:r>
            <a:r>
              <a:rPr dirty="0"/>
              <a:t>AND</a:t>
            </a:r>
            <a:r>
              <a:rPr spc="40" dirty="0"/>
              <a:t> </a:t>
            </a:r>
            <a:r>
              <a:rPr dirty="0"/>
              <a:t>TIMING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58388" y="1496567"/>
            <a:ext cx="2856230" cy="36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Cam </a:t>
            </a:r>
            <a:r>
              <a:rPr sz="2400" b="1" spc="-10" dirty="0">
                <a:latin typeface="Calibri"/>
                <a:cs typeface="Calibri"/>
              </a:rPr>
              <a:t>Follower </a:t>
            </a:r>
            <a:r>
              <a:rPr sz="2400" b="1" dirty="0">
                <a:latin typeface="Calibri"/>
                <a:cs typeface="Calibri"/>
              </a:rPr>
              <a:t>on </a:t>
            </a:r>
            <a:r>
              <a:rPr sz="2400" b="1" spc="-5" dirty="0">
                <a:latin typeface="Calibri"/>
                <a:cs typeface="Calibri"/>
              </a:rPr>
              <a:t>Pin</a:t>
            </a:r>
            <a:r>
              <a:rPr sz="2400" b="1" spc="-9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B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 descr="cam follower on pin B at 180 degrees" title="cam follower on pin B at 180 degrees"/>
          <p:cNvSpPr/>
          <p:nvPr/>
        </p:nvSpPr>
        <p:spPr>
          <a:xfrm>
            <a:off x="5135879" y="2034539"/>
            <a:ext cx="3108960" cy="2360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 descr="cam follower on pin B t 0 degrees" title="cam follower on pin B t 0 degrees"/>
          <p:cNvSpPr/>
          <p:nvPr/>
        </p:nvSpPr>
        <p:spPr>
          <a:xfrm>
            <a:off x="1307591" y="2045207"/>
            <a:ext cx="3108960" cy="2348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83030" y="4608829"/>
            <a:ext cx="3329940" cy="75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b="1" spc="-40" dirty="0">
                <a:latin typeface="Calibri"/>
                <a:cs typeface="Calibri"/>
              </a:rPr>
              <a:t>At </a:t>
            </a:r>
            <a:r>
              <a:rPr sz="2400" b="1" dirty="0">
                <a:latin typeface="Calibri"/>
                <a:cs typeface="Calibri"/>
              </a:rPr>
              <a:t>0˚ angle </a:t>
            </a:r>
            <a:r>
              <a:rPr sz="2400" b="1" spc="-15" dirty="0">
                <a:latin typeface="Calibri"/>
                <a:cs typeface="Calibri"/>
              </a:rPr>
              <a:t>(start </a:t>
            </a:r>
            <a:r>
              <a:rPr sz="2400" b="1" spc="-5" dirty="0">
                <a:latin typeface="Calibri"/>
                <a:cs typeface="Calibri"/>
              </a:rPr>
              <a:t>position)  </a:t>
            </a:r>
            <a:r>
              <a:rPr sz="2400" b="1" spc="-10" dirty="0">
                <a:latin typeface="Calibri"/>
                <a:cs typeface="Calibri"/>
              </a:rPr>
              <a:t>Position </a:t>
            </a:r>
            <a:r>
              <a:rPr sz="2400" b="1" dirty="0">
                <a:latin typeface="Calibri"/>
                <a:cs typeface="Calibri"/>
              </a:rPr>
              <a:t>=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61/64”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59329" y="5773673"/>
            <a:ext cx="5057140" cy="462280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55"/>
              </a:spcBef>
            </a:pPr>
            <a:r>
              <a:rPr sz="2400" b="1" spc="-15" dirty="0">
                <a:solidFill>
                  <a:srgbClr val="6F2F9F"/>
                </a:solidFill>
                <a:latin typeface="Calibri"/>
                <a:cs typeface="Calibri"/>
              </a:rPr>
              <a:t>Stroke </a:t>
            </a:r>
            <a:r>
              <a:rPr sz="2400" b="1" dirty="0">
                <a:solidFill>
                  <a:srgbClr val="6F2F9F"/>
                </a:solidFill>
                <a:latin typeface="Calibri"/>
                <a:cs typeface="Calibri"/>
              </a:rPr>
              <a:t>= </a:t>
            </a:r>
            <a:r>
              <a:rPr sz="2400" b="1" spc="-5" dirty="0">
                <a:solidFill>
                  <a:srgbClr val="6F2F9F"/>
                </a:solidFill>
                <a:latin typeface="Calibri"/>
                <a:cs typeface="Calibri"/>
              </a:rPr>
              <a:t>(1-62/64”) </a:t>
            </a:r>
            <a:r>
              <a:rPr sz="2400" b="1" dirty="0">
                <a:solidFill>
                  <a:srgbClr val="6F2F9F"/>
                </a:solidFill>
                <a:latin typeface="Calibri"/>
                <a:cs typeface="Calibri"/>
              </a:rPr>
              <a:t>– </a:t>
            </a:r>
            <a:r>
              <a:rPr sz="2400" b="1" spc="-5" dirty="0">
                <a:solidFill>
                  <a:srgbClr val="6F2F9F"/>
                </a:solidFill>
                <a:latin typeface="Calibri"/>
                <a:cs typeface="Calibri"/>
              </a:rPr>
              <a:t>61/64” </a:t>
            </a:r>
            <a:r>
              <a:rPr sz="2400" b="1" dirty="0">
                <a:solidFill>
                  <a:srgbClr val="6F2F9F"/>
                </a:solidFill>
                <a:latin typeface="Calibri"/>
                <a:cs typeface="Calibri"/>
              </a:rPr>
              <a:t>=</a:t>
            </a:r>
            <a:r>
              <a:rPr sz="2400" b="1" spc="-3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6F2F9F"/>
                </a:solidFill>
                <a:latin typeface="Calibri"/>
                <a:cs typeface="Calibri"/>
              </a:rPr>
              <a:t>1-1/64”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05883" y="4607052"/>
            <a:ext cx="3540760" cy="76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40" dirty="0">
                <a:latin typeface="Calibri"/>
                <a:cs typeface="Calibri"/>
              </a:rPr>
              <a:t>At </a:t>
            </a:r>
            <a:r>
              <a:rPr sz="2400" b="1" spc="-5" dirty="0">
                <a:latin typeface="Calibri"/>
                <a:cs typeface="Calibri"/>
              </a:rPr>
              <a:t>180˚ </a:t>
            </a:r>
            <a:r>
              <a:rPr sz="2400" b="1" dirty="0">
                <a:latin typeface="Calibri"/>
                <a:cs typeface="Calibri"/>
              </a:rPr>
              <a:t>angle (end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position)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Position </a:t>
            </a:r>
            <a:r>
              <a:rPr sz="2400" b="1" dirty="0">
                <a:latin typeface="Calibri"/>
                <a:cs typeface="Calibri"/>
              </a:rPr>
              <a:t>= 1 –</a:t>
            </a:r>
            <a:r>
              <a:rPr sz="2400" b="1" spc="-1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62/64”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>
              <a:lnSpc>
                <a:spcPct val="100000"/>
              </a:lnSpc>
            </a:pPr>
            <a:r>
              <a:rPr spc="-5" dirty="0"/>
              <a:t>POSITION, </a:t>
            </a:r>
            <a:r>
              <a:rPr spc="-20" dirty="0"/>
              <a:t>STROKE </a:t>
            </a:r>
            <a:r>
              <a:rPr dirty="0"/>
              <a:t>AND</a:t>
            </a:r>
            <a:r>
              <a:rPr spc="40" dirty="0"/>
              <a:t> </a:t>
            </a:r>
            <a:r>
              <a:rPr dirty="0"/>
              <a:t>TIMING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52291" y="1496567"/>
            <a:ext cx="2869565" cy="36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Cam </a:t>
            </a:r>
            <a:r>
              <a:rPr sz="2400" b="1" spc="-10" dirty="0">
                <a:latin typeface="Calibri"/>
                <a:cs typeface="Calibri"/>
              </a:rPr>
              <a:t>Follower </a:t>
            </a:r>
            <a:r>
              <a:rPr sz="2400" b="1" dirty="0">
                <a:latin typeface="Calibri"/>
                <a:cs typeface="Calibri"/>
              </a:rPr>
              <a:t>on </a:t>
            </a:r>
            <a:r>
              <a:rPr sz="2400" b="1" spc="-5" dirty="0">
                <a:latin typeface="Calibri"/>
                <a:cs typeface="Calibri"/>
              </a:rPr>
              <a:t>Pin</a:t>
            </a:r>
            <a:r>
              <a:rPr sz="2400" b="1" spc="-9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3030" y="4608829"/>
            <a:ext cx="3369945" cy="75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15.5˚ </a:t>
            </a:r>
            <a:r>
              <a:rPr sz="2400" b="1" dirty="0">
                <a:latin typeface="Calibri"/>
                <a:cs typeface="Calibri"/>
              </a:rPr>
              <a:t>angle </a:t>
            </a:r>
            <a:r>
              <a:rPr sz="2400" b="1" spc="-10" dirty="0">
                <a:latin typeface="Calibri"/>
                <a:cs typeface="Calibri"/>
              </a:rPr>
              <a:t>(start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position)  </a:t>
            </a:r>
            <a:r>
              <a:rPr sz="2400" b="1" spc="-10" dirty="0">
                <a:latin typeface="Calibri"/>
                <a:cs typeface="Calibri"/>
              </a:rPr>
              <a:t>Position </a:t>
            </a:r>
            <a:r>
              <a:rPr sz="2400" b="1" dirty="0">
                <a:latin typeface="Calibri"/>
                <a:cs typeface="Calibri"/>
              </a:rPr>
              <a:t>=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26/64”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25346" y="5773673"/>
            <a:ext cx="6361430" cy="462280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55"/>
              </a:spcBef>
            </a:pPr>
            <a:r>
              <a:rPr sz="2400" b="1" spc="-15" dirty="0">
                <a:solidFill>
                  <a:srgbClr val="6F2F9F"/>
                </a:solidFill>
                <a:latin typeface="Calibri"/>
                <a:cs typeface="Calibri"/>
              </a:rPr>
              <a:t>Stroke </a:t>
            </a:r>
            <a:r>
              <a:rPr sz="2400" b="1" dirty="0">
                <a:solidFill>
                  <a:srgbClr val="6F2F9F"/>
                </a:solidFill>
                <a:latin typeface="Calibri"/>
                <a:cs typeface="Calibri"/>
              </a:rPr>
              <a:t>= </a:t>
            </a:r>
            <a:r>
              <a:rPr sz="2400" b="1" spc="-5" dirty="0">
                <a:solidFill>
                  <a:srgbClr val="6F2F9F"/>
                </a:solidFill>
                <a:latin typeface="Calibri"/>
                <a:cs typeface="Calibri"/>
              </a:rPr>
              <a:t>(1-62/64”) </a:t>
            </a:r>
            <a:r>
              <a:rPr sz="2400" b="1" dirty="0">
                <a:solidFill>
                  <a:srgbClr val="6F2F9F"/>
                </a:solidFill>
                <a:latin typeface="Calibri"/>
                <a:cs typeface="Calibri"/>
              </a:rPr>
              <a:t>– </a:t>
            </a:r>
            <a:r>
              <a:rPr sz="2400" b="1" spc="-5" dirty="0">
                <a:solidFill>
                  <a:srgbClr val="6F2F9F"/>
                </a:solidFill>
                <a:latin typeface="Calibri"/>
                <a:cs typeface="Calibri"/>
              </a:rPr>
              <a:t>26/64” </a:t>
            </a:r>
            <a:r>
              <a:rPr sz="2400" b="1" dirty="0">
                <a:solidFill>
                  <a:srgbClr val="6F2F9F"/>
                </a:solidFill>
                <a:latin typeface="Calibri"/>
                <a:cs typeface="Calibri"/>
              </a:rPr>
              <a:t>= </a:t>
            </a:r>
            <a:r>
              <a:rPr sz="2400" b="1" spc="-5" dirty="0">
                <a:solidFill>
                  <a:srgbClr val="6F2F9F"/>
                </a:solidFill>
                <a:latin typeface="Calibri"/>
                <a:cs typeface="Calibri"/>
              </a:rPr>
              <a:t>1-36/64” </a:t>
            </a:r>
            <a:r>
              <a:rPr sz="2400" b="1" dirty="0">
                <a:solidFill>
                  <a:srgbClr val="6F2F9F"/>
                </a:solidFill>
                <a:latin typeface="Calibri"/>
                <a:cs typeface="Calibri"/>
              </a:rPr>
              <a:t>=</a:t>
            </a:r>
            <a:r>
              <a:rPr sz="2400" b="1" spc="-2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6F2F9F"/>
                </a:solidFill>
                <a:latin typeface="Calibri"/>
                <a:cs typeface="Calibri"/>
              </a:rPr>
              <a:t>1-9/16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05883" y="4607052"/>
            <a:ext cx="3424554" cy="76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195.5˚ </a:t>
            </a:r>
            <a:r>
              <a:rPr sz="2400" b="1" dirty="0">
                <a:latin typeface="Calibri"/>
                <a:cs typeface="Calibri"/>
              </a:rPr>
              <a:t>angle (end</a:t>
            </a:r>
            <a:r>
              <a:rPr sz="2400" b="1" spc="-5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position)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Position </a:t>
            </a:r>
            <a:r>
              <a:rPr sz="2400" b="1" dirty="0">
                <a:latin typeface="Calibri"/>
                <a:cs typeface="Calibri"/>
              </a:rPr>
              <a:t>= 1 –</a:t>
            </a:r>
            <a:r>
              <a:rPr sz="2400" b="1" spc="-1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62/64”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 descr="cam follower on pin A at 15.5 degrees" title="cam follower on pin A at 15.5 degrees"/>
          <p:cNvSpPr/>
          <p:nvPr/>
        </p:nvSpPr>
        <p:spPr>
          <a:xfrm>
            <a:off x="1298447" y="2046732"/>
            <a:ext cx="3108960" cy="2374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 descr="cam follower on pin A at 195.5 degrees" title="cam follower on pin A at 195.5 degrees"/>
          <p:cNvSpPr/>
          <p:nvPr/>
        </p:nvSpPr>
        <p:spPr>
          <a:xfrm>
            <a:off x="5134355" y="2046732"/>
            <a:ext cx="3108959" cy="2374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>
              <a:lnSpc>
                <a:spcPct val="100000"/>
              </a:lnSpc>
            </a:pPr>
            <a:r>
              <a:rPr spc="-5" dirty="0"/>
              <a:t>POSITION, </a:t>
            </a:r>
            <a:r>
              <a:rPr spc="-20" dirty="0"/>
              <a:t>STROKE </a:t>
            </a:r>
            <a:r>
              <a:rPr dirty="0"/>
              <a:t>AND</a:t>
            </a:r>
            <a:r>
              <a:rPr spc="40" dirty="0"/>
              <a:t> </a:t>
            </a:r>
            <a:r>
              <a:rPr dirty="0"/>
              <a:t>TIMING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62959" y="1496567"/>
            <a:ext cx="2846705" cy="36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Cam </a:t>
            </a:r>
            <a:r>
              <a:rPr sz="2400" b="1" spc="-10" dirty="0">
                <a:latin typeface="Calibri"/>
                <a:cs typeface="Calibri"/>
              </a:rPr>
              <a:t>Follower </a:t>
            </a:r>
            <a:r>
              <a:rPr sz="2400" b="1" dirty="0">
                <a:latin typeface="Calibri"/>
                <a:cs typeface="Calibri"/>
              </a:rPr>
              <a:t>on </a:t>
            </a:r>
            <a:r>
              <a:rPr sz="2400" b="1" spc="-5" dirty="0">
                <a:latin typeface="Calibri"/>
                <a:cs typeface="Calibri"/>
              </a:rPr>
              <a:t>Pin</a:t>
            </a:r>
            <a:r>
              <a:rPr sz="2400" b="1" spc="-9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3030" y="4608829"/>
            <a:ext cx="3288665" cy="75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345˚ </a:t>
            </a:r>
            <a:r>
              <a:rPr sz="2400" b="1" dirty="0">
                <a:latin typeface="Calibri"/>
                <a:cs typeface="Calibri"/>
              </a:rPr>
              <a:t>angle </a:t>
            </a:r>
            <a:r>
              <a:rPr sz="2400" b="1" spc="-10" dirty="0">
                <a:latin typeface="Calibri"/>
                <a:cs typeface="Calibri"/>
              </a:rPr>
              <a:t>(start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position)  </a:t>
            </a:r>
            <a:r>
              <a:rPr sz="2400" b="1" spc="-10" dirty="0">
                <a:latin typeface="Calibri"/>
                <a:cs typeface="Calibri"/>
              </a:rPr>
              <a:t>Position </a:t>
            </a:r>
            <a:r>
              <a:rPr sz="2400" b="1" dirty="0">
                <a:latin typeface="Calibri"/>
                <a:cs typeface="Calibri"/>
              </a:rPr>
              <a:t>=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50/64”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59329" y="5773673"/>
            <a:ext cx="5057140" cy="462280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 marL="129539">
              <a:lnSpc>
                <a:spcPct val="100000"/>
              </a:lnSpc>
              <a:spcBef>
                <a:spcPts val="55"/>
              </a:spcBef>
            </a:pPr>
            <a:r>
              <a:rPr sz="2400" b="1" spc="-15" dirty="0">
                <a:solidFill>
                  <a:srgbClr val="6F2F9F"/>
                </a:solidFill>
                <a:latin typeface="Calibri"/>
                <a:cs typeface="Calibri"/>
              </a:rPr>
              <a:t>Stroke </a:t>
            </a:r>
            <a:r>
              <a:rPr sz="2400" b="1" dirty="0">
                <a:solidFill>
                  <a:srgbClr val="6F2F9F"/>
                </a:solidFill>
                <a:latin typeface="Calibri"/>
                <a:cs typeface="Calibri"/>
              </a:rPr>
              <a:t>= </a:t>
            </a:r>
            <a:r>
              <a:rPr sz="2400" b="1" spc="-5" dirty="0">
                <a:solidFill>
                  <a:srgbClr val="6F2F9F"/>
                </a:solidFill>
                <a:latin typeface="Calibri"/>
                <a:cs typeface="Calibri"/>
              </a:rPr>
              <a:t>(1-37/64”) </a:t>
            </a:r>
            <a:r>
              <a:rPr sz="2400" b="1" dirty="0">
                <a:solidFill>
                  <a:srgbClr val="6F2F9F"/>
                </a:solidFill>
                <a:latin typeface="Calibri"/>
                <a:cs typeface="Calibri"/>
              </a:rPr>
              <a:t>– </a:t>
            </a:r>
            <a:r>
              <a:rPr sz="2400" b="1" spc="-5" dirty="0">
                <a:solidFill>
                  <a:srgbClr val="6F2F9F"/>
                </a:solidFill>
                <a:latin typeface="Calibri"/>
                <a:cs typeface="Calibri"/>
              </a:rPr>
              <a:t>50/64” </a:t>
            </a:r>
            <a:r>
              <a:rPr sz="2400" b="1" dirty="0">
                <a:solidFill>
                  <a:srgbClr val="6F2F9F"/>
                </a:solidFill>
                <a:latin typeface="Calibri"/>
                <a:cs typeface="Calibri"/>
              </a:rPr>
              <a:t>=</a:t>
            </a:r>
            <a:r>
              <a:rPr sz="2400" b="1" spc="-4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6F2F9F"/>
                </a:solidFill>
                <a:latin typeface="Calibri"/>
                <a:cs typeface="Calibri"/>
              </a:rPr>
              <a:t>51/64”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05883" y="4607052"/>
            <a:ext cx="3189605" cy="76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165˚ </a:t>
            </a:r>
            <a:r>
              <a:rPr sz="2400" b="1" dirty="0">
                <a:latin typeface="Calibri"/>
                <a:cs typeface="Calibri"/>
              </a:rPr>
              <a:t>angle (end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position)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Position </a:t>
            </a:r>
            <a:r>
              <a:rPr sz="2400" b="1" dirty="0">
                <a:latin typeface="Calibri"/>
                <a:cs typeface="Calibri"/>
              </a:rPr>
              <a:t>= 1 –</a:t>
            </a:r>
            <a:r>
              <a:rPr sz="2400" b="1" spc="-1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37/64”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 descr="cam follower on pin C at 345 degrees" title="cam follower on pin C at 345 degrees"/>
          <p:cNvSpPr/>
          <p:nvPr/>
        </p:nvSpPr>
        <p:spPr>
          <a:xfrm>
            <a:off x="1298447" y="2034539"/>
            <a:ext cx="3108960" cy="23774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 descr="cam follower on pin C at 165 degrees" title="cam follower on pin C at 165 degrees"/>
          <p:cNvSpPr/>
          <p:nvPr/>
        </p:nvSpPr>
        <p:spPr>
          <a:xfrm>
            <a:off x="5224271" y="2034539"/>
            <a:ext cx="3108960" cy="23774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469900"/>
            <a:ext cx="510984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CAM LIFT AND</a:t>
            </a:r>
            <a:r>
              <a:rPr spc="-55" dirty="0"/>
              <a:t> </a:t>
            </a:r>
            <a:r>
              <a:rPr spc="-15" dirty="0"/>
              <a:t>DWELL</a:t>
            </a:r>
          </a:p>
        </p:txBody>
      </p:sp>
      <p:pic>
        <p:nvPicPr>
          <p:cNvPr id="8" name="Picture 7" descr="cam lift and dwell drawing" title="cam lift and dwell drawi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39" y="1176972"/>
            <a:ext cx="6115050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767" y="479805"/>
            <a:ext cx="7829550" cy="3914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The AMMQC program is an Equal Opportunity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program.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Adaptive equipment is available upon request </a:t>
            </a:r>
            <a:r>
              <a:rPr sz="1600" dirty="0">
                <a:latin typeface="Times New Roman"/>
                <a:cs typeface="Times New Roman"/>
              </a:rPr>
              <a:t>for </a:t>
            </a:r>
            <a:r>
              <a:rPr sz="1600" spc="-5" dirty="0">
                <a:latin typeface="Times New Roman"/>
                <a:cs typeface="Times New Roman"/>
              </a:rPr>
              <a:t>individuals with</a:t>
            </a:r>
            <a:r>
              <a:rPr sz="1600" spc="2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disabilities.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229235">
              <a:lnSpc>
                <a:spcPct val="100000"/>
              </a:lnSpc>
              <a:spcBef>
                <a:spcPts val="5"/>
              </a:spcBef>
            </a:pPr>
            <a:r>
              <a:rPr sz="16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http://creativecommons.org/licenses/by/3.0 </a:t>
            </a:r>
            <a:r>
              <a:rPr sz="1600" spc="-5" dirty="0">
                <a:latin typeface="Times New Roman"/>
                <a:cs typeface="Times New Roman"/>
              </a:rPr>
              <a:t>This work is licensed under a Creative </a:t>
            </a:r>
            <a:r>
              <a:rPr sz="1600" spc="-15" dirty="0">
                <a:latin typeface="Times New Roman"/>
                <a:cs typeface="Times New Roman"/>
              </a:rPr>
              <a:t>Commons  </a:t>
            </a:r>
            <a:r>
              <a:rPr sz="1600" spc="-5" dirty="0">
                <a:latin typeface="Times New Roman"/>
                <a:cs typeface="Times New Roman"/>
              </a:rPr>
              <a:t>Attribution 3.0 Unported License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[</a:t>
            </a:r>
            <a:r>
              <a:rPr sz="1600" spc="-5" dirty="0">
                <a:latin typeface="Times New Roman"/>
                <a:cs typeface="Times New Roman"/>
                <a:hlinkClick r:id="rId2"/>
              </a:rPr>
              <a:t>http://creativecommons.org/licenses/by/3.0]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78486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This project is sponsored by a $15.9 </a:t>
            </a:r>
            <a:r>
              <a:rPr sz="1600" spc="-10" dirty="0">
                <a:latin typeface="Times New Roman"/>
                <a:cs typeface="Times New Roman"/>
              </a:rPr>
              <a:t>million </a:t>
            </a:r>
            <a:r>
              <a:rPr sz="1600" spc="-5" dirty="0">
                <a:latin typeface="Times New Roman"/>
                <a:cs typeface="Times New Roman"/>
              </a:rPr>
              <a:t>grant from </a:t>
            </a:r>
            <a:r>
              <a:rPr sz="1600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U.S. Department of </a:t>
            </a:r>
            <a:r>
              <a:rPr sz="1600" spc="-15" dirty="0">
                <a:latin typeface="Times New Roman"/>
                <a:cs typeface="Times New Roman"/>
              </a:rPr>
              <a:t>Labor,  </a:t>
            </a:r>
            <a:r>
              <a:rPr sz="1600" spc="-10" dirty="0">
                <a:latin typeface="Times New Roman"/>
                <a:cs typeface="Times New Roman"/>
              </a:rPr>
              <a:t>Employment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-10" dirty="0">
                <a:latin typeface="Times New Roman"/>
                <a:cs typeface="Times New Roman"/>
              </a:rPr>
              <a:t>Training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Administration.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99800"/>
              </a:lnSpc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AMMQC </a:t>
            </a:r>
            <a:r>
              <a:rPr sz="1600" spc="-5" dirty="0">
                <a:latin typeface="Times New Roman"/>
                <a:cs typeface="Times New Roman"/>
              </a:rPr>
              <a:t>program is an Equal Opportunity </a:t>
            </a:r>
            <a:r>
              <a:rPr sz="1600" spc="-10" dirty="0">
                <a:latin typeface="Times New Roman"/>
                <a:cs typeface="Times New Roman"/>
              </a:rPr>
              <a:t>program. </a:t>
            </a:r>
            <a:r>
              <a:rPr sz="1600" spc="-5" dirty="0">
                <a:latin typeface="Times New Roman"/>
                <a:cs typeface="Times New Roman"/>
              </a:rPr>
              <a:t>Adaptive equipment is available upon  request </a:t>
            </a:r>
            <a:r>
              <a:rPr sz="1600" dirty="0">
                <a:latin typeface="Times New Roman"/>
                <a:cs typeface="Times New Roman"/>
              </a:rPr>
              <a:t>for </a:t>
            </a:r>
            <a:r>
              <a:rPr sz="1600" spc="-5" dirty="0">
                <a:latin typeface="Times New Roman"/>
                <a:cs typeface="Times New Roman"/>
              </a:rPr>
              <a:t>individuals with disabilities. This workforce product was funded by a grant awarded  by the U.S. Department of </a:t>
            </a:r>
            <a:r>
              <a:rPr sz="1600" spc="-10" dirty="0">
                <a:latin typeface="Times New Roman"/>
                <a:cs typeface="Times New Roman"/>
              </a:rPr>
              <a:t>Labor’s Employment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-10" dirty="0">
                <a:latin typeface="Times New Roman"/>
                <a:cs typeface="Times New Roman"/>
              </a:rPr>
              <a:t>Training </a:t>
            </a:r>
            <a:r>
              <a:rPr sz="1600" spc="-5" dirty="0">
                <a:latin typeface="Times New Roman"/>
                <a:cs typeface="Times New Roman"/>
              </a:rPr>
              <a:t>Administration. The product was  created by the grantee and does not necessarily reflect </a:t>
            </a:r>
            <a:r>
              <a:rPr sz="1600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official position of the U.S.  </a:t>
            </a:r>
            <a:r>
              <a:rPr sz="1600" spc="-10" dirty="0">
                <a:latin typeface="Times New Roman"/>
                <a:cs typeface="Times New Roman"/>
              </a:rPr>
              <a:t>Department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-20" dirty="0">
                <a:latin typeface="Times New Roman"/>
                <a:cs typeface="Times New Roman"/>
              </a:rPr>
              <a:t>Labor. </a:t>
            </a:r>
            <a:r>
              <a:rPr sz="1600" spc="-5" dirty="0">
                <a:latin typeface="Times New Roman"/>
                <a:cs typeface="Times New Roman"/>
              </a:rPr>
              <a:t>The U.S. Department of Labor </a:t>
            </a:r>
            <a:r>
              <a:rPr sz="1600" spc="-10" dirty="0">
                <a:latin typeface="Times New Roman"/>
                <a:cs typeface="Times New Roman"/>
              </a:rPr>
              <a:t>makes </a:t>
            </a:r>
            <a:r>
              <a:rPr sz="1600" spc="-5" dirty="0">
                <a:latin typeface="Times New Roman"/>
                <a:cs typeface="Times New Roman"/>
              </a:rPr>
              <a:t>no guarantees, warranties, or  assurances of any kind, express or implied, with respect to such information, </a:t>
            </a:r>
            <a:r>
              <a:rPr sz="1600" dirty="0">
                <a:latin typeface="Times New Roman"/>
                <a:cs typeface="Times New Roman"/>
              </a:rPr>
              <a:t>including </a:t>
            </a:r>
            <a:r>
              <a:rPr sz="1600" spc="-5" dirty="0">
                <a:latin typeface="Times New Roman"/>
                <a:cs typeface="Times New Roman"/>
              </a:rPr>
              <a:t>any  information on linked sites and including, but </a:t>
            </a:r>
            <a:r>
              <a:rPr sz="1600" dirty="0">
                <a:latin typeface="Times New Roman"/>
                <a:cs typeface="Times New Roman"/>
              </a:rPr>
              <a:t>not </a:t>
            </a:r>
            <a:r>
              <a:rPr sz="1600" spc="-10" dirty="0">
                <a:latin typeface="Times New Roman"/>
                <a:cs typeface="Times New Roman"/>
              </a:rPr>
              <a:t>limited </a:t>
            </a:r>
            <a:r>
              <a:rPr sz="1600" dirty="0">
                <a:latin typeface="Times New Roman"/>
                <a:cs typeface="Times New Roman"/>
              </a:rPr>
              <a:t>to, </a:t>
            </a:r>
            <a:r>
              <a:rPr sz="1600" spc="-5" dirty="0">
                <a:latin typeface="Times New Roman"/>
                <a:cs typeface="Times New Roman"/>
              </a:rPr>
              <a:t>accuracy of the information or its  completeness, timeliness, usefulness, </a:t>
            </a:r>
            <a:r>
              <a:rPr sz="1600" spc="-20" dirty="0">
                <a:latin typeface="Times New Roman"/>
                <a:cs typeface="Times New Roman"/>
              </a:rPr>
              <a:t>adequacy, </a:t>
            </a:r>
            <a:r>
              <a:rPr sz="1600" spc="-5" dirty="0">
                <a:latin typeface="Times New Roman"/>
                <a:cs typeface="Times New Roman"/>
              </a:rPr>
              <a:t>continued </a:t>
            </a:r>
            <a:r>
              <a:rPr sz="1600" spc="-10" dirty="0">
                <a:latin typeface="Times New Roman"/>
                <a:cs typeface="Times New Roman"/>
              </a:rPr>
              <a:t>availability, </a:t>
            </a:r>
            <a:r>
              <a:rPr sz="1600" spc="-5" dirty="0">
                <a:latin typeface="Times New Roman"/>
                <a:cs typeface="Times New Roman"/>
              </a:rPr>
              <a:t>or</a:t>
            </a:r>
            <a:r>
              <a:rPr sz="1600" spc="3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ownership.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 descr="MWCC logo" title="MWCC logo"/>
          <p:cNvSpPr/>
          <p:nvPr/>
        </p:nvSpPr>
        <p:spPr>
          <a:xfrm>
            <a:off x="1453896" y="5180076"/>
            <a:ext cx="2770631" cy="731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AMMQC logo" title="AMMQC logo"/>
          <p:cNvSpPr/>
          <p:nvPr/>
        </p:nvSpPr>
        <p:spPr>
          <a:xfrm>
            <a:off x="5100828" y="4796028"/>
            <a:ext cx="2577083" cy="1257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469900"/>
            <a:ext cx="702500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COMPONENTS </a:t>
            </a:r>
            <a:r>
              <a:rPr dirty="0"/>
              <a:t>OF A</a:t>
            </a:r>
            <a:r>
              <a:rPr spc="-80" dirty="0"/>
              <a:t> </a:t>
            </a:r>
            <a:r>
              <a:rPr spc="-10" dirty="0"/>
              <a:t>MACHINE</a:t>
            </a:r>
          </a:p>
        </p:txBody>
      </p:sp>
      <p:sp>
        <p:nvSpPr>
          <p:cNvPr id="3" name="object 3" descr="components of a machine" title="components of a machine"/>
          <p:cNvSpPr/>
          <p:nvPr/>
        </p:nvSpPr>
        <p:spPr>
          <a:xfrm>
            <a:off x="1871472" y="1307591"/>
            <a:ext cx="5815583" cy="5199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469900"/>
            <a:ext cx="6801484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POSITION, </a:t>
            </a:r>
            <a:r>
              <a:rPr spc="-20" dirty="0"/>
              <a:t>STROKE </a:t>
            </a:r>
            <a:r>
              <a:rPr dirty="0"/>
              <a:t>&amp;</a:t>
            </a:r>
            <a:r>
              <a:rPr spc="5" dirty="0"/>
              <a:t> TIMING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3145" y="1955927"/>
            <a:ext cx="7427595" cy="76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Position </a:t>
            </a:r>
            <a:r>
              <a:rPr sz="2400" b="1" dirty="0">
                <a:latin typeface="Calibri"/>
                <a:cs typeface="Calibri"/>
              </a:rPr>
              <a:t>- </a:t>
            </a:r>
            <a:r>
              <a:rPr sz="2400" b="1" spc="-10" dirty="0">
                <a:latin typeface="Calibri"/>
                <a:cs typeface="Calibri"/>
              </a:rPr>
              <a:t>Where </a:t>
            </a:r>
            <a:r>
              <a:rPr sz="2400" b="1" dirty="0">
                <a:latin typeface="Calibri"/>
                <a:cs typeface="Calibri"/>
              </a:rPr>
              <a:t>a </a:t>
            </a:r>
            <a:r>
              <a:rPr sz="2400" b="1" spc="-10" dirty="0">
                <a:latin typeface="Calibri"/>
                <a:cs typeface="Calibri"/>
              </a:rPr>
              <a:t>component </a:t>
            </a:r>
            <a:r>
              <a:rPr sz="2400" b="1" dirty="0">
                <a:latin typeface="Calibri"/>
                <a:cs typeface="Calibri"/>
              </a:rPr>
              <a:t>is </a:t>
            </a:r>
            <a:r>
              <a:rPr sz="2400" b="1" spc="-10" dirty="0">
                <a:latin typeface="Calibri"/>
                <a:cs typeface="Calibri"/>
              </a:rPr>
              <a:t>located </a:t>
            </a:r>
            <a:r>
              <a:rPr sz="2400" b="1" spc="-20" dirty="0">
                <a:latin typeface="Calibri"/>
                <a:cs typeface="Calibri"/>
              </a:rPr>
              <a:t>any </a:t>
            </a:r>
            <a:r>
              <a:rPr sz="2400" b="1" spc="-10" dirty="0">
                <a:latin typeface="Calibri"/>
                <a:cs typeface="Calibri"/>
              </a:rPr>
              <a:t>point </a:t>
            </a:r>
            <a:r>
              <a:rPr sz="2400" b="1" dirty="0">
                <a:latin typeface="Calibri"/>
                <a:cs typeface="Calibri"/>
              </a:rPr>
              <a:t>in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time,</a:t>
            </a:r>
            <a:endParaRPr sz="2400" dirty="0">
              <a:latin typeface="Calibri"/>
              <a:cs typeface="Calibri"/>
            </a:endParaRPr>
          </a:p>
          <a:p>
            <a:pPr marL="1309370">
              <a:lnSpc>
                <a:spcPct val="100000"/>
              </a:lnSpc>
            </a:pPr>
            <a:r>
              <a:rPr sz="2400" b="1" spc="-15" dirty="0">
                <a:latin typeface="Calibri"/>
                <a:cs typeface="Calibri"/>
              </a:rPr>
              <a:t>relative to </a:t>
            </a:r>
            <a:r>
              <a:rPr sz="2400" b="1" dirty="0">
                <a:latin typeface="Calibri"/>
                <a:cs typeface="Calibri"/>
              </a:rPr>
              <a:t>a </a:t>
            </a:r>
            <a:r>
              <a:rPr sz="2400" b="1" spc="-10" dirty="0">
                <a:latin typeface="Calibri"/>
                <a:cs typeface="Calibri"/>
              </a:rPr>
              <a:t>starting</a:t>
            </a:r>
            <a:r>
              <a:rPr sz="2400" b="1" spc="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position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3145" y="3419220"/>
            <a:ext cx="83756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St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o</a:t>
            </a:r>
            <a:r>
              <a:rPr sz="2400" b="1" spc="-60" dirty="0">
                <a:latin typeface="Calibri"/>
                <a:cs typeface="Calibri"/>
              </a:rPr>
              <a:t>k</a:t>
            </a:r>
            <a:r>
              <a:rPr sz="2400" b="1" dirty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52041" y="3419220"/>
            <a:ext cx="6172200" cy="76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- </a:t>
            </a:r>
            <a:r>
              <a:rPr sz="2400" b="1" spc="-5" dirty="0">
                <a:latin typeface="Calibri"/>
                <a:cs typeface="Calibri"/>
              </a:rPr>
              <a:t>The linear </a:t>
            </a:r>
            <a:r>
              <a:rPr sz="2400" b="1" spc="-10" dirty="0">
                <a:latin typeface="Calibri"/>
                <a:cs typeface="Calibri"/>
              </a:rPr>
              <a:t>distance </a:t>
            </a:r>
            <a:r>
              <a:rPr sz="2400" b="1" spc="-20" dirty="0">
                <a:latin typeface="Calibri"/>
                <a:cs typeface="Calibri"/>
              </a:rPr>
              <a:t>traveled </a:t>
            </a:r>
            <a:r>
              <a:rPr sz="2400" b="1" spc="-15" dirty="0">
                <a:latin typeface="Calibri"/>
                <a:cs typeface="Calibri"/>
              </a:rPr>
              <a:t>by </a:t>
            </a:r>
            <a:r>
              <a:rPr sz="2400" b="1" spc="-5" dirty="0">
                <a:latin typeface="Calibri"/>
                <a:cs typeface="Calibri"/>
              </a:rPr>
              <a:t>the slider </a:t>
            </a:r>
            <a:r>
              <a:rPr sz="2400" b="1" dirty="0">
                <a:latin typeface="Calibri"/>
                <a:cs typeface="Calibri"/>
              </a:rPr>
              <a:t>in</a:t>
            </a:r>
            <a:r>
              <a:rPr sz="2400" b="1" spc="6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one</a:t>
            </a:r>
            <a:endParaRPr sz="2400" dirty="0">
              <a:latin typeface="Calibri"/>
              <a:cs typeface="Calibri"/>
            </a:endParaRPr>
          </a:p>
          <a:p>
            <a:pPr marL="217804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direction from </a:t>
            </a:r>
            <a:r>
              <a:rPr sz="2400" b="1" spc="-5" dirty="0">
                <a:latin typeface="Calibri"/>
                <a:cs typeface="Calibri"/>
              </a:rPr>
              <a:t>its </a:t>
            </a:r>
            <a:r>
              <a:rPr sz="2400" b="1" spc="-10" dirty="0">
                <a:latin typeface="Calibri"/>
                <a:cs typeface="Calibri"/>
              </a:rPr>
              <a:t>starting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position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3145" y="4882642"/>
            <a:ext cx="88201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Timi</a:t>
            </a:r>
            <a:r>
              <a:rPr sz="2400" b="1" spc="-10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g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62708" y="4882642"/>
            <a:ext cx="6720840" cy="76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- </a:t>
            </a:r>
            <a:r>
              <a:rPr sz="2400" b="1" spc="-5" dirty="0">
                <a:latin typeface="Calibri"/>
                <a:cs typeface="Calibri"/>
              </a:rPr>
              <a:t>When </a:t>
            </a:r>
            <a:r>
              <a:rPr sz="2400" b="1" dirty="0">
                <a:latin typeface="Calibri"/>
                <a:cs typeface="Calibri"/>
              </a:rPr>
              <a:t>an action </a:t>
            </a:r>
            <a:r>
              <a:rPr sz="2400" b="1" spc="-20" dirty="0">
                <a:latin typeface="Calibri"/>
                <a:cs typeface="Calibri"/>
              </a:rPr>
              <a:t>takes </a:t>
            </a:r>
            <a:r>
              <a:rPr sz="2400" b="1" dirty="0">
                <a:latin typeface="Calibri"/>
                <a:cs typeface="Calibri"/>
              </a:rPr>
              <a:t>place in </a:t>
            </a:r>
            <a:r>
              <a:rPr sz="2400" b="1" spc="-5" dirty="0">
                <a:latin typeface="Calibri"/>
                <a:cs typeface="Calibri"/>
              </a:rPr>
              <a:t>time, </a:t>
            </a:r>
            <a:r>
              <a:rPr sz="2400" b="1" spc="-15" dirty="0">
                <a:latin typeface="Calibri"/>
                <a:cs typeface="Calibri"/>
              </a:rPr>
              <a:t>relative to </a:t>
            </a:r>
            <a:r>
              <a:rPr sz="2400" b="1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set</a:t>
            </a:r>
            <a:endParaRPr sz="2400" dirty="0">
              <a:latin typeface="Calibri"/>
              <a:cs typeface="Calibri"/>
            </a:endParaRPr>
          </a:p>
          <a:p>
            <a:pPr marL="180340">
              <a:lnSpc>
                <a:spcPct val="100000"/>
              </a:lnSpc>
            </a:pPr>
            <a:r>
              <a:rPr sz="2400" b="1" spc="-15" dirty="0">
                <a:latin typeface="Calibri"/>
                <a:cs typeface="Calibri"/>
              </a:rPr>
              <a:t>start</a:t>
            </a:r>
            <a:r>
              <a:rPr sz="2400" b="1" spc="-8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time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840739" y="469900"/>
            <a:ext cx="346964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ADJUSTMENTS</a:t>
            </a:r>
          </a:p>
        </p:txBody>
      </p:sp>
      <p:pic>
        <p:nvPicPr>
          <p:cNvPr id="18" name="Picture 17" descr="adjustments" title="adjustment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39" y="1174579"/>
            <a:ext cx="8015288" cy="56578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469900"/>
            <a:ext cx="559435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POSITION</a:t>
            </a:r>
            <a:r>
              <a:rPr spc="-10" dirty="0"/>
              <a:t> </a:t>
            </a:r>
            <a:r>
              <a:rPr spc="-15" dirty="0"/>
              <a:t>ADJUSTMENT</a:t>
            </a:r>
          </a:p>
        </p:txBody>
      </p:sp>
      <p:pic>
        <p:nvPicPr>
          <p:cNvPr id="13" name="Picture 12" descr="postition adjustment" title="postition adjustme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64" y="1140460"/>
            <a:ext cx="8058150" cy="552926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503935"/>
            <a:ext cx="7602220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10" dirty="0">
                <a:latin typeface="Calibri"/>
                <a:cs typeface="Calibri"/>
              </a:rPr>
              <a:t>POSITION </a:t>
            </a:r>
            <a:r>
              <a:rPr sz="4000" b="1" spc="-5" dirty="0">
                <a:latin typeface="Calibri"/>
                <a:cs typeface="Calibri"/>
              </a:rPr>
              <a:t>AND </a:t>
            </a:r>
            <a:r>
              <a:rPr sz="4000" b="1" spc="-20" dirty="0">
                <a:latin typeface="Calibri"/>
                <a:cs typeface="Calibri"/>
              </a:rPr>
              <a:t>STROKE</a:t>
            </a:r>
            <a:r>
              <a:rPr sz="4000" b="1" spc="5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AJUSTMENT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69384" y="1561465"/>
            <a:ext cx="3996054" cy="1125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b="1" spc="-10" dirty="0">
                <a:solidFill>
                  <a:schemeClr val="bg1"/>
                </a:solidFill>
                <a:latin typeface="Calibri"/>
                <a:cs typeface="Calibri"/>
              </a:rPr>
              <a:t>Relocating </a:t>
            </a:r>
            <a:r>
              <a:rPr sz="2400" b="1" spc="-5" dirty="0">
                <a:solidFill>
                  <a:schemeClr val="bg1"/>
                </a:solidFill>
                <a:latin typeface="Calibri"/>
                <a:cs typeface="Calibri"/>
              </a:rPr>
              <a:t>Clevis </a:t>
            </a:r>
            <a:r>
              <a:rPr sz="2400" b="1" spc="-15" dirty="0">
                <a:solidFill>
                  <a:schemeClr val="bg1"/>
                </a:solidFill>
                <a:latin typeface="Calibri"/>
                <a:cs typeface="Calibri"/>
              </a:rPr>
              <a:t>to Point </a:t>
            </a: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1 or</a:t>
            </a:r>
            <a:r>
              <a:rPr sz="2400" b="1" spc="-9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3  </a:t>
            </a:r>
            <a:r>
              <a:rPr sz="2400" b="1" spc="-5" dirty="0">
                <a:solidFill>
                  <a:schemeClr val="bg1"/>
                </a:solidFill>
                <a:latin typeface="Calibri"/>
                <a:cs typeface="Calibri"/>
              </a:rPr>
              <a:t>will </a:t>
            </a:r>
            <a:r>
              <a:rPr sz="2400" b="1" spc="-10" dirty="0">
                <a:solidFill>
                  <a:schemeClr val="bg1"/>
                </a:solidFill>
                <a:latin typeface="Calibri"/>
                <a:cs typeface="Calibri"/>
              </a:rPr>
              <a:t>change </a:t>
            </a:r>
            <a:r>
              <a:rPr sz="2400" b="1" spc="-5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b="1" spc="-15" dirty="0">
                <a:solidFill>
                  <a:schemeClr val="bg1"/>
                </a:solidFill>
                <a:latin typeface="Calibri"/>
                <a:cs typeface="Calibri"/>
              </a:rPr>
              <a:t>Stroke </a:t>
            </a: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and  </a:t>
            </a:r>
            <a:r>
              <a:rPr sz="2400" b="1" spc="-5" dirty="0">
                <a:solidFill>
                  <a:schemeClr val="bg1"/>
                </a:solidFill>
                <a:latin typeface="Calibri"/>
                <a:cs typeface="Calibri"/>
              </a:rPr>
              <a:t>Position </a:t>
            </a: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sz="2400" b="1" spc="-5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b="1" spc="-1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chemeClr val="bg1"/>
                </a:solidFill>
                <a:latin typeface="Calibri"/>
                <a:cs typeface="Calibri"/>
              </a:rPr>
              <a:t>Slider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9" name="Picture 8" descr="position and stroke adjustment" title="position and stroke adjustme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38" y="1151635"/>
            <a:ext cx="8172450" cy="53435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503935"/>
            <a:ext cx="7909559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0" dirty="0"/>
              <a:t>POSITION </a:t>
            </a:r>
            <a:r>
              <a:rPr sz="4000" spc="-5" dirty="0"/>
              <a:t>AND </a:t>
            </a:r>
            <a:r>
              <a:rPr sz="4000" spc="-20" dirty="0"/>
              <a:t>STROKE</a:t>
            </a:r>
            <a:r>
              <a:rPr sz="4000" spc="10" dirty="0"/>
              <a:t> </a:t>
            </a:r>
            <a:r>
              <a:rPr sz="4000" spc="-15" dirty="0"/>
              <a:t>ADJUSTMENT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905883" y="4607052"/>
            <a:ext cx="3540760" cy="76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40" dirty="0">
                <a:latin typeface="Calibri"/>
                <a:cs typeface="Calibri"/>
              </a:rPr>
              <a:t>At </a:t>
            </a:r>
            <a:r>
              <a:rPr sz="2400" b="1" spc="-5" dirty="0">
                <a:latin typeface="Calibri"/>
                <a:cs typeface="Calibri"/>
              </a:rPr>
              <a:t>180˚ </a:t>
            </a:r>
            <a:r>
              <a:rPr sz="2400" b="1" dirty="0">
                <a:latin typeface="Calibri"/>
                <a:cs typeface="Calibri"/>
              </a:rPr>
              <a:t>angle (end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position)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Position </a:t>
            </a:r>
            <a:r>
              <a:rPr sz="2400" b="1" dirty="0">
                <a:latin typeface="Calibri"/>
                <a:cs typeface="Calibri"/>
              </a:rPr>
              <a:t>= 1 –</a:t>
            </a:r>
            <a:r>
              <a:rPr sz="2400" b="1" spc="-1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62/64”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9810" y="1496567"/>
            <a:ext cx="4994275" cy="39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12920" algn="l"/>
              </a:tabLst>
            </a:pPr>
            <a:r>
              <a:rPr sz="2400" b="1" spc="-20" dirty="0">
                <a:latin typeface="Calibri"/>
                <a:cs typeface="Calibri"/>
              </a:rPr>
              <a:t>Turn-buckle </a:t>
            </a:r>
            <a:r>
              <a:rPr sz="2400" b="1" spc="-5" dirty="0">
                <a:latin typeface="Calibri"/>
                <a:cs typeface="Calibri"/>
              </a:rPr>
              <a:t>Clevis</a:t>
            </a:r>
            <a:r>
              <a:rPr sz="2400" b="1" spc="6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at</a:t>
            </a:r>
            <a:r>
              <a:rPr sz="2400" b="1" spc="2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Adjustment	</a:t>
            </a:r>
            <a:r>
              <a:rPr sz="2400" b="1" dirty="0">
                <a:latin typeface="Calibri"/>
                <a:cs typeface="Calibri"/>
              </a:rPr>
              <a:t>No.</a:t>
            </a:r>
            <a:r>
              <a:rPr sz="2400" b="1" spc="-1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 descr="adjustment at 180 degrees" title="adjustment at 180 degrees"/>
          <p:cNvSpPr/>
          <p:nvPr/>
        </p:nvSpPr>
        <p:spPr>
          <a:xfrm>
            <a:off x="5135879" y="2034539"/>
            <a:ext cx="3108960" cy="2360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 descr="adjustment at zero degrees" title="adjustment at zero degrees"/>
          <p:cNvSpPr/>
          <p:nvPr/>
        </p:nvSpPr>
        <p:spPr>
          <a:xfrm>
            <a:off x="1307591" y="2045207"/>
            <a:ext cx="3108960" cy="2348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83030" y="4608829"/>
            <a:ext cx="3329940" cy="75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b="1" spc="-40" dirty="0">
                <a:latin typeface="Calibri"/>
                <a:cs typeface="Calibri"/>
              </a:rPr>
              <a:t>At </a:t>
            </a:r>
            <a:r>
              <a:rPr sz="2400" b="1" dirty="0">
                <a:latin typeface="Calibri"/>
                <a:cs typeface="Calibri"/>
              </a:rPr>
              <a:t>0˚ angle </a:t>
            </a:r>
            <a:r>
              <a:rPr sz="2400" b="1" spc="-15" dirty="0">
                <a:latin typeface="Calibri"/>
                <a:cs typeface="Calibri"/>
              </a:rPr>
              <a:t>(start </a:t>
            </a:r>
            <a:r>
              <a:rPr sz="2400" b="1" spc="-5" dirty="0">
                <a:latin typeface="Calibri"/>
                <a:cs typeface="Calibri"/>
              </a:rPr>
              <a:t>position)  </a:t>
            </a:r>
            <a:r>
              <a:rPr sz="2400" b="1" spc="-10" dirty="0">
                <a:latin typeface="Calibri"/>
                <a:cs typeface="Calibri"/>
              </a:rPr>
              <a:t>Position </a:t>
            </a:r>
            <a:r>
              <a:rPr sz="2400" b="1" dirty="0">
                <a:latin typeface="Calibri"/>
                <a:cs typeface="Calibri"/>
              </a:rPr>
              <a:t>=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61/64”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59329" y="5773673"/>
            <a:ext cx="5057140" cy="462280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55"/>
              </a:spcBef>
            </a:pPr>
            <a:r>
              <a:rPr sz="2400" b="1" spc="-15" dirty="0">
                <a:solidFill>
                  <a:srgbClr val="6F2F9F"/>
                </a:solidFill>
                <a:latin typeface="Calibri"/>
                <a:cs typeface="Calibri"/>
              </a:rPr>
              <a:t>Stroke </a:t>
            </a:r>
            <a:r>
              <a:rPr sz="2400" b="1" dirty="0">
                <a:solidFill>
                  <a:srgbClr val="6F2F9F"/>
                </a:solidFill>
                <a:latin typeface="Calibri"/>
                <a:cs typeface="Calibri"/>
              </a:rPr>
              <a:t>= </a:t>
            </a:r>
            <a:r>
              <a:rPr sz="2400" b="1" spc="-5" dirty="0">
                <a:solidFill>
                  <a:srgbClr val="6F2F9F"/>
                </a:solidFill>
                <a:latin typeface="Calibri"/>
                <a:cs typeface="Calibri"/>
              </a:rPr>
              <a:t>(1-62/64”) </a:t>
            </a:r>
            <a:r>
              <a:rPr sz="2400" b="1" dirty="0">
                <a:solidFill>
                  <a:srgbClr val="6F2F9F"/>
                </a:solidFill>
                <a:latin typeface="Calibri"/>
                <a:cs typeface="Calibri"/>
              </a:rPr>
              <a:t>– </a:t>
            </a:r>
            <a:r>
              <a:rPr sz="2400" b="1" spc="-5" dirty="0">
                <a:solidFill>
                  <a:srgbClr val="6F2F9F"/>
                </a:solidFill>
                <a:latin typeface="Calibri"/>
                <a:cs typeface="Calibri"/>
              </a:rPr>
              <a:t>61/64” </a:t>
            </a:r>
            <a:r>
              <a:rPr sz="2400" b="1" dirty="0">
                <a:solidFill>
                  <a:srgbClr val="6F2F9F"/>
                </a:solidFill>
                <a:latin typeface="Calibri"/>
                <a:cs typeface="Calibri"/>
              </a:rPr>
              <a:t>=</a:t>
            </a:r>
            <a:r>
              <a:rPr sz="2400" b="1" spc="-3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6F2F9F"/>
                </a:solidFill>
                <a:latin typeface="Calibri"/>
                <a:cs typeface="Calibri"/>
              </a:rPr>
              <a:t>2-1/64”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044" y="501522"/>
            <a:ext cx="7901940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/>
              <a:t>POSITION </a:t>
            </a:r>
            <a:r>
              <a:rPr sz="4000" spc="-10" dirty="0"/>
              <a:t>AND </a:t>
            </a:r>
            <a:r>
              <a:rPr sz="4000" spc="-20" dirty="0"/>
              <a:t>STROKE</a:t>
            </a:r>
            <a:r>
              <a:rPr sz="4000" spc="-65" dirty="0"/>
              <a:t> </a:t>
            </a:r>
            <a:r>
              <a:rPr sz="4000" spc="-15" dirty="0"/>
              <a:t>ADJUSTMENT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83030" y="4608829"/>
            <a:ext cx="3329940" cy="75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b="1" spc="-40" dirty="0">
                <a:latin typeface="Calibri"/>
                <a:cs typeface="Calibri"/>
              </a:rPr>
              <a:t>At </a:t>
            </a:r>
            <a:r>
              <a:rPr sz="2400" b="1" dirty="0">
                <a:latin typeface="Calibri"/>
                <a:cs typeface="Calibri"/>
              </a:rPr>
              <a:t>0˚ angle </a:t>
            </a:r>
            <a:r>
              <a:rPr sz="2400" b="1" spc="-15" dirty="0">
                <a:latin typeface="Calibri"/>
                <a:cs typeface="Calibri"/>
              </a:rPr>
              <a:t>(start </a:t>
            </a:r>
            <a:r>
              <a:rPr sz="2400" b="1" spc="-5" dirty="0">
                <a:latin typeface="Calibri"/>
                <a:cs typeface="Calibri"/>
              </a:rPr>
              <a:t>position)  </a:t>
            </a:r>
            <a:r>
              <a:rPr sz="2400" b="1" spc="-10" dirty="0">
                <a:latin typeface="Calibri"/>
                <a:cs typeface="Calibri"/>
              </a:rPr>
              <a:t>Position </a:t>
            </a:r>
            <a:r>
              <a:rPr sz="2400" b="1" dirty="0">
                <a:latin typeface="Calibri"/>
                <a:cs typeface="Calibri"/>
              </a:rPr>
              <a:t>=</a:t>
            </a:r>
            <a:r>
              <a:rPr sz="2400" b="1" spc="-8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1”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05883" y="4607052"/>
            <a:ext cx="3540760" cy="76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40" dirty="0">
                <a:latin typeface="Calibri"/>
                <a:cs typeface="Calibri"/>
              </a:rPr>
              <a:t>At </a:t>
            </a:r>
            <a:r>
              <a:rPr sz="2400" b="1" spc="-5" dirty="0">
                <a:latin typeface="Calibri"/>
                <a:cs typeface="Calibri"/>
              </a:rPr>
              <a:t>180˚ </a:t>
            </a:r>
            <a:r>
              <a:rPr sz="2400" b="1" dirty="0">
                <a:latin typeface="Calibri"/>
                <a:cs typeface="Calibri"/>
              </a:rPr>
              <a:t>angle (end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position)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Position </a:t>
            </a:r>
            <a:r>
              <a:rPr sz="2400" b="1" dirty="0">
                <a:latin typeface="Calibri"/>
                <a:cs typeface="Calibri"/>
              </a:rPr>
              <a:t>= 2 –</a:t>
            </a:r>
            <a:r>
              <a:rPr sz="2400" b="1" spc="-10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7/32”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17470" y="5773673"/>
            <a:ext cx="4334510" cy="462280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 marL="72390">
              <a:lnSpc>
                <a:spcPct val="100000"/>
              </a:lnSpc>
              <a:spcBef>
                <a:spcPts val="55"/>
              </a:spcBef>
            </a:pPr>
            <a:r>
              <a:rPr sz="2400" b="1" spc="-15" dirty="0">
                <a:solidFill>
                  <a:srgbClr val="6F2F9F"/>
                </a:solidFill>
                <a:latin typeface="Calibri"/>
                <a:cs typeface="Calibri"/>
              </a:rPr>
              <a:t>Stroke </a:t>
            </a:r>
            <a:r>
              <a:rPr sz="2400" b="1" dirty="0">
                <a:solidFill>
                  <a:srgbClr val="6F2F9F"/>
                </a:solidFill>
                <a:latin typeface="Calibri"/>
                <a:cs typeface="Calibri"/>
              </a:rPr>
              <a:t>= </a:t>
            </a:r>
            <a:r>
              <a:rPr sz="2400" b="1" spc="-5" dirty="0">
                <a:solidFill>
                  <a:srgbClr val="6F2F9F"/>
                </a:solidFill>
                <a:latin typeface="Calibri"/>
                <a:cs typeface="Calibri"/>
              </a:rPr>
              <a:t>(2-7/32”) </a:t>
            </a:r>
            <a:r>
              <a:rPr sz="2400" b="1" dirty="0">
                <a:solidFill>
                  <a:srgbClr val="6F2F9F"/>
                </a:solidFill>
                <a:latin typeface="Calibri"/>
                <a:cs typeface="Calibri"/>
              </a:rPr>
              <a:t>– </a:t>
            </a:r>
            <a:r>
              <a:rPr sz="2400" b="1" spc="-5" dirty="0">
                <a:solidFill>
                  <a:srgbClr val="6F2F9F"/>
                </a:solidFill>
                <a:latin typeface="Calibri"/>
                <a:cs typeface="Calibri"/>
              </a:rPr>
              <a:t>1” </a:t>
            </a:r>
            <a:r>
              <a:rPr sz="2400" b="1" dirty="0">
                <a:solidFill>
                  <a:srgbClr val="6F2F9F"/>
                </a:solidFill>
                <a:latin typeface="Calibri"/>
                <a:cs typeface="Calibri"/>
              </a:rPr>
              <a:t>=</a:t>
            </a:r>
            <a:r>
              <a:rPr sz="2400" b="1" spc="-4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6F2F9F"/>
                </a:solidFill>
                <a:latin typeface="Calibri"/>
                <a:cs typeface="Calibri"/>
              </a:rPr>
              <a:t>1-7/32”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7872" y="1487678"/>
            <a:ext cx="4994275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12920" algn="l"/>
              </a:tabLst>
            </a:pPr>
            <a:r>
              <a:rPr sz="2400" b="1" spc="-20" dirty="0">
                <a:latin typeface="Calibri"/>
                <a:cs typeface="Calibri"/>
              </a:rPr>
              <a:t>Turn-buckle </a:t>
            </a:r>
            <a:r>
              <a:rPr sz="2400" b="1" spc="-5" dirty="0">
                <a:latin typeface="Calibri"/>
                <a:cs typeface="Calibri"/>
              </a:rPr>
              <a:t>Clevis</a:t>
            </a:r>
            <a:r>
              <a:rPr sz="2400" b="1" spc="6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at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Adjustment	</a:t>
            </a:r>
            <a:r>
              <a:rPr sz="2400" b="1" dirty="0">
                <a:latin typeface="Calibri"/>
                <a:cs typeface="Calibri"/>
              </a:rPr>
              <a:t>No.</a:t>
            </a:r>
            <a:r>
              <a:rPr sz="2400" b="1" spc="-114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 descr="adjustment at zero degrees" title="adjustment at zero degrees"/>
          <p:cNvSpPr/>
          <p:nvPr/>
        </p:nvSpPr>
        <p:spPr>
          <a:xfrm>
            <a:off x="1310639" y="2041779"/>
            <a:ext cx="3108960" cy="23564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 descr="adjustment at 180 degrees" title="adjustment at 180 degrees"/>
          <p:cNvSpPr/>
          <p:nvPr/>
        </p:nvSpPr>
        <p:spPr>
          <a:xfrm>
            <a:off x="5143500" y="2043683"/>
            <a:ext cx="3108959" cy="23576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556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COMPONENTS OF A MACHINE</vt:lpstr>
      <vt:lpstr>POSITION, STROKE &amp; TIMING</vt:lpstr>
      <vt:lpstr>ADJUSTMENTS</vt:lpstr>
      <vt:lpstr>POSITION ADJUSTMENT</vt:lpstr>
      <vt:lpstr>PowerPoint Presentation</vt:lpstr>
      <vt:lpstr>POSITION AND STROKE ADJUSTMENT</vt:lpstr>
      <vt:lpstr>POSITION AND STROKE ADJUSTMENT</vt:lpstr>
      <vt:lpstr>POSITION AND STROKE ADJUSTMENT</vt:lpstr>
      <vt:lpstr>POSITION, STROKE AND TIMING</vt:lpstr>
      <vt:lpstr>POSITION, STROKE AND TIMING</vt:lpstr>
      <vt:lpstr>POSITION, STROKE AND TIMING</vt:lpstr>
      <vt:lpstr>POSITION, STROKE AND TIMING</vt:lpstr>
      <vt:lpstr>CAM LIFT AND DWELL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Kline, Matthew</dc:creator>
  <cp:lastModifiedBy>RISD</cp:lastModifiedBy>
  <cp:revision>4</cp:revision>
  <dcterms:created xsi:type="dcterms:W3CDTF">2017-04-09T18:45:09Z</dcterms:created>
  <dcterms:modified xsi:type="dcterms:W3CDTF">2017-04-14T12:51:59Z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2015-12-09T00:00:00Z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2017-04-09T00:00:00Z</vt:filetime>
  </property>
</Properties>
</file>