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1"/>
    <p:sldMasterId id="2147483678" r:id="rId2"/>
  </p:sldMasterIdLst>
  <p:notesMasterIdLst>
    <p:notesMasterId r:id="rId15"/>
  </p:notesMasterIdLst>
  <p:handoutMasterIdLst>
    <p:handoutMasterId r:id="rId16"/>
  </p:handoutMasterIdLst>
  <p:sldIdLst>
    <p:sldId id="306" r:id="rId3"/>
    <p:sldId id="308" r:id="rId4"/>
    <p:sldId id="296" r:id="rId5"/>
    <p:sldId id="290" r:id="rId6"/>
    <p:sldId id="293" r:id="rId7"/>
    <p:sldId id="303" r:id="rId8"/>
    <p:sldId id="294" r:id="rId9"/>
    <p:sldId id="297" r:id="rId10"/>
    <p:sldId id="299" r:id="rId11"/>
    <p:sldId id="301" r:id="rId12"/>
    <p:sldId id="304" r:id="rId13"/>
    <p:sldId id="30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306"/>
            <p14:sldId id="308"/>
          </p14:sldIdLst>
        </p14:section>
        <p14:section name="Overview and Objectives" id="{ABA716BF-3A5C-4ADB-94C9-CFEF84EBA240}">
          <p14:sldIdLst>
            <p14:sldId id="296"/>
            <p14:sldId id="290"/>
            <p14:sldId id="293"/>
            <p14:sldId id="303"/>
            <p14:sldId id="294"/>
            <p14:sldId id="297"/>
            <p14:sldId id="299"/>
            <p14:sldId id="301"/>
            <p14:sldId id="304"/>
            <p14:sldId id="305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 snapToGrid="0">
      <p:cViewPr varScale="1">
        <p:scale>
          <a:sx n="62" d="100"/>
          <a:sy n="62" d="100"/>
        </p:scale>
        <p:origin x="3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4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3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D1C2A-EF3C-44F6-A42A-9C95774FD2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5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D1C2A-EF3C-44F6-A42A-9C95774FD2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50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04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5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914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971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4016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58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07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63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82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48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855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216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712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305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338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209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4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0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415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846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526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865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616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506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00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7" r:id="rId12"/>
    <p:sldLayoutId id="2147483650" r:id="rId13"/>
    <p:sldLayoutId id="2147483663" r:id="rId14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6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JeAuQ7pkpc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creativecommons.org/licenses/by/3.0" TargetMode="Externa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N9aR2wKv0U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 and Alternating Current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07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 - RMS VOLTAGE -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rms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195764" y="5064372"/>
            <a:ext cx="7561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Root Mean Square voltage</a:t>
            </a:r>
            <a:r>
              <a:rPr lang="en-US" sz="2400" b="1" dirty="0">
                <a:solidFill>
                  <a:srgbClr val="7030A0"/>
                </a:solidFill>
              </a:rPr>
              <a:t> (</a:t>
            </a:r>
            <a:r>
              <a:rPr lang="en-US" sz="2400" b="1" dirty="0" err="1">
                <a:solidFill>
                  <a:srgbClr val="7030A0"/>
                </a:solidFill>
              </a:rPr>
              <a:t>V</a:t>
            </a:r>
            <a:r>
              <a:rPr lang="en-US" sz="2400" b="1" baseline="-25000" dirty="0" err="1">
                <a:solidFill>
                  <a:srgbClr val="7030A0"/>
                </a:solidFill>
              </a:rPr>
              <a:t>rms</a:t>
            </a:r>
            <a:r>
              <a:rPr lang="en-US" sz="2400" b="1" dirty="0" smtClean="0">
                <a:solidFill>
                  <a:srgbClr val="7030A0"/>
                </a:solidFill>
              </a:rPr>
              <a:t>) is an average voltage</a:t>
            </a:r>
          </a:p>
          <a:p>
            <a:r>
              <a:rPr lang="en-US" sz="2400" b="1" dirty="0" err="1" smtClean="0">
                <a:solidFill>
                  <a:srgbClr val="7030A0"/>
                </a:solidFill>
              </a:rPr>
              <a:t>V</a:t>
            </a:r>
            <a:r>
              <a:rPr lang="en-US" sz="2400" b="1" baseline="-25000" dirty="0" err="1" smtClean="0">
                <a:solidFill>
                  <a:srgbClr val="7030A0"/>
                </a:solidFill>
              </a:rPr>
              <a:t>rms</a:t>
            </a:r>
            <a:r>
              <a:rPr lang="en-US" sz="2400" b="1" dirty="0" smtClean="0">
                <a:solidFill>
                  <a:srgbClr val="7030A0"/>
                </a:solidFill>
              </a:rPr>
              <a:t> = V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0 </a:t>
            </a:r>
            <a:r>
              <a:rPr lang="en-US" sz="2400" b="1" dirty="0" smtClean="0">
                <a:solidFill>
                  <a:srgbClr val="7030A0"/>
                </a:solidFill>
              </a:rPr>
              <a:t>/ </a:t>
            </a:r>
            <a:r>
              <a:rPr lang="en-US" sz="2400" b="1" dirty="0" smtClean="0">
                <a:solidFill>
                  <a:srgbClr val="7030A0"/>
                </a:solidFill>
                <a:latin typeface="GOST Common" panose="020B0604020202020204" pitchFamily="34" charset="0"/>
                <a:cs typeface="GreekS_IV25" panose="00000400000000000000" pitchFamily="2" charset="0"/>
              </a:rPr>
              <a:t>√</a:t>
            </a:r>
            <a:r>
              <a:rPr lang="en-US" sz="2400" b="1" dirty="0" smtClean="0">
                <a:solidFill>
                  <a:srgbClr val="7030A0"/>
                </a:solidFill>
              </a:rPr>
              <a:t>2 = </a:t>
            </a:r>
            <a:r>
              <a:rPr lang="en-US" sz="2400" b="1" dirty="0">
                <a:solidFill>
                  <a:srgbClr val="7030A0"/>
                </a:solidFill>
              </a:rPr>
              <a:t>V</a:t>
            </a:r>
            <a:r>
              <a:rPr lang="en-US" sz="2400" b="1" baseline="-25000" dirty="0">
                <a:solidFill>
                  <a:srgbClr val="7030A0"/>
                </a:solidFill>
              </a:rPr>
              <a:t>0</a:t>
            </a:r>
            <a:r>
              <a:rPr lang="en-US" sz="2400" b="1" dirty="0" smtClean="0">
                <a:solidFill>
                  <a:srgbClr val="7030A0"/>
                </a:solidFill>
              </a:rPr>
              <a:t> x .707</a:t>
            </a:r>
            <a:endParaRPr lang="en-US" sz="2400" dirty="0">
              <a:solidFill>
                <a:srgbClr val="7030A0"/>
              </a:solidFill>
            </a:endParaRPr>
          </a:p>
        </p:txBody>
      </p:sp>
      <p:grpSp>
        <p:nvGrpSpPr>
          <p:cNvPr id="41" name="Group 40" descr="root mean square voltage" title="root mean square voltage"/>
          <p:cNvGrpSpPr/>
          <p:nvPr/>
        </p:nvGrpSpPr>
        <p:grpSpPr>
          <a:xfrm>
            <a:off x="877960" y="1266675"/>
            <a:ext cx="7411265" cy="3518474"/>
            <a:chOff x="889683" y="1571473"/>
            <a:chExt cx="7411265" cy="3518474"/>
          </a:xfrm>
        </p:grpSpPr>
        <p:grpSp>
          <p:nvGrpSpPr>
            <p:cNvPr id="48" name="Group 47"/>
            <p:cNvGrpSpPr/>
            <p:nvPr/>
          </p:nvGrpSpPr>
          <p:grpSpPr>
            <a:xfrm>
              <a:off x="889683" y="1571473"/>
              <a:ext cx="7411265" cy="3518474"/>
              <a:chOff x="889683" y="1571473"/>
              <a:chExt cx="7411265" cy="3518474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889683" y="1571473"/>
                <a:ext cx="7411265" cy="3518474"/>
                <a:chOff x="1094485" y="1571473"/>
                <a:chExt cx="7411265" cy="3518474"/>
              </a:xfrm>
            </p:grpSpPr>
            <p:grpSp>
              <p:nvGrpSpPr>
                <p:cNvPr id="54" name="Group 53"/>
                <p:cNvGrpSpPr>
                  <a:grpSpLocks noChangeAspect="1"/>
                </p:cNvGrpSpPr>
                <p:nvPr/>
              </p:nvGrpSpPr>
              <p:grpSpPr>
                <a:xfrm>
                  <a:off x="1094485" y="1612561"/>
                  <a:ext cx="7411265" cy="3477386"/>
                  <a:chOff x="1094485" y="1600200"/>
                  <a:chExt cx="5929013" cy="2781907"/>
                </a:xfrm>
              </p:grpSpPr>
              <p:sp>
                <p:nvSpPr>
                  <p:cNvPr id="55" name="Freeform 54"/>
                  <p:cNvSpPr/>
                  <p:nvPr/>
                </p:nvSpPr>
                <p:spPr>
                  <a:xfrm>
                    <a:off x="1331898" y="2245048"/>
                    <a:ext cx="5093473" cy="1468211"/>
                  </a:xfrm>
                  <a:custGeom>
                    <a:avLst/>
                    <a:gdLst>
                      <a:gd name="connsiteX0" fmla="*/ 0 w 5017273"/>
                      <a:gd name="connsiteY0" fmla="*/ 736691 h 1468211"/>
                      <a:gd name="connsiteX1" fmla="*/ 238539 w 5017273"/>
                      <a:gd name="connsiteY1" fmla="*/ 21074 h 1468211"/>
                      <a:gd name="connsiteX2" fmla="*/ 715617 w 5017273"/>
                      <a:gd name="connsiteY2" fmla="*/ 1460260 h 1468211"/>
                      <a:gd name="connsiteX3" fmla="*/ 1192696 w 5017273"/>
                      <a:gd name="connsiteY3" fmla="*/ 36976 h 1468211"/>
                      <a:gd name="connsiteX4" fmla="*/ 1709530 w 5017273"/>
                      <a:gd name="connsiteY4" fmla="*/ 1468211 h 1468211"/>
                      <a:gd name="connsiteX5" fmla="*/ 2146852 w 5017273"/>
                      <a:gd name="connsiteY5" fmla="*/ 29025 h 1468211"/>
                      <a:gd name="connsiteX6" fmla="*/ 2647784 w 5017273"/>
                      <a:gd name="connsiteY6" fmla="*/ 1460260 h 1468211"/>
                      <a:gd name="connsiteX7" fmla="*/ 3140765 w 5017273"/>
                      <a:gd name="connsiteY7" fmla="*/ 29025 h 1468211"/>
                      <a:gd name="connsiteX8" fmla="*/ 3601941 w 5017273"/>
                      <a:gd name="connsiteY8" fmla="*/ 1460260 h 1468211"/>
                      <a:gd name="connsiteX9" fmla="*/ 4071068 w 5017273"/>
                      <a:gd name="connsiteY9" fmla="*/ 21074 h 1468211"/>
                      <a:gd name="connsiteX10" fmla="*/ 4572000 w 5017273"/>
                      <a:gd name="connsiteY10" fmla="*/ 1460260 h 1468211"/>
                      <a:gd name="connsiteX11" fmla="*/ 5017273 w 5017273"/>
                      <a:gd name="connsiteY11" fmla="*/ 29025 h 1468211"/>
                      <a:gd name="connsiteX12" fmla="*/ 5017273 w 5017273"/>
                      <a:gd name="connsiteY12" fmla="*/ 29025 h 1468211"/>
                      <a:gd name="connsiteX13" fmla="*/ 5017273 w 5017273"/>
                      <a:gd name="connsiteY13" fmla="*/ 29025 h 1468211"/>
                      <a:gd name="connsiteX14" fmla="*/ 5017273 w 5017273"/>
                      <a:gd name="connsiteY14" fmla="*/ 36976 h 1468211"/>
                      <a:gd name="connsiteX15" fmla="*/ 5017273 w 5017273"/>
                      <a:gd name="connsiteY15" fmla="*/ 36976 h 14682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5017273" h="1468211">
                        <a:moveTo>
                          <a:pt x="0" y="736691"/>
                        </a:moveTo>
                        <a:cubicBezTo>
                          <a:pt x="59635" y="318585"/>
                          <a:pt x="119270" y="-99521"/>
                          <a:pt x="238539" y="21074"/>
                        </a:cubicBezTo>
                        <a:cubicBezTo>
                          <a:pt x="357808" y="141669"/>
                          <a:pt x="556591" y="1457610"/>
                          <a:pt x="715617" y="1460260"/>
                        </a:cubicBezTo>
                        <a:cubicBezTo>
                          <a:pt x="874643" y="1462910"/>
                          <a:pt x="1027044" y="35651"/>
                          <a:pt x="1192696" y="36976"/>
                        </a:cubicBezTo>
                        <a:cubicBezTo>
                          <a:pt x="1358348" y="38301"/>
                          <a:pt x="1550504" y="1469536"/>
                          <a:pt x="1709530" y="1468211"/>
                        </a:cubicBezTo>
                        <a:cubicBezTo>
                          <a:pt x="1868556" y="1466886"/>
                          <a:pt x="1990476" y="30350"/>
                          <a:pt x="2146852" y="29025"/>
                        </a:cubicBezTo>
                        <a:cubicBezTo>
                          <a:pt x="2303228" y="27700"/>
                          <a:pt x="2482132" y="1460260"/>
                          <a:pt x="2647784" y="1460260"/>
                        </a:cubicBezTo>
                        <a:cubicBezTo>
                          <a:pt x="2813436" y="1460260"/>
                          <a:pt x="2981739" y="29025"/>
                          <a:pt x="3140765" y="29025"/>
                        </a:cubicBezTo>
                        <a:cubicBezTo>
                          <a:pt x="3299791" y="29025"/>
                          <a:pt x="3446891" y="1461585"/>
                          <a:pt x="3601941" y="1460260"/>
                        </a:cubicBezTo>
                        <a:cubicBezTo>
                          <a:pt x="3756991" y="1458935"/>
                          <a:pt x="3909392" y="21074"/>
                          <a:pt x="4071068" y="21074"/>
                        </a:cubicBezTo>
                        <a:cubicBezTo>
                          <a:pt x="4232744" y="21074"/>
                          <a:pt x="4414299" y="1458935"/>
                          <a:pt x="4572000" y="1460260"/>
                        </a:cubicBezTo>
                        <a:cubicBezTo>
                          <a:pt x="4729701" y="1461585"/>
                          <a:pt x="5017273" y="29025"/>
                          <a:pt x="5017273" y="29025"/>
                        </a:cubicBezTo>
                        <a:lnTo>
                          <a:pt x="5017273" y="29025"/>
                        </a:lnTo>
                        <a:lnTo>
                          <a:pt x="5017273" y="29025"/>
                        </a:lnTo>
                        <a:lnTo>
                          <a:pt x="5017273" y="36976"/>
                        </a:lnTo>
                        <a:lnTo>
                          <a:pt x="5017273" y="36976"/>
                        </a:lnTo>
                      </a:path>
                    </a:pathLst>
                  </a:custGeom>
                  <a:noFill/>
                  <a:ln w="666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1331035" y="2979153"/>
                    <a:ext cx="5692463" cy="415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1331898" y="1600200"/>
                    <a:ext cx="0" cy="25908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1171437" y="4062019"/>
                    <a:ext cx="681931" cy="320088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b="1" dirty="0" smtClean="0"/>
                      <a:t>Volts -</a:t>
                    </a:r>
                    <a:endParaRPr lang="en-US" sz="2000" b="1" dirty="0"/>
                  </a:p>
                </p:txBody>
              </p:sp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1094485" y="2794487"/>
                    <a:ext cx="251608" cy="3200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b="1" dirty="0" smtClean="0"/>
                      <a:t>0</a:t>
                    </a:r>
                    <a:endParaRPr lang="en-US" sz="2000" b="1" dirty="0"/>
                  </a:p>
                </p:txBody>
              </p:sp>
              <p:cxnSp>
                <p:nvCxnSpPr>
                  <p:cNvPr id="60" name="Straight Connector 59"/>
                  <p:cNvCxnSpPr/>
                  <p:nvPr/>
                </p:nvCxnSpPr>
                <p:spPr>
                  <a:xfrm>
                    <a:off x="2302620" y="1600200"/>
                    <a:ext cx="0" cy="25908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3301171" y="1600200"/>
                    <a:ext cx="0" cy="25908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4279179" y="1600200"/>
                    <a:ext cx="0" cy="25908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>
                    <a:off x="5230024" y="1600200"/>
                    <a:ext cx="0" cy="25908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6260379" y="1600200"/>
                    <a:ext cx="0" cy="25908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3" name="TextBox 52"/>
                <p:cNvSpPr txBox="1"/>
                <p:nvPr/>
              </p:nvSpPr>
              <p:spPr>
                <a:xfrm>
                  <a:off x="1171437" y="1571473"/>
                  <a:ext cx="902106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Volts +</a:t>
                  </a:r>
                  <a:endParaRPr lang="en-US" sz="2000" b="1" dirty="0"/>
                </a:p>
              </p:txBody>
            </p:sp>
          </p:grpSp>
          <p:cxnSp>
            <p:nvCxnSpPr>
              <p:cNvPr id="51" name="Straight Connector 50"/>
              <p:cNvCxnSpPr/>
              <p:nvPr/>
            </p:nvCxnSpPr>
            <p:spPr>
              <a:xfrm>
                <a:off x="1194972" y="2438077"/>
                <a:ext cx="71059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191724" y="4244237"/>
                <a:ext cx="710922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Box 43"/>
            <p:cNvSpPr txBox="1"/>
            <p:nvPr/>
          </p:nvSpPr>
          <p:spPr>
            <a:xfrm>
              <a:off x="3926971" y="1997869"/>
              <a:ext cx="1881734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Peak (+) voltage</a:t>
              </a:r>
              <a:endParaRPr lang="en-US" sz="20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938695" y="4272132"/>
              <a:ext cx="1881734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Peak (-) voltage</a:t>
              </a:r>
              <a:endParaRPr lang="en-US" sz="2000" b="1" dirty="0"/>
            </a:p>
          </p:txBody>
        </p:sp>
      </p:grpSp>
      <p:cxnSp>
        <p:nvCxnSpPr>
          <p:cNvPr id="65" name="Straight Connector 64" descr="RMS voltage" title="RMS voltage"/>
          <p:cNvCxnSpPr/>
          <p:nvPr/>
        </p:nvCxnSpPr>
        <p:spPr>
          <a:xfrm>
            <a:off x="1183250" y="2461524"/>
            <a:ext cx="7222711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775661" y="2126823"/>
            <a:ext cx="1513941" cy="307777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sz="2000" b="1" dirty="0" smtClean="0"/>
              <a:t>RMS voltage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760005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FLOW OF CURRENT VS ELECTRONS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14401" y="2836985"/>
            <a:ext cx="79716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Current is considered to flow from + to –</a:t>
            </a:r>
          </a:p>
          <a:p>
            <a:endParaRPr lang="en-US" sz="3600" b="1" dirty="0" smtClean="0">
              <a:solidFill>
                <a:srgbClr val="7030A0"/>
              </a:solidFill>
            </a:endParaRPr>
          </a:p>
          <a:p>
            <a:r>
              <a:rPr lang="en-US" sz="3600" b="1" dirty="0" smtClean="0">
                <a:solidFill>
                  <a:srgbClr val="7030A0"/>
                </a:solidFill>
              </a:rPr>
              <a:t>This convention was adopted prior to fully understanding the atom and the flow of electrons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311069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 VIDEO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2285999" y="3105835"/>
            <a:ext cx="5169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 tooltip="Introduction to Electricity"/>
              </a:rPr>
              <a:t>https://www.youtube.com/watch?v=EJeAuQ7pkpc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420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863150"/>
            <a:ext cx="7829550" cy="3954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AMMQC program is an Equal Opportunity</a:t>
            </a:r>
            <a:r>
              <a:rPr sz="16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</a:t>
            </a:r>
            <a:r>
              <a:rPr sz="1600" spc="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disabilities.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229235">
              <a:spcBef>
                <a:spcPts val="5"/>
              </a:spcBef>
            </a:pPr>
            <a:r>
              <a:rPr sz="16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work is licensed under a Creative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Commons 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Attribution 3.0 Unported License</a:t>
            </a:r>
            <a:r>
              <a:rPr sz="16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http://creativecommons.org/licenses/by/3.0]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78486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project is sponsored by a $15.9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million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grant from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U.S. Department of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Labor,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</a:t>
            </a:r>
            <a:r>
              <a:rPr sz="16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99800"/>
              </a:lnSpc>
            </a:pP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AMMQC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program is an Equal Opportunity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 disabilities. This workforce product was funded by a grant awarded  by the U.S. Department of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Labor’s 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 The product was  created by the grantee and does not necessarily reflect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official position of the U.S.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Department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Labor.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U.S. Department of Labor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makes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no guarantees, warranties, or  assurances of any kind, express or implied, with respect to such information,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including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any  information on linked sites and including, but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not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limited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to,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accuracy of the information or its  completeness, timeliness, usefulness,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adequacy,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continued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availability,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1600" spc="3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ownership.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 descr="MWCC logo" title="MWCC logo"/>
          <p:cNvSpPr/>
          <p:nvPr/>
        </p:nvSpPr>
        <p:spPr>
          <a:xfrm>
            <a:off x="1453896" y="5180076"/>
            <a:ext cx="2770631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 descr="AMMQC logo" title="AMMQC logo"/>
          <p:cNvSpPr/>
          <p:nvPr/>
        </p:nvSpPr>
        <p:spPr>
          <a:xfrm>
            <a:off x="5100828" y="4796028"/>
            <a:ext cx="2577083" cy="1257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799" y="36227"/>
            <a:ext cx="7601887" cy="64957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Disclaimer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0135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j040046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5" y="0"/>
            <a:ext cx="9148765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657600"/>
            <a:ext cx="2897983" cy="6095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ELECTRICITY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2425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DIRECT CURRENT</a:t>
            </a:r>
            <a:endParaRPr lang="en-US" b="1" dirty="0"/>
          </a:p>
        </p:txBody>
      </p:sp>
      <p:pic>
        <p:nvPicPr>
          <p:cNvPr id="128" name="Picture 127" descr="direction of flow in a simple circuit" title="direction of flow in a simple circui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7800"/>
            <a:ext cx="6686550" cy="504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811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ALTERNATING  CURRENT</a:t>
            </a:r>
            <a:endParaRPr lang="en-US" b="1" dirty="0"/>
          </a:p>
        </p:txBody>
      </p:sp>
      <p:pic>
        <p:nvPicPr>
          <p:cNvPr id="3" name="Picture 2" descr="alternating current" title="alternating curren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90689"/>
            <a:ext cx="7645939" cy="373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1772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DC - VOLTAGE</a:t>
            </a:r>
            <a:endParaRPr lang="en-US" b="1" dirty="0"/>
          </a:p>
        </p:txBody>
      </p:sp>
      <p:grpSp>
        <p:nvGrpSpPr>
          <p:cNvPr id="12" name="Group 11" descr="constant voltage in direct current" title="constant voltage in direct current"/>
          <p:cNvGrpSpPr/>
          <p:nvPr/>
        </p:nvGrpSpPr>
        <p:grpSpPr>
          <a:xfrm>
            <a:off x="889683" y="2579651"/>
            <a:ext cx="7856936" cy="2262301"/>
            <a:chOff x="889683" y="1243229"/>
            <a:chExt cx="7856936" cy="2262301"/>
          </a:xfrm>
        </p:grpSpPr>
        <p:grpSp>
          <p:nvGrpSpPr>
            <p:cNvPr id="22" name="Group 21"/>
            <p:cNvGrpSpPr/>
            <p:nvPr/>
          </p:nvGrpSpPr>
          <p:grpSpPr>
            <a:xfrm>
              <a:off x="889683" y="1243229"/>
              <a:ext cx="7856936" cy="2262301"/>
              <a:chOff x="1094485" y="1243229"/>
              <a:chExt cx="7856936" cy="2262301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171437" y="1243229"/>
                <a:ext cx="9021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Volts +</a:t>
                </a:r>
                <a:endParaRPr lang="en-US" sz="2000" b="1" dirty="0"/>
              </a:p>
            </p:txBody>
          </p:sp>
          <p:grpSp>
            <p:nvGrpSpPr>
              <p:cNvPr id="27" name="Group 26"/>
              <p:cNvGrpSpPr>
                <a:grpSpLocks noChangeAspect="1"/>
              </p:cNvGrpSpPr>
              <p:nvPr/>
            </p:nvGrpSpPr>
            <p:grpSpPr>
              <a:xfrm>
                <a:off x="1094485" y="1612561"/>
                <a:ext cx="7856936" cy="1892969"/>
                <a:chOff x="1094485" y="1600200"/>
                <a:chExt cx="6285550" cy="1514375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331035" y="3044803"/>
                  <a:ext cx="5692463" cy="41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1331898" y="1600200"/>
                  <a:ext cx="0" cy="144909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1094485" y="2794487"/>
                  <a:ext cx="251608" cy="3200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0</a:t>
                  </a:r>
                  <a:endParaRPr lang="en-US" sz="2000" b="1" dirty="0"/>
                </a:p>
              </p:txBody>
            </p: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2302620" y="1600200"/>
                  <a:ext cx="0" cy="144909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3301171" y="1600200"/>
                  <a:ext cx="0" cy="14487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4279179" y="1600200"/>
                  <a:ext cx="0" cy="14487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5230024" y="1600200"/>
                  <a:ext cx="0" cy="144909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6260379" y="1600200"/>
                  <a:ext cx="0" cy="144875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xtBox 47"/>
                <p:cNvSpPr txBox="1"/>
                <p:nvPr/>
              </p:nvSpPr>
              <p:spPr>
                <a:xfrm>
                  <a:off x="6308972" y="2729203"/>
                  <a:ext cx="1071063" cy="3200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Time (sec.)</a:t>
                  </a:r>
                  <a:endParaRPr lang="en-US" sz="2000" b="1" dirty="0"/>
                </a:p>
              </p:txBody>
            </p:sp>
          </p:grpSp>
        </p:grpSp>
        <p:cxnSp>
          <p:nvCxnSpPr>
            <p:cNvPr id="11" name="Straight Connector 10"/>
            <p:cNvCxnSpPr/>
            <p:nvPr/>
          </p:nvCxnSpPr>
          <p:spPr>
            <a:xfrm>
              <a:off x="1185370" y="2086708"/>
              <a:ext cx="6575307" cy="0"/>
            </a:xfrm>
            <a:prstGeom prst="line">
              <a:avLst/>
            </a:prstGeom>
            <a:ln w="666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219207" y="1301267"/>
            <a:ext cx="5032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Voltage remains constant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73186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 - CYCLES</a:t>
            </a:r>
            <a:endParaRPr lang="en-US" b="1" dirty="0"/>
          </a:p>
        </p:txBody>
      </p:sp>
      <p:grpSp>
        <p:nvGrpSpPr>
          <p:cNvPr id="17" name="Group 16" descr="fluctuating voltage in alternating current" title="fluctuating voltage in alternating current"/>
          <p:cNvGrpSpPr/>
          <p:nvPr/>
        </p:nvGrpSpPr>
        <p:grpSpPr>
          <a:xfrm>
            <a:off x="889683" y="1876271"/>
            <a:ext cx="7856936" cy="4010825"/>
            <a:chOff x="889683" y="1243229"/>
            <a:chExt cx="7856936" cy="4010825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3648040" y="1794775"/>
              <a:ext cx="12225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889683" y="1243229"/>
              <a:ext cx="7856936" cy="4010825"/>
              <a:chOff x="1094485" y="1243229"/>
              <a:chExt cx="7856936" cy="4010825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171437" y="1243229"/>
                <a:ext cx="9021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Volts +</a:t>
                </a:r>
                <a:endParaRPr lang="en-US" sz="2000" b="1" dirty="0"/>
              </a:p>
            </p:txBody>
          </p:sp>
          <p:grpSp>
            <p:nvGrpSpPr>
              <p:cNvPr id="27" name="Group 26"/>
              <p:cNvGrpSpPr>
                <a:grpSpLocks noChangeAspect="1"/>
              </p:cNvGrpSpPr>
              <p:nvPr/>
            </p:nvGrpSpPr>
            <p:grpSpPr>
              <a:xfrm>
                <a:off x="1094485" y="1612561"/>
                <a:ext cx="7856936" cy="3641493"/>
                <a:chOff x="1094485" y="1600200"/>
                <a:chExt cx="6285550" cy="2913194"/>
              </a:xfrm>
            </p:grpSpPr>
            <p:sp>
              <p:nvSpPr>
                <p:cNvPr id="29" name="Freeform 28"/>
                <p:cNvSpPr/>
                <p:nvPr/>
              </p:nvSpPr>
              <p:spPr>
                <a:xfrm>
                  <a:off x="1331898" y="2245048"/>
                  <a:ext cx="5093473" cy="1468211"/>
                </a:xfrm>
                <a:custGeom>
                  <a:avLst/>
                  <a:gdLst>
                    <a:gd name="connsiteX0" fmla="*/ 0 w 5017273"/>
                    <a:gd name="connsiteY0" fmla="*/ 736691 h 1468211"/>
                    <a:gd name="connsiteX1" fmla="*/ 238539 w 5017273"/>
                    <a:gd name="connsiteY1" fmla="*/ 21074 h 1468211"/>
                    <a:gd name="connsiteX2" fmla="*/ 715617 w 5017273"/>
                    <a:gd name="connsiteY2" fmla="*/ 1460260 h 1468211"/>
                    <a:gd name="connsiteX3" fmla="*/ 1192696 w 5017273"/>
                    <a:gd name="connsiteY3" fmla="*/ 36976 h 1468211"/>
                    <a:gd name="connsiteX4" fmla="*/ 1709530 w 5017273"/>
                    <a:gd name="connsiteY4" fmla="*/ 1468211 h 1468211"/>
                    <a:gd name="connsiteX5" fmla="*/ 2146852 w 5017273"/>
                    <a:gd name="connsiteY5" fmla="*/ 29025 h 1468211"/>
                    <a:gd name="connsiteX6" fmla="*/ 2647784 w 5017273"/>
                    <a:gd name="connsiteY6" fmla="*/ 1460260 h 1468211"/>
                    <a:gd name="connsiteX7" fmla="*/ 3140765 w 5017273"/>
                    <a:gd name="connsiteY7" fmla="*/ 29025 h 1468211"/>
                    <a:gd name="connsiteX8" fmla="*/ 3601941 w 5017273"/>
                    <a:gd name="connsiteY8" fmla="*/ 1460260 h 1468211"/>
                    <a:gd name="connsiteX9" fmla="*/ 4071068 w 5017273"/>
                    <a:gd name="connsiteY9" fmla="*/ 21074 h 1468211"/>
                    <a:gd name="connsiteX10" fmla="*/ 4572000 w 5017273"/>
                    <a:gd name="connsiteY10" fmla="*/ 1460260 h 1468211"/>
                    <a:gd name="connsiteX11" fmla="*/ 5017273 w 5017273"/>
                    <a:gd name="connsiteY11" fmla="*/ 29025 h 1468211"/>
                    <a:gd name="connsiteX12" fmla="*/ 5017273 w 5017273"/>
                    <a:gd name="connsiteY12" fmla="*/ 29025 h 1468211"/>
                    <a:gd name="connsiteX13" fmla="*/ 5017273 w 5017273"/>
                    <a:gd name="connsiteY13" fmla="*/ 29025 h 1468211"/>
                    <a:gd name="connsiteX14" fmla="*/ 5017273 w 5017273"/>
                    <a:gd name="connsiteY14" fmla="*/ 36976 h 1468211"/>
                    <a:gd name="connsiteX15" fmla="*/ 5017273 w 5017273"/>
                    <a:gd name="connsiteY15" fmla="*/ 36976 h 1468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5017273" h="1468211">
                      <a:moveTo>
                        <a:pt x="0" y="736691"/>
                      </a:moveTo>
                      <a:cubicBezTo>
                        <a:pt x="59635" y="318585"/>
                        <a:pt x="119270" y="-99521"/>
                        <a:pt x="238539" y="21074"/>
                      </a:cubicBezTo>
                      <a:cubicBezTo>
                        <a:pt x="357808" y="141669"/>
                        <a:pt x="556591" y="1457610"/>
                        <a:pt x="715617" y="1460260"/>
                      </a:cubicBezTo>
                      <a:cubicBezTo>
                        <a:pt x="874643" y="1462910"/>
                        <a:pt x="1027044" y="35651"/>
                        <a:pt x="1192696" y="36976"/>
                      </a:cubicBezTo>
                      <a:cubicBezTo>
                        <a:pt x="1358348" y="38301"/>
                        <a:pt x="1550504" y="1469536"/>
                        <a:pt x="1709530" y="1468211"/>
                      </a:cubicBezTo>
                      <a:cubicBezTo>
                        <a:pt x="1868556" y="1466886"/>
                        <a:pt x="1990476" y="30350"/>
                        <a:pt x="2146852" y="29025"/>
                      </a:cubicBezTo>
                      <a:cubicBezTo>
                        <a:pt x="2303228" y="27700"/>
                        <a:pt x="2482132" y="1460260"/>
                        <a:pt x="2647784" y="1460260"/>
                      </a:cubicBezTo>
                      <a:cubicBezTo>
                        <a:pt x="2813436" y="1460260"/>
                        <a:pt x="2981739" y="29025"/>
                        <a:pt x="3140765" y="29025"/>
                      </a:cubicBezTo>
                      <a:cubicBezTo>
                        <a:pt x="3299791" y="29025"/>
                        <a:pt x="3446891" y="1461585"/>
                        <a:pt x="3601941" y="1460260"/>
                      </a:cubicBezTo>
                      <a:cubicBezTo>
                        <a:pt x="3756991" y="1458935"/>
                        <a:pt x="3909392" y="21074"/>
                        <a:pt x="4071068" y="21074"/>
                      </a:cubicBezTo>
                      <a:cubicBezTo>
                        <a:pt x="4232744" y="21074"/>
                        <a:pt x="4414299" y="1458935"/>
                        <a:pt x="4572000" y="1460260"/>
                      </a:cubicBezTo>
                      <a:cubicBezTo>
                        <a:pt x="4729701" y="1461585"/>
                        <a:pt x="5017273" y="29025"/>
                        <a:pt x="5017273" y="29025"/>
                      </a:cubicBezTo>
                      <a:lnTo>
                        <a:pt x="5017273" y="29025"/>
                      </a:lnTo>
                      <a:lnTo>
                        <a:pt x="5017273" y="29025"/>
                      </a:lnTo>
                      <a:lnTo>
                        <a:pt x="5017273" y="36976"/>
                      </a:lnTo>
                      <a:lnTo>
                        <a:pt x="5017273" y="36976"/>
                      </a:lnTo>
                    </a:path>
                  </a:pathLst>
                </a:custGeom>
                <a:noFill/>
                <a:ln w="666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331035" y="2979153"/>
                  <a:ext cx="5692463" cy="41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1331898" y="1600200"/>
                  <a:ext cx="0" cy="25908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extBox 40"/>
                <p:cNvSpPr txBox="1"/>
                <p:nvPr/>
              </p:nvSpPr>
              <p:spPr>
                <a:xfrm>
                  <a:off x="1171437" y="4193306"/>
                  <a:ext cx="681931" cy="3200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Volts -</a:t>
                  </a:r>
                  <a:endParaRPr lang="en-US" sz="2000" b="1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094485" y="2794487"/>
                  <a:ext cx="251608" cy="3200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0</a:t>
                  </a:r>
                  <a:endParaRPr lang="en-US" sz="2000" b="1" dirty="0"/>
                </a:p>
              </p:txBody>
            </p: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2302620" y="1600200"/>
                  <a:ext cx="0" cy="25908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3301171" y="1600200"/>
                  <a:ext cx="0" cy="25908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4279179" y="1600200"/>
                  <a:ext cx="0" cy="25908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5230024" y="1600200"/>
                  <a:ext cx="0" cy="25908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6260379" y="1600200"/>
                  <a:ext cx="0" cy="25908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xtBox 47"/>
                <p:cNvSpPr txBox="1"/>
                <p:nvPr/>
              </p:nvSpPr>
              <p:spPr>
                <a:xfrm>
                  <a:off x="6308972" y="2729203"/>
                  <a:ext cx="1071063" cy="3200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Time (sec.)</a:t>
                  </a:r>
                  <a:endParaRPr lang="en-US" sz="2000" b="1" dirty="0"/>
                </a:p>
              </p:txBody>
            </p:sp>
          </p:grpSp>
        </p:grpSp>
        <p:sp>
          <p:nvSpPr>
            <p:cNvPr id="20" name="TextBox 19"/>
            <p:cNvSpPr txBox="1"/>
            <p:nvPr/>
          </p:nvSpPr>
          <p:spPr>
            <a:xfrm>
              <a:off x="3838652" y="1612561"/>
              <a:ext cx="89793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 cycle</a:t>
              </a:r>
              <a:endParaRPr lang="en-US" sz="2000" b="1" dirty="0"/>
            </a:p>
          </p:txBody>
        </p:sp>
      </p:grpSp>
      <p:sp>
        <p:nvSpPr>
          <p:cNvPr id="49" name="Rectangle 48">
            <a:hlinkClick r:id="rId2"/>
          </p:cNvPr>
          <p:cNvSpPr/>
          <p:nvPr/>
        </p:nvSpPr>
        <p:spPr>
          <a:xfrm>
            <a:off x="3702076" y="5839036"/>
            <a:ext cx="1507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hlinkClick r:id="rId2"/>
              </a:rPr>
              <a:t>AC DC Video</a:t>
            </a:r>
            <a:endParaRPr lang="en-US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219207" y="1301267"/>
            <a:ext cx="3638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Voltage fluctuates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1600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 - FREQUENCY</a:t>
            </a:r>
            <a:endParaRPr lang="en-US" b="1" dirty="0"/>
          </a:p>
        </p:txBody>
      </p:sp>
      <p:grpSp>
        <p:nvGrpSpPr>
          <p:cNvPr id="25" name="Group 24" descr="characteristics of frequency" title="characteristics of frequency"/>
          <p:cNvGrpSpPr/>
          <p:nvPr/>
        </p:nvGrpSpPr>
        <p:grpSpPr>
          <a:xfrm>
            <a:off x="889683" y="1266675"/>
            <a:ext cx="7856936" cy="3483304"/>
            <a:chOff x="889683" y="1559750"/>
            <a:chExt cx="7856936" cy="3483304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2417125" y="1794775"/>
              <a:ext cx="12225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889683" y="1559750"/>
              <a:ext cx="7856936" cy="3483304"/>
              <a:chOff x="1094485" y="1559750"/>
              <a:chExt cx="7856936" cy="3483304"/>
            </a:xfrm>
          </p:grpSpPr>
          <p:grpSp>
            <p:nvGrpSpPr>
              <p:cNvPr id="38" name="Group 37"/>
              <p:cNvGrpSpPr>
                <a:grpSpLocks noChangeAspect="1"/>
              </p:cNvGrpSpPr>
              <p:nvPr/>
            </p:nvGrpSpPr>
            <p:grpSpPr>
              <a:xfrm>
                <a:off x="1094485" y="1612561"/>
                <a:ext cx="7856936" cy="3430493"/>
                <a:chOff x="1094485" y="1600200"/>
                <a:chExt cx="6285550" cy="2744398"/>
              </a:xfrm>
            </p:grpSpPr>
            <p:sp>
              <p:nvSpPr>
                <p:cNvPr id="16" name="Freeform 15"/>
                <p:cNvSpPr/>
                <p:nvPr/>
              </p:nvSpPr>
              <p:spPr>
                <a:xfrm>
                  <a:off x="1331898" y="2245048"/>
                  <a:ext cx="5093473" cy="1468211"/>
                </a:xfrm>
                <a:custGeom>
                  <a:avLst/>
                  <a:gdLst>
                    <a:gd name="connsiteX0" fmla="*/ 0 w 5017273"/>
                    <a:gd name="connsiteY0" fmla="*/ 736691 h 1468211"/>
                    <a:gd name="connsiteX1" fmla="*/ 238539 w 5017273"/>
                    <a:gd name="connsiteY1" fmla="*/ 21074 h 1468211"/>
                    <a:gd name="connsiteX2" fmla="*/ 715617 w 5017273"/>
                    <a:gd name="connsiteY2" fmla="*/ 1460260 h 1468211"/>
                    <a:gd name="connsiteX3" fmla="*/ 1192696 w 5017273"/>
                    <a:gd name="connsiteY3" fmla="*/ 36976 h 1468211"/>
                    <a:gd name="connsiteX4" fmla="*/ 1709530 w 5017273"/>
                    <a:gd name="connsiteY4" fmla="*/ 1468211 h 1468211"/>
                    <a:gd name="connsiteX5" fmla="*/ 2146852 w 5017273"/>
                    <a:gd name="connsiteY5" fmla="*/ 29025 h 1468211"/>
                    <a:gd name="connsiteX6" fmla="*/ 2647784 w 5017273"/>
                    <a:gd name="connsiteY6" fmla="*/ 1460260 h 1468211"/>
                    <a:gd name="connsiteX7" fmla="*/ 3140765 w 5017273"/>
                    <a:gd name="connsiteY7" fmla="*/ 29025 h 1468211"/>
                    <a:gd name="connsiteX8" fmla="*/ 3601941 w 5017273"/>
                    <a:gd name="connsiteY8" fmla="*/ 1460260 h 1468211"/>
                    <a:gd name="connsiteX9" fmla="*/ 4071068 w 5017273"/>
                    <a:gd name="connsiteY9" fmla="*/ 21074 h 1468211"/>
                    <a:gd name="connsiteX10" fmla="*/ 4572000 w 5017273"/>
                    <a:gd name="connsiteY10" fmla="*/ 1460260 h 1468211"/>
                    <a:gd name="connsiteX11" fmla="*/ 5017273 w 5017273"/>
                    <a:gd name="connsiteY11" fmla="*/ 29025 h 1468211"/>
                    <a:gd name="connsiteX12" fmla="*/ 5017273 w 5017273"/>
                    <a:gd name="connsiteY12" fmla="*/ 29025 h 1468211"/>
                    <a:gd name="connsiteX13" fmla="*/ 5017273 w 5017273"/>
                    <a:gd name="connsiteY13" fmla="*/ 29025 h 1468211"/>
                    <a:gd name="connsiteX14" fmla="*/ 5017273 w 5017273"/>
                    <a:gd name="connsiteY14" fmla="*/ 36976 h 1468211"/>
                    <a:gd name="connsiteX15" fmla="*/ 5017273 w 5017273"/>
                    <a:gd name="connsiteY15" fmla="*/ 36976 h 1468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5017273" h="1468211">
                      <a:moveTo>
                        <a:pt x="0" y="736691"/>
                      </a:moveTo>
                      <a:cubicBezTo>
                        <a:pt x="59635" y="318585"/>
                        <a:pt x="119270" y="-99521"/>
                        <a:pt x="238539" y="21074"/>
                      </a:cubicBezTo>
                      <a:cubicBezTo>
                        <a:pt x="357808" y="141669"/>
                        <a:pt x="556591" y="1457610"/>
                        <a:pt x="715617" y="1460260"/>
                      </a:cubicBezTo>
                      <a:cubicBezTo>
                        <a:pt x="874643" y="1462910"/>
                        <a:pt x="1027044" y="35651"/>
                        <a:pt x="1192696" y="36976"/>
                      </a:cubicBezTo>
                      <a:cubicBezTo>
                        <a:pt x="1358348" y="38301"/>
                        <a:pt x="1550504" y="1469536"/>
                        <a:pt x="1709530" y="1468211"/>
                      </a:cubicBezTo>
                      <a:cubicBezTo>
                        <a:pt x="1868556" y="1466886"/>
                        <a:pt x="1990476" y="30350"/>
                        <a:pt x="2146852" y="29025"/>
                      </a:cubicBezTo>
                      <a:cubicBezTo>
                        <a:pt x="2303228" y="27700"/>
                        <a:pt x="2482132" y="1460260"/>
                        <a:pt x="2647784" y="1460260"/>
                      </a:cubicBezTo>
                      <a:cubicBezTo>
                        <a:pt x="2813436" y="1460260"/>
                        <a:pt x="2981739" y="29025"/>
                        <a:pt x="3140765" y="29025"/>
                      </a:cubicBezTo>
                      <a:cubicBezTo>
                        <a:pt x="3299791" y="29025"/>
                        <a:pt x="3446891" y="1461585"/>
                        <a:pt x="3601941" y="1460260"/>
                      </a:cubicBezTo>
                      <a:cubicBezTo>
                        <a:pt x="3756991" y="1458935"/>
                        <a:pt x="3909392" y="21074"/>
                        <a:pt x="4071068" y="21074"/>
                      </a:cubicBezTo>
                      <a:cubicBezTo>
                        <a:pt x="4232744" y="21074"/>
                        <a:pt x="4414299" y="1458935"/>
                        <a:pt x="4572000" y="1460260"/>
                      </a:cubicBezTo>
                      <a:cubicBezTo>
                        <a:pt x="4729701" y="1461585"/>
                        <a:pt x="5017273" y="29025"/>
                        <a:pt x="5017273" y="29025"/>
                      </a:cubicBezTo>
                      <a:lnTo>
                        <a:pt x="5017273" y="29025"/>
                      </a:lnTo>
                      <a:lnTo>
                        <a:pt x="5017273" y="29025"/>
                      </a:lnTo>
                      <a:lnTo>
                        <a:pt x="5017273" y="36976"/>
                      </a:lnTo>
                      <a:lnTo>
                        <a:pt x="5017273" y="36976"/>
                      </a:lnTo>
                    </a:path>
                  </a:pathLst>
                </a:custGeom>
                <a:noFill/>
                <a:ln w="666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1331035" y="2979153"/>
                  <a:ext cx="5692463" cy="41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1331898" y="1600200"/>
                  <a:ext cx="0" cy="25908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1171437" y="4024510"/>
                  <a:ext cx="681931" cy="32008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Volts -</a:t>
                  </a:r>
                  <a:endParaRPr lang="en-US" sz="2000" b="1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094485" y="2794487"/>
                  <a:ext cx="251608" cy="3200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0</a:t>
                  </a:r>
                  <a:endParaRPr lang="en-US" sz="2000" b="1" dirty="0"/>
                </a:p>
              </p:txBody>
            </p: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2302620" y="1600200"/>
                  <a:ext cx="0" cy="25908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3301171" y="1600200"/>
                  <a:ext cx="0" cy="25908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4279179" y="1600200"/>
                  <a:ext cx="0" cy="25908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230024" y="1600200"/>
                  <a:ext cx="0" cy="25908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6260379" y="1600200"/>
                  <a:ext cx="0" cy="25908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TextBox 36"/>
                <p:cNvSpPr txBox="1"/>
                <p:nvPr/>
              </p:nvSpPr>
              <p:spPr>
                <a:xfrm>
                  <a:off x="6308972" y="2729203"/>
                  <a:ext cx="1071063" cy="3200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Time (sec.)</a:t>
                  </a:r>
                  <a:endParaRPr lang="en-US" sz="2000" b="1" dirty="0"/>
                </a:p>
              </p:txBody>
            </p:sp>
          </p:grpSp>
          <p:sp>
            <p:nvSpPr>
              <p:cNvPr id="28" name="TextBox 27"/>
              <p:cNvSpPr txBox="1"/>
              <p:nvPr/>
            </p:nvSpPr>
            <p:spPr>
              <a:xfrm>
                <a:off x="1171437" y="1559750"/>
                <a:ext cx="902106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Volts +</a:t>
                </a:r>
                <a:endParaRPr lang="en-US" sz="2000" b="1" dirty="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2584291" y="1612561"/>
              <a:ext cx="89793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 cycle</a:t>
              </a:r>
              <a:endParaRPr lang="en-US" sz="2000" b="1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735022" y="5064372"/>
            <a:ext cx="54352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Frequency = number of cycles per second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Measured in Hertz (Hz)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1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Hz</a:t>
            </a:r>
            <a:r>
              <a:rPr lang="en-US" sz="2400" b="1" dirty="0" smtClean="0">
                <a:solidFill>
                  <a:srgbClr val="7030A0"/>
                </a:solidFill>
              </a:rPr>
              <a:t> = 1 cycle per second 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3715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 - PEAK VOLTAGE - V</a:t>
            </a:r>
            <a:r>
              <a:rPr lang="en-US" b="1" baseline="-25000" dirty="0" smtClean="0"/>
              <a:t>0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62013" y="5427785"/>
            <a:ext cx="8526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Peak Voltage </a:t>
            </a:r>
            <a:r>
              <a:rPr lang="en-US" sz="2400" b="1" dirty="0">
                <a:solidFill>
                  <a:srgbClr val="7030A0"/>
                </a:solidFill>
              </a:rPr>
              <a:t>(V</a:t>
            </a:r>
            <a:r>
              <a:rPr lang="en-US" sz="2400" b="1" baseline="-25000" dirty="0">
                <a:solidFill>
                  <a:srgbClr val="7030A0"/>
                </a:solidFill>
              </a:rPr>
              <a:t>0</a:t>
            </a:r>
            <a:r>
              <a:rPr lang="en-US" sz="2400" b="1" dirty="0" smtClean="0">
                <a:solidFill>
                  <a:srgbClr val="7030A0"/>
                </a:solidFill>
              </a:rPr>
              <a:t>) = highest voltage value in either + or - direction </a:t>
            </a:r>
            <a:endParaRPr lang="en-US" sz="2400" dirty="0">
              <a:solidFill>
                <a:srgbClr val="7030A0"/>
              </a:solidFill>
            </a:endParaRPr>
          </a:p>
        </p:txBody>
      </p:sp>
      <p:grpSp>
        <p:nvGrpSpPr>
          <p:cNvPr id="8" name="Group 7" descr="peak voltage" title="peak voltage"/>
          <p:cNvGrpSpPr/>
          <p:nvPr/>
        </p:nvGrpSpPr>
        <p:grpSpPr>
          <a:xfrm>
            <a:off x="877960" y="1278398"/>
            <a:ext cx="8055026" cy="3495023"/>
            <a:chOff x="889683" y="1583196"/>
            <a:chExt cx="8055026" cy="3495023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8136331" y="2438077"/>
              <a:ext cx="0" cy="180616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889683" y="1583196"/>
              <a:ext cx="7524752" cy="3495023"/>
              <a:chOff x="889683" y="1583196"/>
              <a:chExt cx="7524752" cy="3495023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>
                <a:off x="2417125" y="1794775"/>
                <a:ext cx="12225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16"/>
              <p:cNvGrpSpPr/>
              <p:nvPr/>
            </p:nvGrpSpPr>
            <p:grpSpPr>
              <a:xfrm>
                <a:off x="889683" y="1583196"/>
                <a:ext cx="7524752" cy="3495023"/>
                <a:chOff x="889683" y="1583196"/>
                <a:chExt cx="7524752" cy="3495023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889683" y="1583196"/>
                  <a:ext cx="7411265" cy="3495023"/>
                  <a:chOff x="1094485" y="1583196"/>
                  <a:chExt cx="7411265" cy="3495023"/>
                </a:xfrm>
              </p:grpSpPr>
              <p:grpSp>
                <p:nvGrpSpPr>
                  <p:cNvPr id="38" name="Group 37"/>
                  <p:cNvGrpSpPr>
                    <a:grpSpLocks noChangeAspect="1"/>
                  </p:cNvGrpSpPr>
                  <p:nvPr/>
                </p:nvGrpSpPr>
                <p:grpSpPr>
                  <a:xfrm>
                    <a:off x="1094485" y="1612561"/>
                    <a:ext cx="7411265" cy="3465658"/>
                    <a:chOff x="1094485" y="1600200"/>
                    <a:chExt cx="5929013" cy="2772525"/>
                  </a:xfrm>
                </p:grpSpPr>
                <p:sp>
                  <p:nvSpPr>
                    <p:cNvPr id="16" name="Freeform 15"/>
                    <p:cNvSpPr/>
                    <p:nvPr/>
                  </p:nvSpPr>
                  <p:spPr>
                    <a:xfrm>
                      <a:off x="1331898" y="2245048"/>
                      <a:ext cx="5093473" cy="1468211"/>
                    </a:xfrm>
                    <a:custGeom>
                      <a:avLst/>
                      <a:gdLst>
                        <a:gd name="connsiteX0" fmla="*/ 0 w 5017273"/>
                        <a:gd name="connsiteY0" fmla="*/ 736691 h 1468211"/>
                        <a:gd name="connsiteX1" fmla="*/ 238539 w 5017273"/>
                        <a:gd name="connsiteY1" fmla="*/ 21074 h 1468211"/>
                        <a:gd name="connsiteX2" fmla="*/ 715617 w 5017273"/>
                        <a:gd name="connsiteY2" fmla="*/ 1460260 h 1468211"/>
                        <a:gd name="connsiteX3" fmla="*/ 1192696 w 5017273"/>
                        <a:gd name="connsiteY3" fmla="*/ 36976 h 1468211"/>
                        <a:gd name="connsiteX4" fmla="*/ 1709530 w 5017273"/>
                        <a:gd name="connsiteY4" fmla="*/ 1468211 h 1468211"/>
                        <a:gd name="connsiteX5" fmla="*/ 2146852 w 5017273"/>
                        <a:gd name="connsiteY5" fmla="*/ 29025 h 1468211"/>
                        <a:gd name="connsiteX6" fmla="*/ 2647784 w 5017273"/>
                        <a:gd name="connsiteY6" fmla="*/ 1460260 h 1468211"/>
                        <a:gd name="connsiteX7" fmla="*/ 3140765 w 5017273"/>
                        <a:gd name="connsiteY7" fmla="*/ 29025 h 1468211"/>
                        <a:gd name="connsiteX8" fmla="*/ 3601941 w 5017273"/>
                        <a:gd name="connsiteY8" fmla="*/ 1460260 h 1468211"/>
                        <a:gd name="connsiteX9" fmla="*/ 4071068 w 5017273"/>
                        <a:gd name="connsiteY9" fmla="*/ 21074 h 1468211"/>
                        <a:gd name="connsiteX10" fmla="*/ 4572000 w 5017273"/>
                        <a:gd name="connsiteY10" fmla="*/ 1460260 h 1468211"/>
                        <a:gd name="connsiteX11" fmla="*/ 5017273 w 5017273"/>
                        <a:gd name="connsiteY11" fmla="*/ 29025 h 1468211"/>
                        <a:gd name="connsiteX12" fmla="*/ 5017273 w 5017273"/>
                        <a:gd name="connsiteY12" fmla="*/ 29025 h 1468211"/>
                        <a:gd name="connsiteX13" fmla="*/ 5017273 w 5017273"/>
                        <a:gd name="connsiteY13" fmla="*/ 29025 h 1468211"/>
                        <a:gd name="connsiteX14" fmla="*/ 5017273 w 5017273"/>
                        <a:gd name="connsiteY14" fmla="*/ 36976 h 1468211"/>
                        <a:gd name="connsiteX15" fmla="*/ 5017273 w 5017273"/>
                        <a:gd name="connsiteY15" fmla="*/ 36976 h 14682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5017273" h="1468211">
                          <a:moveTo>
                            <a:pt x="0" y="736691"/>
                          </a:moveTo>
                          <a:cubicBezTo>
                            <a:pt x="59635" y="318585"/>
                            <a:pt x="119270" y="-99521"/>
                            <a:pt x="238539" y="21074"/>
                          </a:cubicBezTo>
                          <a:cubicBezTo>
                            <a:pt x="357808" y="141669"/>
                            <a:pt x="556591" y="1457610"/>
                            <a:pt x="715617" y="1460260"/>
                          </a:cubicBezTo>
                          <a:cubicBezTo>
                            <a:pt x="874643" y="1462910"/>
                            <a:pt x="1027044" y="35651"/>
                            <a:pt x="1192696" y="36976"/>
                          </a:cubicBezTo>
                          <a:cubicBezTo>
                            <a:pt x="1358348" y="38301"/>
                            <a:pt x="1550504" y="1469536"/>
                            <a:pt x="1709530" y="1468211"/>
                          </a:cubicBezTo>
                          <a:cubicBezTo>
                            <a:pt x="1868556" y="1466886"/>
                            <a:pt x="1990476" y="30350"/>
                            <a:pt x="2146852" y="29025"/>
                          </a:cubicBezTo>
                          <a:cubicBezTo>
                            <a:pt x="2303228" y="27700"/>
                            <a:pt x="2482132" y="1460260"/>
                            <a:pt x="2647784" y="1460260"/>
                          </a:cubicBezTo>
                          <a:cubicBezTo>
                            <a:pt x="2813436" y="1460260"/>
                            <a:pt x="2981739" y="29025"/>
                            <a:pt x="3140765" y="29025"/>
                          </a:cubicBezTo>
                          <a:cubicBezTo>
                            <a:pt x="3299791" y="29025"/>
                            <a:pt x="3446891" y="1461585"/>
                            <a:pt x="3601941" y="1460260"/>
                          </a:cubicBezTo>
                          <a:cubicBezTo>
                            <a:pt x="3756991" y="1458935"/>
                            <a:pt x="3909392" y="21074"/>
                            <a:pt x="4071068" y="21074"/>
                          </a:cubicBezTo>
                          <a:cubicBezTo>
                            <a:pt x="4232744" y="21074"/>
                            <a:pt x="4414299" y="1458935"/>
                            <a:pt x="4572000" y="1460260"/>
                          </a:cubicBezTo>
                          <a:cubicBezTo>
                            <a:pt x="4729701" y="1461585"/>
                            <a:pt x="5017273" y="29025"/>
                            <a:pt x="5017273" y="29025"/>
                          </a:cubicBezTo>
                          <a:lnTo>
                            <a:pt x="5017273" y="29025"/>
                          </a:lnTo>
                          <a:lnTo>
                            <a:pt x="5017273" y="29025"/>
                          </a:lnTo>
                          <a:lnTo>
                            <a:pt x="5017273" y="36976"/>
                          </a:lnTo>
                          <a:lnTo>
                            <a:pt x="5017273" y="36976"/>
                          </a:lnTo>
                        </a:path>
                      </a:pathLst>
                    </a:custGeom>
                    <a:noFill/>
                    <a:ln w="66675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1" name="Straight Connector 20"/>
                    <p:cNvCxnSpPr/>
                    <p:nvPr/>
                  </p:nvCxnSpPr>
                  <p:spPr>
                    <a:xfrm>
                      <a:off x="1331035" y="2979153"/>
                      <a:ext cx="5692463" cy="415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/>
                    <p:cNvCxnSpPr/>
                    <p:nvPr/>
                  </p:nvCxnSpPr>
                  <p:spPr>
                    <a:xfrm>
                      <a:off x="1331898" y="1600200"/>
                      <a:ext cx="0" cy="25908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0" name="TextBox 29"/>
                    <p:cNvSpPr txBox="1"/>
                    <p:nvPr/>
                  </p:nvSpPr>
                  <p:spPr>
                    <a:xfrm>
                      <a:off x="1171437" y="4052637"/>
                      <a:ext cx="681931" cy="32008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0" b="1" dirty="0" smtClean="0"/>
                        <a:t>Volts -</a:t>
                      </a:r>
                      <a:endParaRPr lang="en-US" sz="2000" b="1" dirty="0"/>
                    </a:p>
                  </p:txBody>
                </p:sp>
                <p:sp>
                  <p:nvSpPr>
                    <p:cNvPr id="31" name="TextBox 30"/>
                    <p:cNvSpPr txBox="1"/>
                    <p:nvPr/>
                  </p:nvSpPr>
                  <p:spPr>
                    <a:xfrm>
                      <a:off x="1094485" y="2794487"/>
                      <a:ext cx="251608" cy="3200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p:txBody>
                </p: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>
                      <a:off x="2302620" y="1600200"/>
                      <a:ext cx="0" cy="25908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>
                      <a:off x="3301171" y="1600200"/>
                      <a:ext cx="0" cy="25908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>
                      <a:off x="4279179" y="1600200"/>
                      <a:ext cx="0" cy="25908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>
                      <a:off x="5230024" y="1600200"/>
                      <a:ext cx="0" cy="25908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>
                      <a:off x="6260379" y="1600200"/>
                      <a:ext cx="0" cy="25908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1171437" y="1583196"/>
                    <a:ext cx="902106" cy="40011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b="1" dirty="0" smtClean="0"/>
                      <a:t>Volts +</a:t>
                    </a:r>
                    <a:endParaRPr lang="en-US" sz="2000" b="1" dirty="0"/>
                  </a:p>
                </p:txBody>
              </p:sp>
            </p:grp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1194972" y="2438077"/>
                  <a:ext cx="710597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1191724" y="4244237"/>
                  <a:ext cx="722271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2584291" y="1612561"/>
                <a:ext cx="897938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 cycle</a:t>
                </a:r>
                <a:endParaRPr lang="en-US" sz="2000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3926971" y="1997869"/>
              <a:ext cx="1881734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Peak (+) voltage</a:t>
              </a:r>
              <a:endParaRPr lang="en-US" sz="20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926972" y="4272132"/>
              <a:ext cx="1881734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Peak (-) voltage</a:t>
              </a:r>
              <a:endParaRPr lang="en-US" sz="20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455877" y="3001133"/>
              <a:ext cx="1488832" cy="707886"/>
            </a:xfrm>
            <a:prstGeom prst="rect">
              <a:avLst/>
            </a:prstGeom>
            <a:solidFill>
              <a:schemeClr val="bg1"/>
            </a:solidFill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2000" b="1" dirty="0" smtClean="0"/>
                <a:t>Peak to Peak voltage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336692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380</Words>
  <Application>Microsoft Office PowerPoint</Application>
  <PresentationFormat>On-screen Show (4:3)</PresentationFormat>
  <Paragraphs>61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GOST Common</vt:lpstr>
      <vt:lpstr>GreekS_IV25</vt:lpstr>
      <vt:lpstr>Times New Roman</vt:lpstr>
      <vt:lpstr>Office Theme</vt:lpstr>
      <vt:lpstr>1_Office Theme</vt:lpstr>
      <vt:lpstr>Direct and Alternating Current</vt:lpstr>
      <vt:lpstr>Disclaimer</vt:lpstr>
      <vt:lpstr>ELECTRICITY</vt:lpstr>
      <vt:lpstr>DIRECT CURRENT</vt:lpstr>
      <vt:lpstr>ALTERNATING  CURRENT</vt:lpstr>
      <vt:lpstr>DC - VOLTAGE</vt:lpstr>
      <vt:lpstr>AC - CYCLES</vt:lpstr>
      <vt:lpstr>AC - FREQUENCY</vt:lpstr>
      <vt:lpstr>AC - PEAK VOLTAGE - V0</vt:lpstr>
      <vt:lpstr>AC - RMS VOLTAGE - Vrms</vt:lpstr>
      <vt:lpstr>FLOW OF CURRENT VS ELECTRONS</vt:lpstr>
      <vt:lpstr>INTRO VIDEO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2014-07-14T17:14:07Z</dcterms:created>
  <dcterms:modified xsi:type="dcterms:W3CDTF">2017-04-20T14:49:50Z</dcterms:modified>
</cp:coreProperties>
</file>