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4" r:id="rId1"/>
  </p:sldMasterIdLst>
  <p:notesMasterIdLst>
    <p:notesMasterId r:id="rId5"/>
  </p:notesMasterIdLst>
  <p:handoutMasterIdLst>
    <p:handoutMasterId r:id="rId6"/>
  </p:handoutMasterIdLst>
  <p:sldIdLst>
    <p:sldId id="292" r:id="rId2"/>
    <p:sldId id="290" r:id="rId3"/>
    <p:sldId id="29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79CC93D-E52E-4D84-901B-11D7331DD495}">
          <p14:sldIdLst>
            <p14:sldId id="292"/>
          </p14:sldIdLst>
        </p14:section>
        <p14:section name="Overview and Objectives" id="{ABA716BF-3A5C-4ADB-94C9-CFEF84EBA240}">
          <p14:sldIdLst>
            <p14:sldId id="290"/>
            <p14:sldId id="291"/>
          </p14:sldIdLst>
        </p14:section>
        <p14:section name="Topic 1" id="{6D9936A3-3945-4757-BC8B-B5C252D8E036}">
          <p14:sldIdLst/>
        </p14:section>
        <p14:section name="Sample Slides for Visuals" id="{BAB3A466-96C9-4230-9978-795378D75699}">
          <p14:sldIdLst/>
        </p14:section>
        <p14:section name="Conclusion and Summary" id="{790CEF5B-569A-4C2F-BED5-750B08C0E5AD}">
          <p14:sldIdLst/>
        </p14:section>
        <p14:section name="Appendix" id="{3F78B471-41DA-46F2-A8E4-97E471896AB3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00"/>
    <a:srgbClr val="009ED6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83977" autoAdjust="0"/>
  </p:normalViewPr>
  <p:slideViewPr>
    <p:cSldViewPr snapToGrid="0" snapToObjects="1">
      <p:cViewPr varScale="1">
        <p:scale>
          <a:sx n="62" d="100"/>
          <a:sy n="62" d="100"/>
        </p:scale>
        <p:origin x="34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FDC75-7F73-4A4A-A77C-09AADF00E0EA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226BF-1F13-42D3-80DC-373E7ADD1E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5426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EF76B-3757-4A0B-AF93-28494465C1DD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93FD4-8F83-4EF7-AC3F-0DC0388986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031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1D1C2A-EF3C-44F6-A42A-9C95774FD20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950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392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39426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16776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>
              <a:defRPr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groun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33267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376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37721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99576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94467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40783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37752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96225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043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51" r:id="rId12"/>
    <p:sldLayoutId id="2147483650" r:id="rId13"/>
    <p:sldLayoutId id="2147483663" r:id="rId14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Scientific </a:t>
            </a:r>
            <a:r>
              <a:rPr lang="en-US" dirty="0" smtClean="0"/>
              <a:t>and Engineering Notation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38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METRIC PREFIXES &amp; POWERS OF TEN</a:t>
            </a:r>
            <a:endParaRPr lang="en-US" b="1" dirty="0"/>
          </a:p>
        </p:txBody>
      </p:sp>
      <p:graphicFrame>
        <p:nvGraphicFramePr>
          <p:cNvPr id="4" name="Table 3" descr="prefixes and powers of ten" title="prefixes and powers of ten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3728122"/>
              </p:ext>
            </p:extLst>
          </p:nvPr>
        </p:nvGraphicFramePr>
        <p:xfrm>
          <a:off x="894732" y="1536957"/>
          <a:ext cx="7880556" cy="4210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5862"/>
                <a:gridCol w="987813"/>
                <a:gridCol w="1426842"/>
                <a:gridCol w="4500039"/>
              </a:tblGrid>
              <a:tr h="4004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Prefix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997" marR="89997" marT="44998" marB="449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Symbol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997" marR="89997" marT="44998" marB="449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Power of ten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997" marR="89997" marT="44998" marB="449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Value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997" marR="89997" marT="44998" marB="449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694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1200">
                          <a:effectLst/>
                        </a:rPr>
                        <a:t>Tera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997" marR="89997" marT="44998" marB="449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1200">
                          <a:effectLst/>
                        </a:rPr>
                        <a:t>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997" marR="89997" marT="44998" marB="449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1200">
                          <a:effectLst/>
                        </a:rPr>
                        <a:t>10</a:t>
                      </a:r>
                      <a:r>
                        <a:rPr lang="en-US" sz="2200" kern="1200" baseline="30000">
                          <a:effectLst/>
                        </a:rPr>
                        <a:t>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997" marR="89997" marT="44998" marB="449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1200" dirty="0">
                          <a:effectLst/>
                        </a:rPr>
                        <a:t>1,000,000,000,000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997" marR="89997" marT="44998" marB="449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4694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1200">
                          <a:effectLst/>
                        </a:rPr>
                        <a:t>Giga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997" marR="89997" marT="44998" marB="449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1200">
                          <a:effectLst/>
                        </a:rPr>
                        <a:t>G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997" marR="89997" marT="44998" marB="449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1200">
                          <a:effectLst/>
                        </a:rPr>
                        <a:t>10</a:t>
                      </a:r>
                      <a:r>
                        <a:rPr lang="en-US" sz="2200" kern="1200" baseline="30000">
                          <a:effectLst/>
                        </a:rPr>
                        <a:t>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997" marR="89997" marT="44998" marB="449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1200" dirty="0">
                          <a:effectLst/>
                        </a:rPr>
                        <a:t>         1,000,000,000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997" marR="89997" marT="44998" marB="449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4694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1200">
                          <a:effectLst/>
                        </a:rPr>
                        <a:t>Mega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997" marR="89997" marT="44998" marB="449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1200">
                          <a:effectLst/>
                        </a:rPr>
                        <a:t>M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997" marR="89997" marT="44998" marB="449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1200">
                          <a:effectLst/>
                        </a:rPr>
                        <a:t>10</a:t>
                      </a:r>
                      <a:r>
                        <a:rPr lang="en-US" sz="2200" kern="1200" baseline="300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997" marR="89997" marT="44998" marB="449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1200" dirty="0">
                          <a:effectLst/>
                        </a:rPr>
                        <a:t>                  1,000,000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997" marR="89997" marT="44998" marB="449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4694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1200">
                          <a:effectLst/>
                        </a:rPr>
                        <a:t>Kilo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997" marR="89997" marT="44998" marB="449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1200">
                          <a:effectLst/>
                        </a:rPr>
                        <a:t>K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997" marR="89997" marT="44998" marB="449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1200">
                          <a:effectLst/>
                        </a:rPr>
                        <a:t>10</a:t>
                      </a:r>
                      <a:r>
                        <a:rPr lang="en-US" sz="2200" kern="1200" baseline="300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997" marR="89997" marT="44998" marB="449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1200" dirty="0">
                          <a:effectLst/>
                        </a:rPr>
                        <a:t>                          1,000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997" marR="89997" marT="44998" marB="449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4694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1200">
                          <a:effectLst/>
                        </a:rPr>
                        <a:t>milli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997" marR="89997" marT="44998" marB="449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1200">
                          <a:effectLst/>
                        </a:rPr>
                        <a:t>M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997" marR="89997" marT="44998" marB="449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1200">
                          <a:effectLst/>
                        </a:rPr>
                        <a:t>10</a:t>
                      </a:r>
                      <a:r>
                        <a:rPr lang="en-US" sz="2200" kern="1200" baseline="30000">
                          <a:effectLst/>
                        </a:rPr>
                        <a:t>-3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997" marR="89997" marT="44998" marB="449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1200" dirty="0">
                          <a:effectLst/>
                        </a:rPr>
                        <a:t>                                  0.001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997" marR="89997" marT="44998" marB="449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4694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1200">
                          <a:effectLst/>
                        </a:rPr>
                        <a:t>micro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997" marR="89997" marT="44998" marB="449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2200" kern="1200">
                          <a:effectLst/>
                        </a:rPr>
                        <a:t>μ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997" marR="89997" marT="44998" marB="449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1200">
                          <a:effectLst/>
                        </a:rPr>
                        <a:t>10</a:t>
                      </a:r>
                      <a:r>
                        <a:rPr lang="en-US" sz="2200" kern="1200" baseline="30000">
                          <a:effectLst/>
                        </a:rPr>
                        <a:t>-6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997" marR="89997" marT="44998" marB="449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1200" dirty="0">
                          <a:effectLst/>
                        </a:rPr>
                        <a:t>                                  0.000001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997" marR="89997" marT="44998" marB="449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4694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1200">
                          <a:effectLst/>
                        </a:rPr>
                        <a:t>nano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997" marR="89997" marT="44998" marB="449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1200">
                          <a:effectLst/>
                        </a:rPr>
                        <a:t>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997" marR="89997" marT="44998" marB="449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1200">
                          <a:effectLst/>
                        </a:rPr>
                        <a:t>10</a:t>
                      </a:r>
                      <a:r>
                        <a:rPr lang="en-US" sz="2200" kern="1200" baseline="30000">
                          <a:effectLst/>
                        </a:rPr>
                        <a:t>-9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997" marR="89997" marT="44998" marB="449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1200" dirty="0">
                          <a:effectLst/>
                        </a:rPr>
                        <a:t>                                  0.000000001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997" marR="89997" marT="44998" marB="449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4694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1200" dirty="0" err="1">
                          <a:effectLst/>
                        </a:rPr>
                        <a:t>pico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997" marR="89997" marT="44998" marB="449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1200">
                          <a:effectLst/>
                        </a:rPr>
                        <a:t>p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997" marR="89997" marT="44998" marB="449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1200">
                          <a:effectLst/>
                        </a:rPr>
                        <a:t>10</a:t>
                      </a:r>
                      <a:r>
                        <a:rPr lang="en-US" sz="2200" kern="1200" baseline="30000">
                          <a:effectLst/>
                        </a:rPr>
                        <a:t>-12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997" marR="89997" marT="44998" marB="449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1200" dirty="0">
                          <a:effectLst/>
                        </a:rPr>
                        <a:t>                                  0.000000000001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997" marR="89997" marT="44998" marB="449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878115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SAMPLE CONVERSION</a:t>
            </a:r>
            <a:endParaRPr lang="en-US" b="1" dirty="0"/>
          </a:p>
        </p:txBody>
      </p:sp>
      <p:graphicFrame>
        <p:nvGraphicFramePr>
          <p:cNvPr id="3" name="Table 2" descr="sample conversion" title="sample conversion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6628228"/>
              </p:ext>
            </p:extLst>
          </p:nvPr>
        </p:nvGraphicFramePr>
        <p:xfrm>
          <a:off x="1303264" y="1710812"/>
          <a:ext cx="6994671" cy="4429978"/>
        </p:xfrm>
        <a:graphic>
          <a:graphicData uri="http://schemas.openxmlformats.org/drawingml/2006/table">
            <a:tbl>
              <a:tblPr firstRow="1" firstCol="1" bandRow="1">
                <a:effectLst>
                  <a:innerShdw blurRad="114300">
                    <a:prstClr val="black"/>
                  </a:innerShdw>
                </a:effectLst>
                <a:tableStyleId>{69CF1AB2-1976-4502-BF36-3FF5EA218861}</a:tableStyleId>
              </a:tblPr>
              <a:tblGrid>
                <a:gridCol w="3703061"/>
                <a:gridCol w="1645805"/>
                <a:gridCol w="1645805"/>
              </a:tblGrid>
              <a:tr h="300839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Number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Notation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14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Scientific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Engineering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</a:tr>
              <a:tr h="4114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1,630,000,000,000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1.63 x 10</a:t>
                      </a:r>
                      <a:r>
                        <a:rPr lang="en-US" sz="1800" b="1" baseline="30000" dirty="0">
                          <a:effectLst/>
                        </a:rPr>
                        <a:t>12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1.63T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</a:tr>
              <a:tr h="4114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       1,590,000,000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1.59 x 10</a:t>
                      </a:r>
                      <a:r>
                        <a:rPr lang="en-US" sz="1800" b="1" baseline="30000" dirty="0">
                          <a:effectLst/>
                        </a:rPr>
                        <a:t>9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1.59G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8" marR="61718" marT="0" marB="0"/>
                </a:tc>
              </a:tr>
              <a:tr h="4114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               1,430,000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1.43 x 10</a:t>
                      </a:r>
                      <a:r>
                        <a:rPr lang="en-US" sz="1800" b="1" baseline="30000" dirty="0">
                          <a:effectLst/>
                        </a:rPr>
                        <a:t>6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1.43M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8" marR="61718" marT="0" marB="0"/>
                </a:tc>
              </a:tr>
              <a:tr h="4114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                        1,170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1.17 x 10</a:t>
                      </a:r>
                      <a:r>
                        <a:rPr lang="en-US" sz="1800" b="1" baseline="30000" dirty="0">
                          <a:effectLst/>
                        </a:rPr>
                        <a:t>3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1.17K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8" marR="61718" marT="0" marB="0"/>
                </a:tc>
              </a:tr>
              <a:tr h="4114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                               1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1 x 10</a:t>
                      </a:r>
                      <a:r>
                        <a:rPr lang="en-US" sz="1800" b="1" baseline="30000" dirty="0">
                          <a:effectLst/>
                        </a:rPr>
                        <a:t>0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1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8" marR="61718" marT="0" marB="0"/>
                </a:tc>
              </a:tr>
              <a:tr h="4114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                                 0.00125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1.25 x 10</a:t>
                      </a:r>
                      <a:r>
                        <a:rPr lang="en-US" sz="1800" b="1" baseline="30000">
                          <a:effectLst/>
                        </a:rPr>
                        <a:t>3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1.25T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8" marR="61718" marT="0" marB="0"/>
                </a:tc>
              </a:tr>
              <a:tr h="4114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                                 0.00000164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1.64 x 10</a:t>
                      </a:r>
                      <a:r>
                        <a:rPr lang="en-US" sz="1800" b="1" baseline="30000">
                          <a:effectLst/>
                        </a:rPr>
                        <a:t>6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.64μ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8" marR="61718" marT="0" marB="0"/>
                </a:tc>
              </a:tr>
              <a:tr h="4114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                                 0.00000000198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8" marR="6171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1.98 x 10</a:t>
                      </a:r>
                      <a:r>
                        <a:rPr lang="en-US" sz="1800" b="1" baseline="30000">
                          <a:effectLst/>
                        </a:rPr>
                        <a:t>9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8" marR="6171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1.98N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8" marR="61718" marT="0" marB="0"/>
                </a:tc>
              </a:tr>
              <a:tr h="4114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                                0.00000000000124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8" marR="6171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1.24 x 10</a:t>
                      </a:r>
                      <a:r>
                        <a:rPr lang="en-US" sz="1800" b="1" baseline="30000" dirty="0">
                          <a:effectLst/>
                        </a:rPr>
                        <a:t>12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8" marR="6171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1.24P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18" marR="6171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6830848"/>
      </p:ext>
    </p:extLst>
  </p:cSld>
  <p:clrMapOvr>
    <a:masterClrMapping/>
  </p:clrMapOvr>
  <p:transition spd="slow">
    <p:wipe dir="d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116</Words>
  <Application>Microsoft Office PowerPoint</Application>
  <PresentationFormat>On-screen Show (4:3)</PresentationFormat>
  <Paragraphs>71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Scientific and Engineering Notation</vt:lpstr>
      <vt:lpstr>METRIC PREFIXES &amp; POWERS OF TEN</vt:lpstr>
      <vt:lpstr>SAMPLE CONVERSION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2014-07-14T17:14:07Z</dcterms:created>
  <dcterms:modified xsi:type="dcterms:W3CDTF">2017-04-20T15:08:12Z</dcterms:modified>
</cp:coreProperties>
</file>