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4" r:id="rId1"/>
    <p:sldMasterId id="2147483676" r:id="rId2"/>
  </p:sldMasterIdLst>
  <p:notesMasterIdLst>
    <p:notesMasterId r:id="rId12"/>
  </p:notesMasterIdLst>
  <p:handoutMasterIdLst>
    <p:handoutMasterId r:id="rId13"/>
  </p:handoutMasterIdLst>
  <p:sldIdLst>
    <p:sldId id="297" r:id="rId3"/>
    <p:sldId id="298" r:id="rId4"/>
    <p:sldId id="294" r:id="rId5"/>
    <p:sldId id="291" r:id="rId6"/>
    <p:sldId id="288" r:id="rId7"/>
    <p:sldId id="289" r:id="rId8"/>
    <p:sldId id="296" r:id="rId9"/>
    <p:sldId id="29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/>
        </p14:section>
        <p14:section name="Overview and Objectives" id="{ABA716BF-3A5C-4ADB-94C9-CFEF84EBA240}">
          <p14:sldIdLst>
            <p14:sldId id="297"/>
            <p14:sldId id="298"/>
            <p14:sldId id="294"/>
            <p14:sldId id="291"/>
            <p14:sldId id="288"/>
            <p14:sldId id="289"/>
            <p14:sldId id="296"/>
            <p14:sldId id="292"/>
            <p14:sldId id="293"/>
          </p14:sldIdLst>
        </p14:section>
        <p14:section name="Topic 1" id="{6D9936A3-3945-4757-BC8B-B5C252D8E036}">
          <p14:sldIdLst/>
        </p14:section>
        <p14:section name="Sample Slides for Visuals" id="{BAB3A466-96C9-4230-9978-795378D75699}">
          <p14:sldIdLst/>
        </p14:section>
        <p14:section name="Conclusion and Summary" id="{790CEF5B-569A-4C2F-BED5-750B08C0E5AD}">
          <p14:sldIdLst/>
        </p14:section>
        <p14:section name="Appendix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39" autoAdjust="0"/>
    <p:restoredTop sz="83977" autoAdjust="0"/>
  </p:normalViewPr>
  <p:slideViewPr>
    <p:cSldViewPr snapToObjects="1">
      <p:cViewPr varScale="1">
        <p:scale>
          <a:sx n="62" d="100"/>
          <a:sy n="62" d="100"/>
        </p:scale>
        <p:origin x="36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42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03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D1C2A-EF3C-44F6-A42A-9C95774FD2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0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050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170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587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8169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2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2305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632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28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2529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11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8571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6922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42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2091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17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35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000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07138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8175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7407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125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14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58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51" r:id="rId12"/>
    <p:sldLayoutId id="2147483650" r:id="rId13"/>
    <p:sldLayoutId id="2147483663" r:id="rId14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4/20/2017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19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creativecommons.org/licenses/by/3.0" TargetMode="External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27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863150"/>
            <a:ext cx="7829550" cy="3954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AMMQC program is an Equal Opportunity</a:t>
            </a:r>
            <a:r>
              <a:rPr sz="16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</a:t>
            </a:r>
            <a:r>
              <a:rPr sz="1600" spc="2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disabilities.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1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229235">
              <a:spcBef>
                <a:spcPts val="5"/>
              </a:spcBef>
            </a:pPr>
            <a:r>
              <a:rPr sz="1600" u="sng" spc="-5" dirty="0">
                <a:solidFill>
                  <a:srgbClr val="0000FF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work is licensed under a Creative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Commons 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Attribution 3.0 Unported License</a:t>
            </a:r>
            <a:r>
              <a:rPr sz="16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[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  <a:hlinkClick r:id="rId2" tooltip="Creative Commons license"/>
              </a:rPr>
              <a:t>http://creativecommons.org/licenses/by/3.0]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>
              <a:spcBef>
                <a:spcPts val="25"/>
              </a:spcBef>
            </a:pPr>
            <a:endParaRPr sz="165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784860"/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This project is sponsored by a $15.9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million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grant from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U.S. Department of </a:t>
            </a:r>
            <a:r>
              <a:rPr sz="1600" spc="-15" dirty="0">
                <a:solidFill>
                  <a:prstClr val="black"/>
                </a:solidFill>
                <a:latin typeface="Times New Roman"/>
                <a:cs typeface="Times New Roman"/>
              </a:rPr>
              <a:t>Labor,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</a:t>
            </a:r>
            <a:r>
              <a:rPr sz="1600" spc="-4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99800"/>
              </a:lnSpc>
            </a:pP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AMMQC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program is an Equal Opportunity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program.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Adaptive equipment is available upon  request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for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individuals with disabilities. This workforce product was funded by a grant awarded  by the U.S. Department of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Labor’s Employment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Training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Administration. The product was  created by the grantee and does not necessarily reflect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the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official position of the U.S. 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Department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of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Labor.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The U.S. Department of Labor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makes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no guarantees, warranties, or  assurances of any kind, express or implied, with respect to such information,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including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any  information on linked sites and including, but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not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limited </a:t>
            </a:r>
            <a:r>
              <a:rPr sz="1600" dirty="0">
                <a:solidFill>
                  <a:prstClr val="black"/>
                </a:solidFill>
                <a:latin typeface="Times New Roman"/>
                <a:cs typeface="Times New Roman"/>
              </a:rPr>
              <a:t>to,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accuracy of the information or its  completeness, timeliness, usefulness, </a:t>
            </a:r>
            <a:r>
              <a:rPr sz="1600" spc="-20" dirty="0">
                <a:solidFill>
                  <a:prstClr val="black"/>
                </a:solidFill>
                <a:latin typeface="Times New Roman"/>
                <a:cs typeface="Times New Roman"/>
              </a:rPr>
              <a:t>adequacy,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continued </a:t>
            </a:r>
            <a:r>
              <a:rPr sz="1600" spc="-10" dirty="0">
                <a:solidFill>
                  <a:prstClr val="black"/>
                </a:solidFill>
                <a:latin typeface="Times New Roman"/>
                <a:cs typeface="Times New Roman"/>
              </a:rPr>
              <a:t>availability,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or</a:t>
            </a:r>
            <a:r>
              <a:rPr sz="1600" spc="3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prstClr val="black"/>
                </a:solidFill>
                <a:latin typeface="Times New Roman"/>
                <a:cs typeface="Times New Roman"/>
              </a:rPr>
              <a:t>ownership.</a:t>
            </a:r>
            <a:endParaRPr sz="16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  <p:sp>
        <p:nvSpPr>
          <p:cNvPr id="3" name="object 3" descr="MWCC logo" title="MWCC logo"/>
          <p:cNvSpPr/>
          <p:nvPr/>
        </p:nvSpPr>
        <p:spPr>
          <a:xfrm>
            <a:off x="1453896" y="5180076"/>
            <a:ext cx="2770631" cy="7315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4" name="object 4" descr="AMMQC logo" title="AMMQC logo"/>
          <p:cNvSpPr/>
          <p:nvPr/>
        </p:nvSpPr>
        <p:spPr>
          <a:xfrm>
            <a:off x="5100828" y="4796028"/>
            <a:ext cx="2577083" cy="1257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799" y="36227"/>
            <a:ext cx="7601887" cy="649574"/>
          </a:xfrm>
        </p:spPr>
        <p:txBody>
          <a:bodyPr>
            <a:normAutofit/>
          </a:bodyPr>
          <a:lstStyle/>
          <a:p>
            <a:r>
              <a:rPr lang="en-US" sz="1600" dirty="0" smtClean="0"/>
              <a:t>Disclaimer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888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2438400"/>
            <a:ext cx="480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circuit is a path consisting of components through which current can flow  from and return to the source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4283200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SOURCE,  CONTROL  &amp;  LOAD</a:t>
            </a:r>
            <a:endParaRPr lang="en-US" b="1" dirty="0"/>
          </a:p>
        </p:txBody>
      </p:sp>
      <p:pic>
        <p:nvPicPr>
          <p:cNvPr id="3" name="Picture 2" descr="components of a circuit" title="components of a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401" y="1524000"/>
            <a:ext cx="7822903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7092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Rectangle 2"/>
          <p:cNvSpPr>
            <a:spLocks noGrp="1" noChangeArrowheads="1"/>
          </p:cNvSpPr>
          <p:nvPr>
            <p:ph type="title"/>
          </p:nvPr>
        </p:nvSpPr>
        <p:spPr>
          <a:xfrm>
            <a:off x="772306" y="258269"/>
            <a:ext cx="8077200" cy="1143000"/>
          </a:xfrm>
        </p:spPr>
        <p:txBody>
          <a:bodyPr/>
          <a:lstStyle/>
          <a:p>
            <a:r>
              <a:rPr lang="en-US" b="1" dirty="0" smtClean="0"/>
              <a:t>SERIES CIRCUIT</a:t>
            </a:r>
            <a:endParaRPr lang="en-US" b="1" dirty="0"/>
          </a:p>
        </p:txBody>
      </p:sp>
      <p:pic>
        <p:nvPicPr>
          <p:cNvPr id="3" name="Picture 2" descr="series circuit" title="series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306" y="1412893"/>
            <a:ext cx="7381094" cy="5242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612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920" y="315706"/>
            <a:ext cx="8077200" cy="1143000"/>
          </a:xfrm>
        </p:spPr>
        <p:txBody>
          <a:bodyPr/>
          <a:lstStyle/>
          <a:p>
            <a:r>
              <a:rPr lang="en-US" b="1" dirty="0" smtClean="0"/>
              <a:t>PARALLEL CIRCUIT</a:t>
            </a:r>
            <a:endParaRPr lang="en-US" b="1" dirty="0"/>
          </a:p>
        </p:txBody>
      </p:sp>
      <p:pic>
        <p:nvPicPr>
          <p:cNvPr id="3" name="Picture 2" descr="parallel circuit" title="parallel circui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458706"/>
            <a:ext cx="8156623" cy="5018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5840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FLOW OF CURRENT VS ELECTRONS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1" y="2243078"/>
            <a:ext cx="79716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Current is considered to flow from + to –</a:t>
            </a:r>
          </a:p>
          <a:p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7030A0"/>
                </a:solidFill>
              </a:rPr>
              <a:t>This convention was adopted prior to fully understanding the atom and the flow of electrons</a:t>
            </a:r>
            <a:endParaRPr lang="en-US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823638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COMBINATION CIRCUIT</a:t>
            </a:r>
            <a:endParaRPr lang="en-US" b="1" dirty="0"/>
          </a:p>
        </p:txBody>
      </p:sp>
      <p:pic>
        <p:nvPicPr>
          <p:cNvPr id="2" name="Picture 1" descr="combination circuit" title="combination circui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7886700" cy="5355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75825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COMBINATION CIRCUIT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895" y="1513668"/>
            <a:ext cx="7524750" cy="516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5626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254</Words>
  <Application>Microsoft Office PowerPoint</Application>
  <PresentationFormat>On-screen Show (4:3)</PresentationFormat>
  <Paragraphs>21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1_Office Theme</vt:lpstr>
      <vt:lpstr>Circuits</vt:lpstr>
      <vt:lpstr>Disclaimer</vt:lpstr>
      <vt:lpstr>DEFINITION</vt:lpstr>
      <vt:lpstr>SOURCE,  CONTROL  &amp;  LOAD</vt:lpstr>
      <vt:lpstr>SERIES CIRCUIT</vt:lpstr>
      <vt:lpstr>PARALLEL CIRCUIT</vt:lpstr>
      <vt:lpstr>FLOW OF CURRENT VS ELECTRONS</vt:lpstr>
      <vt:lpstr>COMBINATION CIRCUIT</vt:lpstr>
      <vt:lpstr>COMBINATION CIRCUIT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2014-07-14T17:14:07Z</dcterms:created>
  <dcterms:modified xsi:type="dcterms:W3CDTF">2017-04-20T17:37:18Z</dcterms:modified>
</cp:coreProperties>
</file>