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99" r:id="rId3"/>
    <p:sldId id="300" r:id="rId4"/>
    <p:sldId id="293" r:id="rId5"/>
    <p:sldId id="295" r:id="rId6"/>
    <p:sldId id="296" r:id="rId7"/>
    <p:sldId id="291" r:id="rId8"/>
    <p:sldId id="298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99"/>
            <p14:sldId id="300"/>
          </p14:sldIdLst>
        </p14:section>
        <p14:section name="Overview and Objectives" id="{ABA716BF-3A5C-4ADB-94C9-CFEF84EBA240}">
          <p14:sldIdLst>
            <p14:sldId id="293"/>
            <p14:sldId id="295"/>
            <p14:sldId id="296"/>
            <p14:sldId id="291"/>
            <p14:sldId id="298"/>
            <p14:sldId id="297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9203"/>
    <a:srgbClr val="04D0EC"/>
    <a:srgbClr val="6BDE42"/>
    <a:srgbClr val="FFFF66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5786" autoAdjust="0"/>
  </p:normalViewPr>
  <p:slideViewPr>
    <p:cSldViewPr snapToGrid="0" snapToObjects="1">
      <p:cViewPr varScale="1">
        <p:scale>
          <a:sx n="70" d="100"/>
          <a:sy n="7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08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01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4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51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31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56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7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883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88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20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82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59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5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4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998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931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0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587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477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657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941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Ohm’s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3130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26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ELETROMOTIVE FORCE - 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64" y="1138128"/>
            <a:ext cx="7277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The work done per unit of charge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resulting in a potential difference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between two points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979432" y="5300335"/>
            <a:ext cx="7478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Measured in volts,  1 volt = joules (J) </a:t>
            </a:r>
            <a:r>
              <a:rPr lang="en-US" sz="2400" b="1" dirty="0">
                <a:solidFill>
                  <a:srgbClr val="7030A0"/>
                </a:solidFill>
              </a:rPr>
              <a:t>per </a:t>
            </a:r>
            <a:r>
              <a:rPr lang="en-US" sz="2400" b="1" dirty="0" smtClean="0">
                <a:solidFill>
                  <a:srgbClr val="7030A0"/>
                </a:solidFill>
              </a:rPr>
              <a:t>coulomb (C)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 Joule is a measurement of work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A coulomb </a:t>
            </a:r>
            <a:r>
              <a:rPr lang="en-US" sz="2400" b="1" dirty="0">
                <a:solidFill>
                  <a:srgbClr val="7030A0"/>
                </a:solidFill>
              </a:rPr>
              <a:t>is </a:t>
            </a:r>
            <a:r>
              <a:rPr lang="en-US" sz="2400" b="1" dirty="0" smtClean="0">
                <a:solidFill>
                  <a:srgbClr val="7030A0"/>
                </a:solidFill>
              </a:rPr>
              <a:t>1 unit of charge 6.24150975x10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18 </a:t>
            </a:r>
            <a:r>
              <a:rPr lang="en-US" sz="2400" b="1" dirty="0">
                <a:solidFill>
                  <a:srgbClr val="7030A0"/>
                </a:solidFill>
              </a:rPr>
              <a:t>electrons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 </a:t>
            </a:r>
          </a:p>
        </p:txBody>
      </p:sp>
      <p:grpSp>
        <p:nvGrpSpPr>
          <p:cNvPr id="98" name="Group 97" descr="moving electrons" title="moving electrons"/>
          <p:cNvGrpSpPr/>
          <p:nvPr/>
        </p:nvGrpSpPr>
        <p:grpSpPr>
          <a:xfrm>
            <a:off x="2722152" y="2784775"/>
            <a:ext cx="4648200" cy="2520890"/>
            <a:chOff x="1905000" y="2692481"/>
            <a:chExt cx="4648200" cy="2520890"/>
          </a:xfrm>
        </p:grpSpPr>
        <p:grpSp>
          <p:nvGrpSpPr>
            <p:cNvPr id="7" name="Group 6"/>
            <p:cNvGrpSpPr/>
            <p:nvPr/>
          </p:nvGrpSpPr>
          <p:grpSpPr>
            <a:xfrm>
              <a:off x="2143549" y="3920502"/>
              <a:ext cx="1143000" cy="708324"/>
              <a:chOff x="2971800" y="4571998"/>
              <a:chExt cx="1143000" cy="708324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49" name="Oval 48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45" name="Straight Connector 44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2840477" y="3297763"/>
              <a:ext cx="1143000" cy="708324"/>
              <a:chOff x="2971800" y="4571998"/>
              <a:chExt cx="1143000" cy="70832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42" name="Oval 41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1905000" y="3352800"/>
              <a:ext cx="1143000" cy="708324"/>
              <a:chOff x="2971800" y="4571998"/>
              <a:chExt cx="1143000" cy="708324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35" name="Oval 34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31" name="Straight Connector 30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649977" y="4460262"/>
              <a:ext cx="1143000" cy="708324"/>
              <a:chOff x="2971800" y="4571998"/>
              <a:chExt cx="1143000" cy="708324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28" name="Oval 27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3169658" y="3895445"/>
              <a:ext cx="1143000" cy="708324"/>
              <a:chOff x="2971800" y="4571998"/>
              <a:chExt cx="1143000" cy="70832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21" name="Oval 20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7" name="Straight Connector 16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2307077" y="2741841"/>
              <a:ext cx="1143000" cy="708324"/>
              <a:chOff x="2971800" y="4571998"/>
              <a:chExt cx="1143000" cy="708324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57" name="Oval 56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53" name="Straight Connector 52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318452" y="2692481"/>
              <a:ext cx="1143000" cy="708324"/>
              <a:chOff x="2971800" y="4571998"/>
              <a:chExt cx="1143000" cy="708324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65" name="Oval 64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61" name="Straight Connector 60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3792977" y="3302083"/>
              <a:ext cx="1143000" cy="708324"/>
              <a:chOff x="2971800" y="4571998"/>
              <a:chExt cx="1143000" cy="708324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73" name="Oval 72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69" name="Straight Connector 68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3623252" y="4505047"/>
              <a:ext cx="1143000" cy="708324"/>
              <a:chOff x="2971800" y="4571998"/>
              <a:chExt cx="1143000" cy="708324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81" name="Oval 80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173977" y="3882746"/>
              <a:ext cx="1143000" cy="708324"/>
              <a:chOff x="2971800" y="4571998"/>
              <a:chExt cx="1143000" cy="708324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89" name="Oval 88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85" name="Straight Connector 84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Arrow Connector 91"/>
            <p:cNvCxnSpPr/>
            <p:nvPr/>
          </p:nvCxnSpPr>
          <p:spPr>
            <a:xfrm>
              <a:off x="4842452" y="3802731"/>
              <a:ext cx="1710748" cy="17574"/>
            </a:xfrm>
            <a:prstGeom prst="straightConnector1">
              <a:avLst/>
            </a:prstGeom>
            <a:ln w="1016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55811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-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3192" y="1323040"/>
            <a:ext cx="716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Rate at which charge  flows past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a point </a:t>
            </a:r>
            <a:r>
              <a:rPr lang="en-US" sz="3600" b="1" dirty="0">
                <a:solidFill>
                  <a:srgbClr val="7030A0"/>
                </a:solidFill>
              </a:rPr>
              <a:t>in a circuit </a:t>
            </a:r>
          </a:p>
        </p:txBody>
      </p:sp>
      <p:grpSp>
        <p:nvGrpSpPr>
          <p:cNvPr id="57" name="Group 56" descr="series circuit" title="series circuit"/>
          <p:cNvGrpSpPr/>
          <p:nvPr/>
        </p:nvGrpSpPr>
        <p:grpSpPr>
          <a:xfrm>
            <a:off x="1905000" y="3206606"/>
            <a:ext cx="5334000" cy="1299194"/>
            <a:chOff x="1905000" y="4402183"/>
            <a:chExt cx="5334000" cy="1299194"/>
          </a:xfrm>
        </p:grpSpPr>
        <p:grpSp>
          <p:nvGrpSpPr>
            <p:cNvPr id="14" name="Group 13"/>
            <p:cNvGrpSpPr/>
            <p:nvPr/>
          </p:nvGrpSpPr>
          <p:grpSpPr>
            <a:xfrm>
              <a:off x="2971800" y="4571998"/>
              <a:ext cx="1143000" cy="708324"/>
              <a:chOff x="2971800" y="4571998"/>
              <a:chExt cx="1143000" cy="70832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4" name="Oval 3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962400" y="4572000"/>
              <a:ext cx="1143000" cy="708324"/>
              <a:chOff x="2971800" y="4571998"/>
              <a:chExt cx="1143000" cy="70832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21" name="Oval 20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7" name="Straight Connector 16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1905000" y="4582529"/>
              <a:ext cx="1143000" cy="708324"/>
              <a:chOff x="2971800" y="4571998"/>
              <a:chExt cx="1143000" cy="708324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29" name="Oval 28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6096000" y="4572000"/>
              <a:ext cx="1143000" cy="708324"/>
              <a:chOff x="2971800" y="4571998"/>
              <a:chExt cx="1143000" cy="708324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37" name="Oval 36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5088075" y="4572000"/>
              <a:ext cx="1143000" cy="708324"/>
              <a:chOff x="2971800" y="4571998"/>
              <a:chExt cx="1143000" cy="708324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3365711" y="4571998"/>
                <a:ext cx="749089" cy="708324"/>
                <a:chOff x="3365713" y="4416442"/>
                <a:chExt cx="1037781" cy="863883"/>
              </a:xfrm>
            </p:grpSpPr>
            <p:sp>
              <p:nvSpPr>
                <p:cNvPr id="45" name="Oval 44"/>
                <p:cNvSpPr/>
                <p:nvPr/>
              </p:nvSpPr>
              <p:spPr>
                <a:xfrm rot="2350800">
                  <a:off x="3365713" y="4442125"/>
                  <a:ext cx="760757" cy="838200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565294" y="4416442"/>
                  <a:ext cx="838200" cy="646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41" name="Straight Connector 40"/>
              <p:cNvCxnSpPr/>
              <p:nvPr/>
            </p:nvCxnSpPr>
            <p:spPr>
              <a:xfrm flipH="1">
                <a:off x="3124200" y="47244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3048000" y="48768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2971800" y="50292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048000" y="518160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 flipV="1">
              <a:off x="5060801" y="4402183"/>
              <a:ext cx="1" cy="12991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558536" y="5257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05400" y="525780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 . . .  2</a:t>
              </a:r>
              <a:endParaRPr lang="en-US" b="1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1226976" y="4793912"/>
            <a:ext cx="7062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Measured in amperes (amps)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1 amp = 1 coulomb (C) per second</a:t>
            </a:r>
            <a:endParaRPr lang="en-US" b="1" dirty="0">
              <a:solidFill>
                <a:srgbClr val="7030A0"/>
              </a:solidFill>
            </a:endParaRPr>
          </a:p>
        </p:txBody>
      </p:sp>
      <p:grpSp>
        <p:nvGrpSpPr>
          <p:cNvPr id="13" name="Group 12" descr="counter" title="counter"/>
          <p:cNvGrpSpPr/>
          <p:nvPr/>
        </p:nvGrpSpPr>
        <p:grpSpPr>
          <a:xfrm>
            <a:off x="4345337" y="2918493"/>
            <a:ext cx="1430564" cy="287940"/>
            <a:chOff x="7524520" y="2829923"/>
            <a:chExt cx="1430564" cy="28794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>
            <a:xfrm>
              <a:off x="7524520" y="2832113"/>
              <a:ext cx="285750" cy="285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5" name="Rectangle 54"/>
            <p:cNvSpPr>
              <a:spLocks noChangeAspect="1"/>
            </p:cNvSpPr>
            <p:nvPr/>
          </p:nvSpPr>
          <p:spPr>
            <a:xfrm>
              <a:off x="7813474" y="2831407"/>
              <a:ext cx="285750" cy="285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6" name="Rectangle 55"/>
            <p:cNvSpPr>
              <a:spLocks noChangeAspect="1"/>
            </p:cNvSpPr>
            <p:nvPr/>
          </p:nvSpPr>
          <p:spPr>
            <a:xfrm>
              <a:off x="8098290" y="2829923"/>
              <a:ext cx="285750" cy="285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8" name="Rectangle 57"/>
            <p:cNvSpPr>
              <a:spLocks noChangeAspect="1"/>
            </p:cNvSpPr>
            <p:nvPr/>
          </p:nvSpPr>
          <p:spPr>
            <a:xfrm>
              <a:off x="8383812" y="2829923"/>
              <a:ext cx="285750" cy="285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59" name="Rectangle 58"/>
            <p:cNvSpPr>
              <a:spLocks noChangeAspect="1"/>
            </p:cNvSpPr>
            <p:nvPr/>
          </p:nvSpPr>
          <p:spPr>
            <a:xfrm>
              <a:off x="8669334" y="2829923"/>
              <a:ext cx="285750" cy="2857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0658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 descr="wire" title="wire"/>
          <p:cNvCxnSpPr/>
          <p:nvPr/>
        </p:nvCxnSpPr>
        <p:spPr>
          <a:xfrm>
            <a:off x="4953128" y="4190188"/>
            <a:ext cx="35433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80" y="252582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RESISTANCE - R</a:t>
            </a:r>
            <a:endParaRPr lang="en-US" b="1" dirty="0"/>
          </a:p>
        </p:txBody>
      </p:sp>
      <p:grpSp>
        <p:nvGrpSpPr>
          <p:cNvPr id="1038" name="Group 1037" descr="resistance" title="resistance"/>
          <p:cNvGrpSpPr/>
          <p:nvPr/>
        </p:nvGrpSpPr>
        <p:grpSpPr>
          <a:xfrm>
            <a:off x="1143000" y="2514600"/>
            <a:ext cx="7086601" cy="2357319"/>
            <a:chOff x="1143000" y="2440663"/>
            <a:chExt cx="7086601" cy="2357319"/>
          </a:xfrm>
        </p:grpSpPr>
        <p:sp>
          <p:nvSpPr>
            <p:cNvPr id="1037" name="Oval 1036"/>
            <p:cNvSpPr/>
            <p:nvPr/>
          </p:nvSpPr>
          <p:spPr>
            <a:xfrm rot="5400000">
              <a:off x="4780835" y="4090011"/>
              <a:ext cx="328607" cy="716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143000" y="3738085"/>
              <a:ext cx="7086601" cy="1059897"/>
              <a:chOff x="1600200" y="3752658"/>
              <a:chExt cx="7086601" cy="1059897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600200" y="4132644"/>
                <a:ext cx="3802138" cy="0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4"/>
              <p:cNvGrpSpPr/>
              <p:nvPr/>
            </p:nvGrpSpPr>
            <p:grpSpPr>
              <a:xfrm>
                <a:off x="2971800" y="3757421"/>
                <a:ext cx="1143000" cy="708324"/>
                <a:chOff x="2971800" y="4571998"/>
                <a:chExt cx="1143000" cy="708324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3365711" y="4571998"/>
                  <a:ext cx="749089" cy="708324"/>
                  <a:chOff x="3365713" y="4416442"/>
                  <a:chExt cx="1037781" cy="863883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 rot="2350800">
                    <a:off x="3365713" y="4442125"/>
                    <a:ext cx="760757" cy="838200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565294" y="4416442"/>
                    <a:ext cx="838200" cy="64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 smtClean="0">
                        <a:solidFill>
                          <a:schemeClr val="bg1"/>
                        </a:solidFill>
                      </a:rPr>
                      <a:t>-</a:t>
                    </a:r>
                    <a:endParaRPr lang="en-US" sz="3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3124200" y="47244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3048000" y="48768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2971800" y="50292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3048000" y="51816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3962400" y="3757423"/>
                <a:ext cx="1143000" cy="708324"/>
                <a:chOff x="2971800" y="4571998"/>
                <a:chExt cx="1143000" cy="708324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3365711" y="4571998"/>
                  <a:ext cx="749089" cy="708324"/>
                  <a:chOff x="3365713" y="4416442"/>
                  <a:chExt cx="1037781" cy="863883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 rot="2350800">
                    <a:off x="3365713" y="4442125"/>
                    <a:ext cx="760757" cy="838200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565294" y="4416442"/>
                    <a:ext cx="838200" cy="64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 smtClean="0">
                        <a:solidFill>
                          <a:schemeClr val="bg1"/>
                        </a:solidFill>
                      </a:rPr>
                      <a:t>-</a:t>
                    </a:r>
                    <a:endParaRPr lang="en-US" sz="3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3124200" y="47244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3048000" y="48768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971800" y="50292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3048000" y="51816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1905000" y="3767952"/>
                <a:ext cx="1143000" cy="708324"/>
                <a:chOff x="2971800" y="4571998"/>
                <a:chExt cx="1143000" cy="708324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365711" y="4571998"/>
                  <a:ext cx="749089" cy="708324"/>
                  <a:chOff x="3365713" y="4416442"/>
                  <a:chExt cx="1037781" cy="863883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 rot="2350800">
                    <a:off x="3365713" y="4442125"/>
                    <a:ext cx="760757" cy="838200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565294" y="4416442"/>
                    <a:ext cx="838200" cy="64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 smtClean="0">
                        <a:solidFill>
                          <a:schemeClr val="bg1"/>
                        </a:solidFill>
                      </a:rPr>
                      <a:t>-</a:t>
                    </a:r>
                    <a:endParaRPr lang="en-US" sz="3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3124200" y="47244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3048000" y="48768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2971800" y="50292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3048000" y="51816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91200" y="3752658"/>
                <a:ext cx="895349" cy="652252"/>
                <a:chOff x="3200400" y="4567233"/>
                <a:chExt cx="895349" cy="652252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3376276" y="4567233"/>
                  <a:ext cx="719473" cy="652252"/>
                  <a:chOff x="3380348" y="4410633"/>
                  <a:chExt cx="996751" cy="795497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 rot="960546">
                    <a:off x="3380348" y="4461363"/>
                    <a:ext cx="760757" cy="744767"/>
                  </a:xfrm>
                  <a:prstGeom prst="ellipse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38899" y="4410633"/>
                    <a:ext cx="838200" cy="64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600" b="1" dirty="0" smtClean="0">
                        <a:solidFill>
                          <a:schemeClr val="bg1"/>
                        </a:solidFill>
                      </a:rPr>
                      <a:t>-</a:t>
                    </a:r>
                    <a:endParaRPr lang="en-US" sz="3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15" name="Straight Connector 14"/>
                <p:cNvCxnSpPr/>
                <p:nvPr/>
              </p:nvCxnSpPr>
              <p:spPr>
                <a:xfrm flipH="1" flipV="1">
                  <a:off x="3276600" y="4724398"/>
                  <a:ext cx="1524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3200400" y="4876800"/>
                  <a:ext cx="1524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3214693" y="5029198"/>
                  <a:ext cx="14379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 flipV="1">
                  <a:off x="3286134" y="5181598"/>
                  <a:ext cx="152400" cy="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8006336" y="3757425"/>
                <a:ext cx="680465" cy="1055130"/>
                <a:chOff x="6558536" y="3757425"/>
                <a:chExt cx="680465" cy="1055130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6633973" y="3757425"/>
                  <a:ext cx="605028" cy="529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chemeClr val="bg1"/>
                      </a:solidFill>
                    </a:rPr>
                    <a:t>-</a:t>
                  </a:r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8536" y="444322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1</a:t>
                  </a:r>
                  <a:endParaRPr lang="en-US" b="1" dirty="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5651877" y="4443223"/>
                <a:ext cx="748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 . . .  2</a:t>
                </a:r>
                <a:endParaRPr lang="en-US" b="1" dirty="0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>
              <a:off x="4952541" y="2440663"/>
              <a:ext cx="1" cy="1987987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 descr="slow" title="slo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895" y="2555774"/>
              <a:ext cx="1256489" cy="1256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Oval 73"/>
            <p:cNvSpPr/>
            <p:nvPr/>
          </p:nvSpPr>
          <p:spPr>
            <a:xfrm rot="960546">
              <a:off x="7457927" y="3779664"/>
              <a:ext cx="549128" cy="61065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72372" y="3738069"/>
              <a:ext cx="605028" cy="5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-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 flipV="1">
              <a:off x="7358251" y="3895234"/>
              <a:ext cx="1524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7282051" y="4047636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296344" y="4200034"/>
              <a:ext cx="1437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7367785" y="4352434"/>
              <a:ext cx="1524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2286000" y="5257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Measured in </a:t>
            </a:r>
            <a:r>
              <a:rPr lang="en-US" sz="2400" b="1" dirty="0" smtClean="0">
                <a:solidFill>
                  <a:srgbClr val="7030A0"/>
                </a:solidFill>
              </a:rPr>
              <a:t>ohms (</a:t>
            </a:r>
            <a:r>
              <a:rPr lang="el-GR" sz="2400" b="1" dirty="0" smtClean="0">
                <a:solidFill>
                  <a:srgbClr val="7030A0"/>
                </a:solidFill>
              </a:rPr>
              <a:t>Ω</a:t>
            </a:r>
            <a:r>
              <a:rPr lang="en-US" sz="2400" b="1" dirty="0" smtClean="0">
                <a:solidFill>
                  <a:srgbClr val="7030A0"/>
                </a:solidFill>
              </a:rPr>
              <a:t>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039" name="Rectangle 1038"/>
          <p:cNvSpPr/>
          <p:nvPr/>
        </p:nvSpPr>
        <p:spPr>
          <a:xfrm>
            <a:off x="1185821" y="1229141"/>
            <a:ext cx="7814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The measure of resistance to the flow of current through a material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803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26" y="274638"/>
            <a:ext cx="8077200" cy="1143000"/>
          </a:xfrm>
        </p:spPr>
        <p:txBody>
          <a:bodyPr/>
          <a:lstStyle/>
          <a:p>
            <a:r>
              <a:rPr lang="en-US" b="1" dirty="0" smtClean="0"/>
              <a:t>OHMS LAW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51756" y="1527235"/>
            <a:ext cx="2821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= I x R</a:t>
            </a:r>
            <a:endParaRPr lang="en-US" sz="40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 descr="elements of Ohm's Law" title="elements of Ohm's Law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61323"/>
              </p:ext>
            </p:extLst>
          </p:nvPr>
        </p:nvGraphicFramePr>
        <p:xfrm>
          <a:off x="904675" y="2768328"/>
          <a:ext cx="7840493" cy="258359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2816157"/>
                <a:gridCol w="1209472"/>
                <a:gridCol w="1783404"/>
                <a:gridCol w="2031460"/>
              </a:tblGrid>
              <a:tr h="436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Variable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Symbol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Symbol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Electro Motive Force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Volts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Current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Amps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Resistance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Ohms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Ω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7709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EQUATION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51756" y="1527235"/>
            <a:ext cx="2821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= E x R</a:t>
            </a:r>
            <a:endParaRPr lang="en-US" sz="40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 descr="elements of the power equation" title="elements of the power equ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71003"/>
              </p:ext>
            </p:extLst>
          </p:nvPr>
        </p:nvGraphicFramePr>
        <p:xfrm>
          <a:off x="904675" y="2552008"/>
          <a:ext cx="7840493" cy="259357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2816157"/>
                <a:gridCol w="1209472"/>
                <a:gridCol w="1783404"/>
                <a:gridCol w="2031460"/>
              </a:tblGrid>
              <a:tr h="455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Variable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Symbol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Units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Symbol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Power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Watts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Electro Motive Force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Volts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Resistance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Ohms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Ω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100325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rc 113"/>
          <p:cNvSpPr>
            <a:spLocks noChangeAspect="1"/>
          </p:cNvSpPr>
          <p:nvPr/>
        </p:nvSpPr>
        <p:spPr>
          <a:xfrm rot="16200000">
            <a:off x="2286000" y="1600200"/>
            <a:ext cx="4572000" cy="4572000"/>
          </a:xfrm>
          <a:prstGeom prst="arc">
            <a:avLst/>
          </a:prstGeom>
          <a:solidFill>
            <a:srgbClr val="04D0EC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Bodoni MT" panose="02070603080606020203" pitchFamily="18" charset="0"/>
            </a:endParaRPr>
          </a:p>
        </p:txBody>
      </p:sp>
      <p:sp>
        <p:nvSpPr>
          <p:cNvPr id="113" name="Arc 112"/>
          <p:cNvSpPr>
            <a:spLocks noChangeAspect="1"/>
          </p:cNvSpPr>
          <p:nvPr/>
        </p:nvSpPr>
        <p:spPr>
          <a:xfrm rot="10800000">
            <a:off x="2292154" y="1606565"/>
            <a:ext cx="4572000" cy="4572000"/>
          </a:xfrm>
          <a:prstGeom prst="arc">
            <a:avLst/>
          </a:prstGeom>
          <a:solidFill>
            <a:srgbClr val="6BDE4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Bodoni MT" panose="02070603080606020203" pitchFamily="18" charset="0"/>
            </a:endParaRPr>
          </a:p>
        </p:txBody>
      </p:sp>
      <p:sp>
        <p:nvSpPr>
          <p:cNvPr id="112" name="Arc 111"/>
          <p:cNvSpPr>
            <a:spLocks noChangeAspect="1"/>
          </p:cNvSpPr>
          <p:nvPr/>
        </p:nvSpPr>
        <p:spPr>
          <a:xfrm rot="5400000">
            <a:off x="2292154" y="1589504"/>
            <a:ext cx="4572000" cy="4572000"/>
          </a:xfrm>
          <a:prstGeom prst="arc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Bodoni MT" panose="02070603080606020203" pitchFamily="18" charset="0"/>
            </a:endParaRPr>
          </a:p>
        </p:txBody>
      </p:sp>
      <p:sp>
        <p:nvSpPr>
          <p:cNvPr id="111" name="Arc 110"/>
          <p:cNvSpPr>
            <a:spLocks noChangeAspect="1"/>
          </p:cNvSpPr>
          <p:nvPr/>
        </p:nvSpPr>
        <p:spPr>
          <a:xfrm>
            <a:off x="2286000" y="1600200"/>
            <a:ext cx="4572000" cy="4572000"/>
          </a:xfrm>
          <a:prstGeom prst="arc">
            <a:avLst/>
          </a:prstGeom>
          <a:solidFill>
            <a:srgbClr val="FFFF66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Bodoni MT" panose="020706030806060202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 WHEEL</a:t>
            </a:r>
            <a:endParaRPr lang="en-US" b="1" dirty="0"/>
          </a:p>
        </p:txBody>
      </p:sp>
      <p:grpSp>
        <p:nvGrpSpPr>
          <p:cNvPr id="88" name="Group 87"/>
          <p:cNvGrpSpPr/>
          <p:nvPr/>
        </p:nvGrpSpPr>
        <p:grpSpPr>
          <a:xfrm>
            <a:off x="2286000" y="1600200"/>
            <a:ext cx="4572000" cy="4572000"/>
            <a:chOff x="4572000" y="2514600"/>
            <a:chExt cx="3657600" cy="3657600"/>
          </a:xfrm>
        </p:grpSpPr>
        <p:grpSp>
          <p:nvGrpSpPr>
            <p:cNvPr id="66" name="Group 65"/>
            <p:cNvGrpSpPr/>
            <p:nvPr/>
          </p:nvGrpSpPr>
          <p:grpSpPr>
            <a:xfrm>
              <a:off x="4572000" y="2514600"/>
              <a:ext cx="3657600" cy="3657600"/>
              <a:chOff x="4572000" y="2514600"/>
              <a:chExt cx="3657600" cy="3657600"/>
            </a:xfrm>
            <a:scene3d>
              <a:camera prst="orthographicFront">
                <a:rot lat="0" lon="0" rev="1800000"/>
              </a:camera>
              <a:lightRig rig="threePt" dir="t"/>
            </a:scene3d>
          </p:grpSpPr>
          <p:sp>
            <p:nvSpPr>
              <p:cNvPr id="15" name="Arc 14"/>
              <p:cNvSpPr>
                <a:spLocks noChangeAspect="1"/>
              </p:cNvSpPr>
              <p:nvPr/>
            </p:nvSpPr>
            <p:spPr>
              <a:xfrm>
                <a:off x="4572000" y="2514600"/>
                <a:ext cx="3657600" cy="3657600"/>
              </a:xfrm>
              <a:prstGeom prst="arc">
                <a:avLst>
                  <a:gd name="adj1" fmla="val 16200000"/>
                  <a:gd name="adj2" fmla="val 1616243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Bodoni MT" panose="02070603080606020203" pitchFamily="18" charset="0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6400800" y="2514600"/>
                <a:ext cx="0" cy="1828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400800" y="4343400"/>
                <a:ext cx="1828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00800" y="4343402"/>
                <a:ext cx="0" cy="1828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4572000" y="4343400"/>
                <a:ext cx="18288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/>
            <p:cNvGrpSpPr/>
            <p:nvPr/>
          </p:nvGrpSpPr>
          <p:grpSpPr>
            <a:xfrm>
              <a:off x="4572000" y="2514600"/>
              <a:ext cx="3657600" cy="3657600"/>
              <a:chOff x="4572000" y="2514600"/>
              <a:chExt cx="3657600" cy="3657600"/>
            </a:xfrm>
            <a:scene3d>
              <a:camera prst="orthographicFront">
                <a:rot lat="0" lon="0" rev="3600000"/>
              </a:camera>
              <a:lightRig rig="threePt" dir="t"/>
            </a:scene3d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6400800" y="4343400"/>
                <a:ext cx="18288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15" idx="0"/>
              </p:cNvCxnSpPr>
              <p:nvPr/>
            </p:nvCxnSpPr>
            <p:spPr>
              <a:xfrm>
                <a:off x="6400800" y="2514600"/>
                <a:ext cx="0" cy="1828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400800" y="4343402"/>
                <a:ext cx="0" cy="1828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4572000" y="4343400"/>
                <a:ext cx="1828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>
            <a:xfrm flipV="1">
              <a:off x="6400800" y="4343400"/>
              <a:ext cx="1828800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400800" y="4343402"/>
              <a:ext cx="0" cy="1828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4572000" y="4343402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endCxn id="15" idx="0"/>
            </p:cNvCxnSpPr>
            <p:nvPr/>
          </p:nvCxnSpPr>
          <p:spPr>
            <a:xfrm flipV="1">
              <a:off x="6400800" y="2514600"/>
              <a:ext cx="0" cy="18288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4686300" y="2030968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 x I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66664" y="2514936"/>
            <a:ext cx="630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/ I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5569" y="2552700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 x </a:t>
            </a:r>
            <a:r>
              <a:rPr lang="en-US" sz="2000" b="1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000" b="1" baseline="30000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632134" y="329460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 x I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746081" y="3294604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√</a:t>
            </a:r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x R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32135" y="4094119"/>
            <a:ext cx="964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√</a:t>
            </a:r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/ R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71800" y="4867508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/ E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923865" y="4092918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 / I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66665" y="4844536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000" b="1" baseline="30000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/ P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86300" y="524560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/ </a:t>
            </a:r>
            <a:r>
              <a:rPr lang="en-US" sz="2000" b="1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000" b="1" baseline="30000" dirty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20017" y="525331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 / R 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801511" y="2030968"/>
            <a:ext cx="86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000" b="1" baseline="30000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/ R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" name="Arc 114"/>
          <p:cNvSpPr>
            <a:spLocks noChangeAspect="1"/>
          </p:cNvSpPr>
          <p:nvPr/>
        </p:nvSpPr>
        <p:spPr>
          <a:xfrm>
            <a:off x="3798810" y="3112992"/>
            <a:ext cx="1543050" cy="1543050"/>
          </a:xfrm>
          <a:prstGeom prst="arc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Arc 115"/>
          <p:cNvSpPr>
            <a:spLocks noChangeAspect="1"/>
          </p:cNvSpPr>
          <p:nvPr/>
        </p:nvSpPr>
        <p:spPr>
          <a:xfrm rot="5400000">
            <a:off x="3802140" y="3113010"/>
            <a:ext cx="1543050" cy="1543050"/>
          </a:xfrm>
          <a:prstGeom prst="arc">
            <a:avLst/>
          </a:prstGeom>
          <a:solidFill>
            <a:srgbClr val="FD9203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631947" y="3526805"/>
            <a:ext cx="31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38562" y="3854907"/>
            <a:ext cx="364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Arc 120"/>
          <p:cNvSpPr>
            <a:spLocks noChangeAspect="1"/>
          </p:cNvSpPr>
          <p:nvPr/>
        </p:nvSpPr>
        <p:spPr>
          <a:xfrm rot="10800000">
            <a:off x="3797659" y="3120822"/>
            <a:ext cx="1543050" cy="1543050"/>
          </a:xfrm>
          <a:prstGeom prst="arc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55519" y="3859947"/>
            <a:ext cx="280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Arc 121"/>
          <p:cNvSpPr>
            <a:spLocks noChangeAspect="1"/>
          </p:cNvSpPr>
          <p:nvPr/>
        </p:nvSpPr>
        <p:spPr>
          <a:xfrm rot="16200000">
            <a:off x="3803292" y="3116341"/>
            <a:ext cx="1543050" cy="1543050"/>
          </a:xfrm>
          <a:prstGeom prst="arc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164483" y="353064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4" name="Straight Connector 123"/>
          <p:cNvCxnSpPr>
            <a:stCxn id="115" idx="2"/>
            <a:endCxn id="122" idx="0"/>
          </p:cNvCxnSpPr>
          <p:nvPr/>
        </p:nvCxnSpPr>
        <p:spPr>
          <a:xfrm flipH="1">
            <a:off x="3803292" y="3884517"/>
            <a:ext cx="1538568" cy="3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1" idx="0"/>
            <a:endCxn id="122" idx="2"/>
          </p:cNvCxnSpPr>
          <p:nvPr/>
        </p:nvCxnSpPr>
        <p:spPr>
          <a:xfrm flipV="1">
            <a:off x="4569184" y="3116341"/>
            <a:ext cx="5633" cy="15475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2834532" y="4143418"/>
            <a:ext cx="5715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5951333" y="3344967"/>
            <a:ext cx="5715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887655" y="3270801"/>
            <a:ext cx="69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watts</a:t>
            </a:r>
            <a:endParaRPr lang="en-US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36906" y="3266331"/>
            <a:ext cx="6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volts</a:t>
            </a:r>
            <a:endParaRPr lang="en-US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900462" y="409025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amps</a:t>
            </a:r>
            <a:endParaRPr lang="en-US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10014" y="409025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ohms</a:t>
            </a:r>
            <a:endParaRPr lang="en-US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657270" y="1860211"/>
            <a:ext cx="1273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 = Power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157444" y="1860216"/>
            <a:ext cx="141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 = Voltage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594534" y="5445823"/>
            <a:ext cx="1387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 = Current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220204" y="5450310"/>
            <a:ext cx="1771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 = Resistance</a:t>
            </a:r>
            <a:endParaRPr lang="en-US" sz="2000" b="1" dirty="0"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871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445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Bodoni MT</vt:lpstr>
      <vt:lpstr>Calibri</vt:lpstr>
      <vt:lpstr>Calibri Light</vt:lpstr>
      <vt:lpstr>Tahoma</vt:lpstr>
      <vt:lpstr>Times New Roman</vt:lpstr>
      <vt:lpstr>Office Theme</vt:lpstr>
      <vt:lpstr>1_Office Theme</vt:lpstr>
      <vt:lpstr>Ohm’s Law</vt:lpstr>
      <vt:lpstr>Disclaimer</vt:lpstr>
      <vt:lpstr>ELETROMOTIVE FORCE - E</vt:lpstr>
      <vt:lpstr>CURRENT - I</vt:lpstr>
      <vt:lpstr>RESISTANCE - R</vt:lpstr>
      <vt:lpstr>OHMS LAW</vt:lpstr>
      <vt:lpstr>POWER EQUATION</vt:lpstr>
      <vt:lpstr>POWER WHEEL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2017-04-20T17:53:40Z</dcterms:modified>
</cp:coreProperties>
</file>