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310" r:id="rId3"/>
    <p:sldId id="311" r:id="rId4"/>
    <p:sldId id="300" r:id="rId5"/>
    <p:sldId id="306" r:id="rId6"/>
    <p:sldId id="291" r:id="rId7"/>
    <p:sldId id="304" r:id="rId8"/>
    <p:sldId id="307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310"/>
            <p14:sldId id="311"/>
            <p14:sldId id="300"/>
            <p14:sldId id="306"/>
            <p14:sldId id="291"/>
            <p14:sldId id="304"/>
            <p14:sldId id="307"/>
            <p14:sldId id="308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3144" autoAdjust="0"/>
  </p:normalViewPr>
  <p:slideViewPr>
    <p:cSldViewPr snapToGrid="0">
      <p:cViewPr varScale="1">
        <p:scale>
          <a:sx n="62" d="100"/>
          <a:sy n="62" d="100"/>
        </p:scale>
        <p:origin x="3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3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3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22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020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3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86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5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47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1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511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88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43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11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63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87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8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8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86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006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051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375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452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191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1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0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945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43923" y="2506735"/>
            <a:ext cx="75952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The sum of all currents into a point (node) in a circuit equals the sum of all currents out of that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792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356" y="254429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 OF 1</a:t>
            </a:r>
            <a:r>
              <a:rPr lang="en-US" b="1" baseline="30000" dirty="0" smtClean="0"/>
              <a:t>st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1709" y="4815568"/>
            <a:ext cx="5065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At point A,   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 smtClean="0">
                <a:solidFill>
                  <a:srgbClr val="7030A0"/>
                </a:solidFill>
              </a:rPr>
              <a:t> =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+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2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4" name="Picture 3" descr="curcuit for Kirchoff's Law" title="curcuit for Kirchoff's La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56" y="1842001"/>
            <a:ext cx="7193258" cy="28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564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19191" y="2512300"/>
            <a:ext cx="6973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The sum of all voltages around a closed circuit or loop must be equal to zero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709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OF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97526" y="4427712"/>
            <a:ext cx="3065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V + V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</a:rPr>
              <a:t> = 0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V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</a:rPr>
              <a:t> = -(V) = -6</a:t>
            </a:r>
            <a:endParaRPr lang="en-US" sz="3600" dirty="0">
              <a:solidFill>
                <a:srgbClr val="7030A0"/>
              </a:solidFill>
            </a:endParaRPr>
          </a:p>
        </p:txBody>
      </p:sp>
      <p:grpSp>
        <p:nvGrpSpPr>
          <p:cNvPr id="3" name="Group 2" descr="Kirchoff's second law" title="Kirchoff's second law"/>
          <p:cNvGrpSpPr/>
          <p:nvPr/>
        </p:nvGrpSpPr>
        <p:grpSpPr>
          <a:xfrm>
            <a:off x="2405466" y="1664807"/>
            <a:ext cx="4449919" cy="2385738"/>
            <a:chOff x="1409786" y="1380327"/>
            <a:chExt cx="4449919" cy="2385738"/>
          </a:xfrm>
        </p:grpSpPr>
        <p:cxnSp>
          <p:nvCxnSpPr>
            <p:cNvPr id="79" name="Straight Arrow Connector 78"/>
            <p:cNvCxnSpPr/>
            <p:nvPr/>
          </p:nvCxnSpPr>
          <p:spPr>
            <a:xfrm flipV="1">
              <a:off x="1783802" y="1802716"/>
              <a:ext cx="0" cy="192177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1993601" y="2402287"/>
              <a:ext cx="1061310" cy="672912"/>
              <a:chOff x="3845927" y="3632270"/>
              <a:chExt cx="1061310" cy="672912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grpSp>
            <p:nvGrpSpPr>
              <p:cNvPr id="198" name="Group 197"/>
              <p:cNvGrpSpPr/>
              <p:nvPr/>
            </p:nvGrpSpPr>
            <p:grpSpPr>
              <a:xfrm rot="16200000">
                <a:off x="4073002" y="3470947"/>
                <a:ext cx="607160" cy="1061310"/>
                <a:chOff x="4572000" y="4188560"/>
                <a:chExt cx="607160" cy="1061310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4572000" y="4491530"/>
                  <a:ext cx="60716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5400000" flipV="1">
                  <a:off x="4875581" y="4492140"/>
                  <a:ext cx="0" cy="3035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4881647" y="4946900"/>
                  <a:ext cx="0" cy="30297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4875580" y="4188560"/>
                  <a:ext cx="0" cy="30297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4572000" y="4794500"/>
                  <a:ext cx="60716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V="1">
                  <a:off x="4875276" y="4794805"/>
                  <a:ext cx="610" cy="3035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9" name="TextBox 198"/>
              <p:cNvSpPr txBox="1"/>
              <p:nvPr/>
            </p:nvSpPr>
            <p:spPr>
              <a:xfrm>
                <a:off x="3848205" y="36322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  <p:cxnSp>
          <p:nvCxnSpPr>
            <p:cNvPr id="138" name="Straight Connector 137"/>
            <p:cNvCxnSpPr/>
            <p:nvPr/>
          </p:nvCxnSpPr>
          <p:spPr>
            <a:xfrm flipV="1">
              <a:off x="2492152" y="1802716"/>
              <a:ext cx="0" cy="40797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4626919" y="1802716"/>
              <a:ext cx="0" cy="40650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2494241" y="3259331"/>
              <a:ext cx="0" cy="46340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626919" y="3211541"/>
              <a:ext cx="0" cy="51119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60" idx="2"/>
            </p:cNvCxnSpPr>
            <p:nvPr/>
          </p:nvCxnSpPr>
          <p:spPr>
            <a:xfrm flipH="1">
              <a:off x="2518783" y="3720345"/>
              <a:ext cx="2062422" cy="239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1409786" y="2562187"/>
              <a:ext cx="7954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 = 6V</a:t>
              </a:r>
              <a:endParaRPr lang="en-US" b="1" dirty="0"/>
            </a:p>
          </p:txBody>
        </p:sp>
        <p:grpSp>
          <p:nvGrpSpPr>
            <p:cNvPr id="144" name="Group 143"/>
            <p:cNvGrpSpPr/>
            <p:nvPr/>
          </p:nvGrpSpPr>
          <p:grpSpPr>
            <a:xfrm rot="5400000">
              <a:off x="4094963" y="2447649"/>
              <a:ext cx="1062530" cy="531265"/>
              <a:chOff x="3525927" y="4187950"/>
              <a:chExt cx="818388" cy="303580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 flipV="1">
                <a:off x="3697530" y="4187950"/>
                <a:ext cx="36270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3733800" y="4187950"/>
                <a:ext cx="79250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V="1">
                <a:off x="381305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388894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H="1">
                <a:off x="396484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404073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4116630" y="4339740"/>
                <a:ext cx="37947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4154577" y="4339740"/>
                <a:ext cx="1897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3525927" y="4339740"/>
                <a:ext cx="17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4849356" y="2588614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4</a:t>
              </a:r>
              <a:r>
                <a:rPr lang="el-GR" b="1" dirty="0" smtClean="0"/>
                <a:t>Ω</a:t>
              </a:r>
              <a:endParaRPr lang="en-US" b="1" dirty="0"/>
            </a:p>
          </p:txBody>
        </p:sp>
        <p:cxnSp>
          <p:nvCxnSpPr>
            <p:cNvPr id="146" name="Straight Arrow Connector 145"/>
            <p:cNvCxnSpPr/>
            <p:nvPr/>
          </p:nvCxnSpPr>
          <p:spPr>
            <a:xfrm>
              <a:off x="3231074" y="1915534"/>
              <a:ext cx="62213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3364284" y="1380327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2445481" y="366694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62" idx="2"/>
            </p:cNvCxnSpPr>
            <p:nvPr/>
          </p:nvCxnSpPr>
          <p:spPr>
            <a:xfrm flipH="1" flipV="1">
              <a:off x="2490803" y="1788593"/>
              <a:ext cx="2132173" cy="1130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Group 156"/>
            <p:cNvGrpSpPr/>
            <p:nvPr/>
          </p:nvGrpSpPr>
          <p:grpSpPr>
            <a:xfrm rot="5400000">
              <a:off x="4094963" y="2447649"/>
              <a:ext cx="1062530" cy="531265"/>
              <a:chOff x="3525927" y="4187950"/>
              <a:chExt cx="818388" cy="303580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flipV="1">
                <a:off x="3697530" y="4187950"/>
                <a:ext cx="36270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733800" y="4187950"/>
                <a:ext cx="79250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381305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88894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H="1">
                <a:off x="396484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404073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4116630" y="4339740"/>
                <a:ext cx="37947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4154577" y="4339740"/>
                <a:ext cx="1897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525927" y="4339740"/>
                <a:ext cx="17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2448733" y="175699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4581205" y="367462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4577104" y="174965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460912" y="1430567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003931" y="2565643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1541929" y="1800056"/>
              <a:ext cx="831832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541929" y="3718561"/>
              <a:ext cx="849757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5629782" y="1802711"/>
              <a:ext cx="0" cy="1921779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634849" y="1800051"/>
              <a:ext cx="1210181" cy="266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634849" y="3718556"/>
              <a:ext cx="1210181" cy="178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460237" y="2589889"/>
              <a:ext cx="39946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V</a:t>
              </a:r>
              <a:r>
                <a:rPr lang="en-US" b="1" baseline="-25000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3503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THE LAWS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195745" y="4013161"/>
            <a:ext cx="78578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</a:rPr>
              <a:t> = V / R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= 6/4 = 1.5 amps</a:t>
            </a:r>
            <a:endParaRPr lang="en-US" sz="3600" b="1" baseline="-25000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= </a:t>
            </a:r>
            <a:r>
              <a:rPr lang="en-US" sz="3600" b="1" dirty="0">
                <a:solidFill>
                  <a:srgbClr val="7030A0"/>
                </a:solidFill>
              </a:rPr>
              <a:t>V / </a:t>
            </a:r>
            <a:r>
              <a:rPr lang="en-US" sz="3600" b="1" dirty="0" smtClean="0">
                <a:solidFill>
                  <a:srgbClr val="7030A0"/>
                </a:solidFill>
              </a:rPr>
              <a:t>R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</a:rPr>
              <a:t>6/6 </a:t>
            </a:r>
            <a:r>
              <a:rPr lang="en-US" sz="3600" b="1" dirty="0">
                <a:solidFill>
                  <a:srgbClr val="7030A0"/>
                </a:solidFill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</a:rPr>
              <a:t>1 amps</a:t>
            </a:r>
            <a:endParaRPr lang="en-US" sz="3600" b="1" baseline="-25000" dirty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en-US" sz="3600" b="1" dirty="0" smtClean="0">
                <a:solidFill>
                  <a:srgbClr val="7030A0"/>
                </a:solidFill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I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</a:rPr>
              <a:t>1.5 + 1 = 2.5 </a:t>
            </a:r>
            <a:r>
              <a:rPr lang="en-US" sz="3600" b="1" dirty="0">
                <a:solidFill>
                  <a:srgbClr val="7030A0"/>
                </a:solidFill>
              </a:rPr>
              <a:t>amps</a:t>
            </a:r>
            <a:endParaRPr lang="en-US" sz="3600" b="1" baseline="-25000" dirty="0">
              <a:solidFill>
                <a:srgbClr val="7030A0"/>
              </a:solidFill>
            </a:endParaRPr>
          </a:p>
          <a:p>
            <a:endParaRPr lang="en-US" sz="3600" b="1" baseline="-25000" dirty="0"/>
          </a:p>
          <a:p>
            <a:endParaRPr lang="en-US" sz="3600" b="1" baseline="-25000" dirty="0"/>
          </a:p>
        </p:txBody>
      </p:sp>
      <p:grpSp>
        <p:nvGrpSpPr>
          <p:cNvPr id="86" name="Group 85" descr="circuit for Kirchoff's laws" title="circuit for Kirchoff's laws"/>
          <p:cNvGrpSpPr/>
          <p:nvPr/>
        </p:nvGrpSpPr>
        <p:grpSpPr>
          <a:xfrm>
            <a:off x="1732526" y="1380327"/>
            <a:ext cx="5743178" cy="2385738"/>
            <a:chOff x="1732526" y="1420519"/>
            <a:chExt cx="5743178" cy="2385738"/>
          </a:xfrm>
        </p:grpSpPr>
        <p:grpSp>
          <p:nvGrpSpPr>
            <p:cNvPr id="12" name="Group 11"/>
            <p:cNvGrpSpPr/>
            <p:nvPr/>
          </p:nvGrpSpPr>
          <p:grpSpPr>
            <a:xfrm>
              <a:off x="1990163" y="2442479"/>
              <a:ext cx="1061310" cy="672912"/>
              <a:chOff x="3845927" y="3632270"/>
              <a:chExt cx="1061310" cy="672912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grpSp>
            <p:nvGrpSpPr>
              <p:cNvPr id="66" name="Group 65"/>
              <p:cNvGrpSpPr/>
              <p:nvPr/>
            </p:nvGrpSpPr>
            <p:grpSpPr>
              <a:xfrm rot="16200000">
                <a:off x="4073002" y="3470947"/>
                <a:ext cx="607160" cy="1061310"/>
                <a:chOff x="4572000" y="4188560"/>
                <a:chExt cx="607160" cy="106131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4572000" y="4491530"/>
                  <a:ext cx="60716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V="1">
                  <a:off x="4875581" y="4492140"/>
                  <a:ext cx="0" cy="3035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4881647" y="4946900"/>
                  <a:ext cx="0" cy="30297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4875580" y="4188560"/>
                  <a:ext cx="0" cy="30297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572000" y="4794500"/>
                  <a:ext cx="60716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5400000" flipV="1">
                  <a:off x="4875276" y="4794805"/>
                  <a:ext cx="610" cy="3035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TextBox 66"/>
              <p:cNvSpPr txBox="1"/>
              <p:nvPr/>
            </p:nvSpPr>
            <p:spPr>
              <a:xfrm>
                <a:off x="3848205" y="363227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V="1">
              <a:off x="2490803" y="1842908"/>
              <a:ext cx="0" cy="40797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623481" y="1842908"/>
              <a:ext cx="0" cy="40650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490803" y="3299523"/>
              <a:ext cx="0" cy="46340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23481" y="3251733"/>
              <a:ext cx="0" cy="51119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494453" y="3762927"/>
              <a:ext cx="4307724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32526" y="2602379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6V</a:t>
              </a:r>
              <a:endParaRPr lang="en-US" b="1" dirty="0"/>
            </a:p>
          </p:txBody>
        </p:sp>
        <p:grpSp>
          <p:nvGrpSpPr>
            <p:cNvPr id="19" name="Group 18"/>
            <p:cNvGrpSpPr/>
            <p:nvPr/>
          </p:nvGrpSpPr>
          <p:grpSpPr>
            <a:xfrm rot="5400000">
              <a:off x="4094963" y="2487841"/>
              <a:ext cx="1062530" cy="531265"/>
              <a:chOff x="3525927" y="4187950"/>
              <a:chExt cx="818388" cy="30358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V="1">
                <a:off x="3697530" y="4187950"/>
                <a:ext cx="36270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733800" y="4187950"/>
                <a:ext cx="79250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381305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88894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96484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04073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4116630" y="4339740"/>
                <a:ext cx="37947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154577" y="4339740"/>
                <a:ext cx="1897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525927" y="4339740"/>
                <a:ext cx="17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4849356" y="2628806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4</a:t>
              </a:r>
              <a:r>
                <a:rPr lang="el-GR" b="1" dirty="0" smtClean="0"/>
                <a:t>Ω</a:t>
              </a:r>
              <a:endParaRPr lang="en-US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231074" y="1955726"/>
              <a:ext cx="62213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364284" y="1420519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I</a:t>
              </a:r>
              <a:endParaRPr lang="en-US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445481" y="370713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6791049" y="1829612"/>
              <a:ext cx="0" cy="40650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791049" y="3238437"/>
              <a:ext cx="0" cy="51119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 rot="5400000">
              <a:off x="6262525" y="2474543"/>
              <a:ext cx="1062530" cy="531269"/>
              <a:chOff x="3525927" y="4187948"/>
              <a:chExt cx="818388" cy="30358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3697530" y="4187948"/>
                <a:ext cx="36270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733800" y="4187950"/>
                <a:ext cx="79250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381305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88894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396484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404073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4116630" y="4339740"/>
                <a:ext cx="37947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154577" y="4339740"/>
                <a:ext cx="1897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525927" y="4339740"/>
                <a:ext cx="17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7016924" y="2605462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6</a:t>
              </a:r>
              <a:r>
                <a:rPr lang="el-GR" b="1" dirty="0" smtClean="0"/>
                <a:t>Ω</a:t>
              </a:r>
              <a:endParaRPr lang="en-US" b="1" dirty="0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756457" y="180012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4623481" y="1842908"/>
              <a:ext cx="0" cy="40650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2"/>
            </p:cNvCxnSpPr>
            <p:nvPr/>
          </p:nvCxnSpPr>
          <p:spPr>
            <a:xfrm flipH="1" flipV="1">
              <a:off x="2490803" y="1828784"/>
              <a:ext cx="4265654" cy="1706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623481" y="3251733"/>
              <a:ext cx="0" cy="51119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 rot="5400000">
              <a:off x="4094963" y="2487841"/>
              <a:ext cx="1062530" cy="531265"/>
              <a:chOff x="3525927" y="4187950"/>
              <a:chExt cx="818388" cy="30358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3697530" y="4187950"/>
                <a:ext cx="36270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733800" y="4187950"/>
                <a:ext cx="79250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81305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88894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964840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040735" y="4187950"/>
                <a:ext cx="75895" cy="3035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4116630" y="4339740"/>
                <a:ext cx="37947" cy="1517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4154577" y="4339740"/>
                <a:ext cx="1897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525927" y="4339740"/>
                <a:ext cx="17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6748077" y="369674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2448733" y="1797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4581205" y="371481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4577104" y="178985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60912" y="1470759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66774" y="2601786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</a:t>
              </a:r>
              <a:r>
                <a:rPr lang="en-US" b="1" baseline="-25000" dirty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03931" y="2605835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94622" y="1913788"/>
              <a:ext cx="351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b="1" baseline="-25000" dirty="0" smtClean="0"/>
                <a:t>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8398" y="1942982"/>
              <a:ext cx="351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b="1" baseline="-25000" dirty="0" smtClean="0"/>
                <a:t>1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643334" y="1932934"/>
              <a:ext cx="0" cy="51190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496473" y="1964043"/>
              <a:ext cx="0" cy="51190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123168" y="2734163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Loop 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28825" y="2726105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Loop 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4311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THE LAWS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225446" y="3951069"/>
            <a:ext cx="785781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=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=</a:t>
            </a:r>
            <a:r>
              <a:rPr lang="en-US" sz="24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      </a:t>
            </a:r>
            <a:r>
              <a:rPr lang="en-US" sz="2400" b="1" dirty="0" smtClean="0"/>
              <a:t>(1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                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V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</a:rPr>
              <a:t> + 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V</a:t>
            </a:r>
            <a:r>
              <a:rPr lang="en-US" sz="2400" b="1" baseline="-25000" dirty="0">
                <a:solidFill>
                  <a:srgbClr val="7030A0"/>
                </a:solidFill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</a:rPr>
              <a:t>   </a:t>
            </a:r>
            <a:r>
              <a:rPr lang="en-US" sz="2400" b="1" dirty="0" smtClean="0"/>
              <a:t>(2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Step 1 – Find the current</a:t>
            </a:r>
          </a:p>
          <a:p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  V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x 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+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x </a:t>
            </a:r>
            <a:r>
              <a:rPr lang="en-US" sz="2400" b="1" dirty="0" smtClean="0">
                <a:solidFill>
                  <a:srgbClr val="7030A0"/>
                </a:solidFill>
              </a:rPr>
              <a:t>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x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(R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</a:rPr>
              <a:t> + 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= V / (</a:t>
            </a:r>
            <a:r>
              <a:rPr lang="en-US" sz="2400" b="1" dirty="0">
                <a:solidFill>
                  <a:srgbClr val="7030A0"/>
                </a:solidFill>
              </a:rPr>
              <a:t>R</a:t>
            </a:r>
            <a:r>
              <a:rPr lang="en-US" sz="2400" b="1" baseline="-25000" dirty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</a:rPr>
              <a:t> + R</a:t>
            </a:r>
            <a:r>
              <a:rPr lang="en-US" sz="2400" b="1" baseline="-25000" dirty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) = 6 / (4 + 6) = .6 amps</a:t>
            </a:r>
          </a:p>
          <a:p>
            <a:r>
              <a:rPr lang="en-US" sz="2400" b="1" dirty="0"/>
              <a:t>Step </a:t>
            </a:r>
            <a:r>
              <a:rPr lang="en-US" sz="2400" b="1" dirty="0" smtClean="0"/>
              <a:t>2 </a:t>
            </a:r>
            <a:r>
              <a:rPr lang="en-US" sz="2400" b="1" dirty="0"/>
              <a:t>– </a:t>
            </a:r>
            <a:r>
              <a:rPr lang="en-US" sz="2400" b="1" dirty="0" smtClean="0"/>
              <a:t>Find </a:t>
            </a:r>
            <a:r>
              <a:rPr lang="en-US" sz="2400" b="1" dirty="0"/>
              <a:t>the </a:t>
            </a:r>
            <a:r>
              <a:rPr lang="en-US" sz="2400" b="1" dirty="0" smtClean="0"/>
              <a:t>voltages</a:t>
            </a:r>
          </a:p>
          <a:p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  V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</a:rPr>
              <a:t> =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</a:rPr>
              <a:t> x </a:t>
            </a:r>
            <a:r>
              <a:rPr lang="en-US" sz="2400" b="1" dirty="0" smtClean="0">
                <a:solidFill>
                  <a:srgbClr val="7030A0"/>
                </a:solidFill>
              </a:rPr>
              <a:t>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=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.6 x 4 = 2.4</a:t>
            </a:r>
          </a:p>
          <a:p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  V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x </a:t>
            </a:r>
            <a:r>
              <a:rPr lang="en-US" sz="2400" b="1" dirty="0" smtClean="0">
                <a:solidFill>
                  <a:srgbClr val="7030A0"/>
                </a:solidFill>
              </a:rPr>
              <a:t>R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=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 .6 x 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6 </a:t>
            </a:r>
            <a:r>
              <a:rPr lang="en-US" sz="2400" b="1" dirty="0">
                <a:solidFill>
                  <a:srgbClr val="7030A0"/>
                </a:solidFill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3.6</a:t>
            </a:r>
            <a:endParaRPr lang="en-US" sz="24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endParaRPr lang="en-US" sz="3600" b="1" dirty="0" smtClean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endParaRPr lang="en-US" sz="3600" b="1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042" y="1690689"/>
            <a:ext cx="5710677" cy="224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606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Office Theme</vt:lpstr>
      <vt:lpstr>1_Office Theme</vt:lpstr>
      <vt:lpstr>Kirchoff’s Laws</vt:lpstr>
      <vt:lpstr>Disclaimer</vt:lpstr>
      <vt:lpstr>1ST LAW</vt:lpstr>
      <vt:lpstr>APPLICATION OF 1st LAW</vt:lpstr>
      <vt:lpstr>2nd LAW</vt:lpstr>
      <vt:lpstr>APPLICATION OF 2ND LAW</vt:lpstr>
      <vt:lpstr>USING THE LAWS</vt:lpstr>
      <vt:lpstr>USING THE LAWS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2017-04-20T18:08:57Z</dcterms:modified>
</cp:coreProperties>
</file>