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5" r:id="rId3"/>
    <p:sldId id="258" r:id="rId4"/>
    <p:sldId id="259" r:id="rId5"/>
    <p:sldId id="261" r:id="rId6"/>
    <p:sldId id="262" r:id="rId7"/>
    <p:sldId id="260" r:id="rId8"/>
    <p:sldId id="263" r:id="rId9"/>
    <p:sldId id="264" r:id="rId10"/>
    <p:sldId id="266" r:id="rId11"/>
    <p:sldId id="267" r:id="rId12"/>
    <p:sldId id="269" r:id="rId13"/>
    <p:sldId id="323"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307" r:id="rId28"/>
    <p:sldId id="308" r:id="rId29"/>
    <p:sldId id="309" r:id="rId30"/>
    <p:sldId id="310" r:id="rId31"/>
    <p:sldId id="311" r:id="rId32"/>
    <p:sldId id="283" r:id="rId33"/>
    <p:sldId id="299" r:id="rId34"/>
    <p:sldId id="300" r:id="rId35"/>
    <p:sldId id="301" r:id="rId36"/>
    <p:sldId id="282" r:id="rId37"/>
    <p:sldId id="284" r:id="rId38"/>
    <p:sldId id="285" r:id="rId39"/>
    <p:sldId id="286" r:id="rId40"/>
    <p:sldId id="287" r:id="rId41"/>
    <p:sldId id="312" r:id="rId42"/>
    <p:sldId id="288" r:id="rId43"/>
    <p:sldId id="289" r:id="rId44"/>
    <p:sldId id="290" r:id="rId45"/>
    <p:sldId id="313" r:id="rId46"/>
    <p:sldId id="291" r:id="rId47"/>
    <p:sldId id="315" r:id="rId48"/>
    <p:sldId id="292" r:id="rId49"/>
    <p:sldId id="293" r:id="rId50"/>
    <p:sldId id="294" r:id="rId51"/>
    <p:sldId id="295" r:id="rId52"/>
    <p:sldId id="296" r:id="rId53"/>
    <p:sldId id="297" r:id="rId54"/>
    <p:sldId id="314" r:id="rId55"/>
    <p:sldId id="298" r:id="rId56"/>
    <p:sldId id="306" r:id="rId57"/>
    <p:sldId id="303" r:id="rId58"/>
    <p:sldId id="302" r:id="rId59"/>
    <p:sldId id="304" r:id="rId60"/>
    <p:sldId id="321" r:id="rId61"/>
    <p:sldId id="319" r:id="rId62"/>
    <p:sldId id="320" r:id="rId63"/>
    <p:sldId id="322" r:id="rId64"/>
    <p:sldId id="316"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76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3F4F61-380B-44BA-8866-EA5F8EE0BB61}" type="datetimeFigureOut">
              <a:rPr lang="en-US" smtClean="0"/>
              <a:pPr/>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600B1-1BEF-40D7-86DD-7C4322ACAE43}" type="slidenum">
              <a:rPr lang="en-US" smtClean="0"/>
              <a:pPr/>
              <a:t>‹#›</a:t>
            </a:fld>
            <a:endParaRPr lang="en-US"/>
          </a:p>
        </p:txBody>
      </p:sp>
    </p:spTree>
    <p:extLst>
      <p:ext uri="{BB962C8B-B14F-4D97-AF65-F5344CB8AC3E}">
        <p14:creationId xmlns:p14="http://schemas.microsoft.com/office/powerpoint/2010/main" val="3366834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3F4F61-380B-44BA-8866-EA5F8EE0BB61}" type="datetimeFigureOut">
              <a:rPr lang="en-US" smtClean="0"/>
              <a:pPr/>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600B1-1BEF-40D7-86DD-7C4322ACAE43}" type="slidenum">
              <a:rPr lang="en-US" smtClean="0"/>
              <a:pPr/>
              <a:t>‹#›</a:t>
            </a:fld>
            <a:endParaRPr lang="en-US"/>
          </a:p>
        </p:txBody>
      </p:sp>
    </p:spTree>
    <p:extLst>
      <p:ext uri="{BB962C8B-B14F-4D97-AF65-F5344CB8AC3E}">
        <p14:creationId xmlns:p14="http://schemas.microsoft.com/office/powerpoint/2010/main" val="1869636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3F4F61-380B-44BA-8866-EA5F8EE0BB61}" type="datetimeFigureOut">
              <a:rPr lang="en-US" smtClean="0"/>
              <a:pPr/>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600B1-1BEF-40D7-86DD-7C4322ACAE43}" type="slidenum">
              <a:rPr lang="en-US" smtClean="0"/>
              <a:pPr/>
              <a:t>‹#›</a:t>
            </a:fld>
            <a:endParaRPr lang="en-US"/>
          </a:p>
        </p:txBody>
      </p:sp>
    </p:spTree>
    <p:extLst>
      <p:ext uri="{BB962C8B-B14F-4D97-AF65-F5344CB8AC3E}">
        <p14:creationId xmlns:p14="http://schemas.microsoft.com/office/powerpoint/2010/main" val="1650176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3F4F61-380B-44BA-8866-EA5F8EE0BB61}" type="datetimeFigureOut">
              <a:rPr lang="en-US" smtClean="0"/>
              <a:pPr/>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600B1-1BEF-40D7-86DD-7C4322ACAE43}" type="slidenum">
              <a:rPr lang="en-US" smtClean="0"/>
              <a:pPr/>
              <a:t>‹#›</a:t>
            </a:fld>
            <a:endParaRPr lang="en-US"/>
          </a:p>
        </p:txBody>
      </p:sp>
    </p:spTree>
    <p:extLst>
      <p:ext uri="{BB962C8B-B14F-4D97-AF65-F5344CB8AC3E}">
        <p14:creationId xmlns:p14="http://schemas.microsoft.com/office/powerpoint/2010/main" val="2891783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3F4F61-380B-44BA-8866-EA5F8EE0BB61}" type="datetimeFigureOut">
              <a:rPr lang="en-US" smtClean="0"/>
              <a:pPr/>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600B1-1BEF-40D7-86DD-7C4322ACAE43}" type="slidenum">
              <a:rPr lang="en-US" smtClean="0"/>
              <a:pPr/>
              <a:t>‹#›</a:t>
            </a:fld>
            <a:endParaRPr lang="en-US"/>
          </a:p>
        </p:txBody>
      </p:sp>
    </p:spTree>
    <p:extLst>
      <p:ext uri="{BB962C8B-B14F-4D97-AF65-F5344CB8AC3E}">
        <p14:creationId xmlns:p14="http://schemas.microsoft.com/office/powerpoint/2010/main" val="466878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3F4F61-380B-44BA-8866-EA5F8EE0BB61}" type="datetimeFigureOut">
              <a:rPr lang="en-US" smtClean="0"/>
              <a:pPr/>
              <a:t>5/3/2017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5600B1-1BEF-40D7-86DD-7C4322ACAE43}" type="slidenum">
              <a:rPr lang="en-US" smtClean="0"/>
              <a:pPr/>
              <a:t>‹#›</a:t>
            </a:fld>
            <a:endParaRPr lang="en-US"/>
          </a:p>
        </p:txBody>
      </p:sp>
    </p:spTree>
    <p:extLst>
      <p:ext uri="{BB962C8B-B14F-4D97-AF65-F5344CB8AC3E}">
        <p14:creationId xmlns:p14="http://schemas.microsoft.com/office/powerpoint/2010/main" val="272492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3F4F61-380B-44BA-8866-EA5F8EE0BB61}" type="datetimeFigureOut">
              <a:rPr lang="en-US" smtClean="0"/>
              <a:pPr/>
              <a:t>5/3/2017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5600B1-1BEF-40D7-86DD-7C4322ACAE43}" type="slidenum">
              <a:rPr lang="en-US" smtClean="0"/>
              <a:pPr/>
              <a:t>‹#›</a:t>
            </a:fld>
            <a:endParaRPr lang="en-US"/>
          </a:p>
        </p:txBody>
      </p:sp>
    </p:spTree>
    <p:extLst>
      <p:ext uri="{BB962C8B-B14F-4D97-AF65-F5344CB8AC3E}">
        <p14:creationId xmlns:p14="http://schemas.microsoft.com/office/powerpoint/2010/main" val="2021709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3F4F61-380B-44BA-8866-EA5F8EE0BB61}" type="datetimeFigureOut">
              <a:rPr lang="en-US" smtClean="0"/>
              <a:pPr/>
              <a:t>5/3/2017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5600B1-1BEF-40D7-86DD-7C4322ACAE43}" type="slidenum">
              <a:rPr lang="en-US" smtClean="0"/>
              <a:pPr/>
              <a:t>‹#›</a:t>
            </a:fld>
            <a:endParaRPr lang="en-US"/>
          </a:p>
        </p:txBody>
      </p:sp>
    </p:spTree>
    <p:extLst>
      <p:ext uri="{BB962C8B-B14F-4D97-AF65-F5344CB8AC3E}">
        <p14:creationId xmlns:p14="http://schemas.microsoft.com/office/powerpoint/2010/main" val="3717379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3F4F61-380B-44BA-8866-EA5F8EE0BB61}" type="datetimeFigureOut">
              <a:rPr lang="en-US" smtClean="0"/>
              <a:pPr/>
              <a:t>5/3/2017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5600B1-1BEF-40D7-86DD-7C4322ACAE43}" type="slidenum">
              <a:rPr lang="en-US" smtClean="0"/>
              <a:pPr/>
              <a:t>‹#›</a:t>
            </a:fld>
            <a:endParaRPr lang="en-US"/>
          </a:p>
        </p:txBody>
      </p:sp>
    </p:spTree>
    <p:extLst>
      <p:ext uri="{BB962C8B-B14F-4D97-AF65-F5344CB8AC3E}">
        <p14:creationId xmlns:p14="http://schemas.microsoft.com/office/powerpoint/2010/main" val="2522524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3F4F61-380B-44BA-8866-EA5F8EE0BB61}" type="datetimeFigureOut">
              <a:rPr lang="en-US" smtClean="0"/>
              <a:pPr/>
              <a:t>5/3/2017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5600B1-1BEF-40D7-86DD-7C4322ACAE43}" type="slidenum">
              <a:rPr lang="en-US" smtClean="0"/>
              <a:pPr/>
              <a:t>‹#›</a:t>
            </a:fld>
            <a:endParaRPr lang="en-US"/>
          </a:p>
        </p:txBody>
      </p:sp>
    </p:spTree>
    <p:extLst>
      <p:ext uri="{BB962C8B-B14F-4D97-AF65-F5344CB8AC3E}">
        <p14:creationId xmlns:p14="http://schemas.microsoft.com/office/powerpoint/2010/main" val="4206379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3F4F61-380B-44BA-8866-EA5F8EE0BB61}" type="datetimeFigureOut">
              <a:rPr lang="en-US" smtClean="0"/>
              <a:pPr/>
              <a:t>5/3/2017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5600B1-1BEF-40D7-86DD-7C4322ACAE43}" type="slidenum">
              <a:rPr lang="en-US" smtClean="0"/>
              <a:pPr/>
              <a:t>‹#›</a:t>
            </a:fld>
            <a:endParaRPr lang="en-US"/>
          </a:p>
        </p:txBody>
      </p:sp>
    </p:spTree>
    <p:extLst>
      <p:ext uri="{BB962C8B-B14F-4D97-AF65-F5344CB8AC3E}">
        <p14:creationId xmlns:p14="http://schemas.microsoft.com/office/powerpoint/2010/main" val="1660476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43F4F61-380B-44BA-8866-EA5F8EE0BB61}" type="datetimeFigureOut">
              <a:rPr lang="en-US" smtClean="0"/>
              <a:pPr/>
              <a:t>5/3/2017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F5600B1-1BEF-40D7-86DD-7C4322ACAE43}" type="slidenum">
              <a:rPr lang="en-US" smtClean="0"/>
              <a:pPr/>
              <a:t>‹#›</a:t>
            </a:fld>
            <a:endParaRPr lang="en-US"/>
          </a:p>
        </p:txBody>
      </p:sp>
    </p:spTree>
    <p:extLst>
      <p:ext uri="{BB962C8B-B14F-4D97-AF65-F5344CB8AC3E}">
        <p14:creationId xmlns:p14="http://schemas.microsoft.com/office/powerpoint/2010/main" val="385654680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Test_ExportFile_IRT_Master_2016_Industry%20Readiness%20Training%20Post-Test.zi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creativecommons.org/licenses/by/3.0" TargetMode="Externa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cid:image004.jpg@01D050FD.CF15BA40"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youtube.com/watch?v=CJSZj9bShAI"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youtube.com/watch?v=dLhWoa-TmJY"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youtube.com/watch?v=hagc33G0oOg"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www.youtube.com/watch?v=su9CulCZTBg"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strategosinc.com/lean_manufacturing_history.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DoXE_lX3Zz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Lean Manufacturing</a:t>
            </a:r>
            <a:endParaRPr lang="en-US" dirty="0"/>
          </a:p>
        </p:txBody>
      </p:sp>
      <p:sp>
        <p:nvSpPr>
          <p:cNvPr id="3" name="Subtitle 2"/>
          <p:cNvSpPr>
            <a:spLocks noGrp="1"/>
          </p:cNvSpPr>
          <p:nvPr>
            <p:ph type="subTitle" idx="1"/>
          </p:nvPr>
        </p:nvSpPr>
        <p:spPr/>
        <p:txBody>
          <a:bodyPr/>
          <a:lstStyle/>
          <a:p>
            <a:r>
              <a:rPr lang="en-US" dirty="0" smtClean="0"/>
              <a:t>Presentation by David O. Hunt, PE</a:t>
            </a:r>
            <a:endParaRPr lang="en-US" dirty="0"/>
          </a:p>
        </p:txBody>
      </p:sp>
    </p:spTree>
    <p:extLst>
      <p:ext uri="{BB962C8B-B14F-4D97-AF65-F5344CB8AC3E}">
        <p14:creationId xmlns:p14="http://schemas.microsoft.com/office/powerpoint/2010/main" val="18783544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Push vs. Pull </a:t>
            </a:r>
            <a:endParaRPr lang="en-US" dirty="0"/>
          </a:p>
        </p:txBody>
      </p:sp>
      <p:sp>
        <p:nvSpPr>
          <p:cNvPr id="3" name="Content Placeholder 2"/>
          <p:cNvSpPr>
            <a:spLocks noGrp="1"/>
          </p:cNvSpPr>
          <p:nvPr>
            <p:ph idx="1"/>
          </p:nvPr>
        </p:nvSpPr>
        <p:spPr/>
        <p:txBody>
          <a:bodyPr>
            <a:normAutofit/>
          </a:bodyPr>
          <a:lstStyle/>
          <a:p>
            <a:r>
              <a:rPr lang="en-US" dirty="0" smtClean="0"/>
              <a:t>Push:</a:t>
            </a:r>
          </a:p>
          <a:p>
            <a:pPr lvl="1"/>
            <a:r>
              <a:rPr lang="en-US" dirty="0" smtClean="0"/>
              <a:t>Making parts to a </a:t>
            </a:r>
            <a:r>
              <a:rPr lang="en-US" u="sng" dirty="0" smtClean="0"/>
              <a:t>scheduled</a:t>
            </a:r>
            <a:r>
              <a:rPr lang="en-US" dirty="0" smtClean="0"/>
              <a:t> or </a:t>
            </a:r>
            <a:r>
              <a:rPr lang="en-US" u="sng" dirty="0" smtClean="0"/>
              <a:t>predicted</a:t>
            </a:r>
            <a:r>
              <a:rPr lang="en-US" dirty="0" smtClean="0"/>
              <a:t> demand, not to an </a:t>
            </a:r>
            <a:r>
              <a:rPr lang="en-US" u="sng" dirty="0" smtClean="0"/>
              <a:t>actual</a:t>
            </a:r>
            <a:r>
              <a:rPr lang="en-US" dirty="0" smtClean="0"/>
              <a:t> demand</a:t>
            </a:r>
          </a:p>
          <a:p>
            <a:pPr lvl="1"/>
            <a:r>
              <a:rPr lang="en-US" dirty="0" smtClean="0"/>
              <a:t>Not very adaptive to shifts in demand mix</a:t>
            </a:r>
          </a:p>
          <a:p>
            <a:r>
              <a:rPr lang="en-US" dirty="0" smtClean="0"/>
              <a:t>Pull:</a:t>
            </a:r>
          </a:p>
          <a:p>
            <a:pPr lvl="1"/>
            <a:r>
              <a:rPr lang="en-US" dirty="0" smtClean="0"/>
              <a:t>Making product </a:t>
            </a:r>
            <a:r>
              <a:rPr lang="en-US" u="sng" dirty="0" smtClean="0"/>
              <a:t>only when demanded </a:t>
            </a:r>
            <a:r>
              <a:rPr lang="en-US" dirty="0" smtClean="0"/>
              <a:t>by the customer</a:t>
            </a:r>
          </a:p>
          <a:p>
            <a:pPr lvl="1"/>
            <a:r>
              <a:rPr lang="en-US" dirty="0" smtClean="0"/>
              <a:t>Build to order &amp; ship</a:t>
            </a:r>
          </a:p>
          <a:p>
            <a:pPr lvl="2"/>
            <a:r>
              <a:rPr lang="en-US" dirty="0" smtClean="0"/>
              <a:t>When demand / mix are stable and even</a:t>
            </a:r>
          </a:p>
          <a:p>
            <a:pPr lvl="1"/>
            <a:r>
              <a:rPr lang="en-US" dirty="0" smtClean="0"/>
              <a:t>Build to replenish stock when orders are shipped</a:t>
            </a:r>
          </a:p>
          <a:p>
            <a:pPr lvl="2"/>
            <a:r>
              <a:rPr lang="en-US" dirty="0" smtClean="0"/>
              <a:t>When demand / mix are unstable</a:t>
            </a:r>
          </a:p>
          <a:p>
            <a:endParaRPr lang="en-US" dirty="0" smtClean="0"/>
          </a:p>
          <a:p>
            <a:pPr lvl="1"/>
            <a:endParaRPr lang="en-US" dirty="0"/>
          </a:p>
        </p:txBody>
      </p:sp>
    </p:spTree>
    <p:extLst>
      <p:ext uri="{BB962C8B-B14F-4D97-AF65-F5344CB8AC3E}">
        <p14:creationId xmlns:p14="http://schemas.microsoft.com/office/powerpoint/2010/main" val="759632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More History</a:t>
            </a:r>
            <a:endParaRPr lang="en-US" dirty="0"/>
          </a:p>
        </p:txBody>
      </p:sp>
      <p:sp>
        <p:nvSpPr>
          <p:cNvPr id="3" name="Content Placeholder 2"/>
          <p:cNvSpPr>
            <a:spLocks noGrp="1"/>
          </p:cNvSpPr>
          <p:nvPr>
            <p:ph idx="1"/>
          </p:nvPr>
        </p:nvSpPr>
        <p:spPr/>
        <p:txBody>
          <a:bodyPr>
            <a:normAutofit/>
          </a:bodyPr>
          <a:lstStyle/>
          <a:p>
            <a:r>
              <a:rPr lang="en-US" dirty="0" smtClean="0"/>
              <a:t>Toyota Production System</a:t>
            </a:r>
          </a:p>
          <a:p>
            <a:pPr lvl="1"/>
            <a:r>
              <a:rPr lang="en-US" dirty="0" smtClean="0"/>
              <a:t>Post WWII Japan</a:t>
            </a:r>
          </a:p>
          <a:p>
            <a:pPr lvl="1"/>
            <a:r>
              <a:rPr lang="en-US" dirty="0" smtClean="0"/>
              <a:t>Recognized that work should be based on orders, not pre-determined targets</a:t>
            </a:r>
          </a:p>
          <a:p>
            <a:pPr lvl="2"/>
            <a:r>
              <a:rPr lang="en-US" dirty="0" smtClean="0"/>
              <a:t>I.e., PULL not PUSH</a:t>
            </a:r>
          </a:p>
          <a:p>
            <a:pPr lvl="1"/>
            <a:r>
              <a:rPr lang="en-US" dirty="0" err="1" smtClean="0"/>
              <a:t>Taichii</a:t>
            </a:r>
            <a:r>
              <a:rPr lang="en-US" dirty="0" smtClean="0"/>
              <a:t> </a:t>
            </a:r>
            <a:r>
              <a:rPr lang="en-US" dirty="0" err="1" smtClean="0"/>
              <a:t>Ohno</a:t>
            </a:r>
            <a:r>
              <a:rPr lang="en-US" dirty="0" smtClean="0"/>
              <a:t>, Shigeo Shingo were the main players at Toyota</a:t>
            </a:r>
          </a:p>
          <a:p>
            <a:pPr lvl="2"/>
            <a:r>
              <a:rPr lang="en-US" dirty="0" err="1" smtClean="0"/>
              <a:t>Ohno</a:t>
            </a:r>
            <a:r>
              <a:rPr lang="en-US" dirty="0" smtClean="0"/>
              <a:t> actually watched </a:t>
            </a:r>
            <a:r>
              <a:rPr lang="en-US" smtClean="0"/>
              <a:t>Ford’s assembly lines to learn</a:t>
            </a:r>
            <a:endParaRPr lang="en-US" dirty="0" smtClean="0"/>
          </a:p>
          <a:p>
            <a:pPr lvl="1"/>
            <a:r>
              <a:rPr lang="en-US" dirty="0" smtClean="0"/>
              <a:t>Deming, </a:t>
            </a:r>
            <a:r>
              <a:rPr lang="en-US" dirty="0" err="1" smtClean="0"/>
              <a:t>Juran</a:t>
            </a:r>
            <a:r>
              <a:rPr lang="en-US" dirty="0" smtClean="0"/>
              <a:t>, Ishikawa – look them up</a:t>
            </a:r>
          </a:p>
          <a:p>
            <a:pPr lvl="2"/>
            <a:r>
              <a:rPr lang="en-US" dirty="0" smtClean="0"/>
              <a:t>Many good materials on-line</a:t>
            </a:r>
          </a:p>
          <a:p>
            <a:pPr lvl="1"/>
            <a:r>
              <a:rPr lang="en-US" dirty="0" smtClean="0"/>
              <a:t>Added in a focus on quality and employee involvement</a:t>
            </a:r>
          </a:p>
          <a:p>
            <a:pPr lvl="1"/>
            <a:endParaRPr lang="en-US" dirty="0" smtClean="0"/>
          </a:p>
        </p:txBody>
      </p:sp>
    </p:spTree>
    <p:extLst>
      <p:ext uri="{BB962C8B-B14F-4D97-AF65-F5344CB8AC3E}">
        <p14:creationId xmlns:p14="http://schemas.microsoft.com/office/powerpoint/2010/main" val="2447329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Day</a:t>
            </a:r>
            <a:endParaRPr lang="en-US" dirty="0"/>
          </a:p>
        </p:txBody>
      </p:sp>
      <p:sp>
        <p:nvSpPr>
          <p:cNvPr id="3" name="Content Placeholder 2"/>
          <p:cNvSpPr>
            <a:spLocks noGrp="1"/>
          </p:cNvSpPr>
          <p:nvPr>
            <p:ph idx="1"/>
          </p:nvPr>
        </p:nvSpPr>
        <p:spPr/>
        <p:txBody>
          <a:bodyPr>
            <a:normAutofit/>
          </a:bodyPr>
          <a:lstStyle/>
          <a:p>
            <a:r>
              <a:rPr lang="en-US" dirty="0" smtClean="0"/>
              <a:t>James Womack</a:t>
            </a:r>
          </a:p>
          <a:p>
            <a:pPr lvl="1"/>
            <a:r>
              <a:rPr lang="en-US" dirty="0" smtClean="0"/>
              <a:t>Book: “The Machine that Changed the World”, 1990</a:t>
            </a:r>
          </a:p>
          <a:p>
            <a:r>
              <a:rPr lang="en-US" dirty="0" smtClean="0"/>
              <a:t>Many companies try</a:t>
            </a:r>
          </a:p>
          <a:p>
            <a:r>
              <a:rPr lang="en-US" dirty="0" smtClean="0"/>
              <a:t>Not as many succeed</a:t>
            </a:r>
          </a:p>
          <a:p>
            <a:r>
              <a:rPr lang="en-US" dirty="0" smtClean="0"/>
              <a:t>Why?</a:t>
            </a:r>
          </a:p>
          <a:p>
            <a:pPr lvl="1"/>
            <a:r>
              <a:rPr lang="en-US" dirty="0" smtClean="0"/>
              <a:t>Lean is a culture, not a program-of-the-month</a:t>
            </a:r>
          </a:p>
          <a:p>
            <a:pPr lvl="1"/>
            <a:r>
              <a:rPr lang="en-US" dirty="0" smtClean="0"/>
              <a:t>It must come from the top, who show their commitment</a:t>
            </a:r>
          </a:p>
          <a:p>
            <a:pPr lvl="1"/>
            <a:r>
              <a:rPr lang="en-US" dirty="0" smtClean="0"/>
              <a:t>It requires involvement of hourly employees</a:t>
            </a:r>
          </a:p>
          <a:p>
            <a:pPr lvl="1"/>
            <a:r>
              <a:rPr lang="en-US" dirty="0" smtClean="0"/>
              <a:t>It requires trust, going both ways</a:t>
            </a:r>
          </a:p>
          <a:p>
            <a:r>
              <a:rPr lang="en-US" dirty="0" smtClean="0"/>
              <a:t>It’s the mentality… not the raw dollars (A study in tea)</a:t>
            </a:r>
          </a:p>
          <a:p>
            <a:pPr lvl="1"/>
            <a:endParaRPr lang="en-US" dirty="0"/>
          </a:p>
        </p:txBody>
      </p:sp>
    </p:spTree>
    <p:extLst>
      <p:ext uri="{BB962C8B-B14F-4D97-AF65-F5344CB8AC3E}">
        <p14:creationId xmlns:p14="http://schemas.microsoft.com/office/powerpoint/2010/main" val="41804786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Mindset, Not Just Dollars: Tea Time</a:t>
            </a:r>
            <a:endParaRPr lang="en-US" dirty="0"/>
          </a:p>
        </p:txBody>
      </p:sp>
      <p:sp>
        <p:nvSpPr>
          <p:cNvPr id="3" name="Content Placeholder 2"/>
          <p:cNvSpPr>
            <a:spLocks noGrp="1"/>
          </p:cNvSpPr>
          <p:nvPr>
            <p:ph idx="1"/>
          </p:nvPr>
        </p:nvSpPr>
        <p:spPr/>
        <p:txBody>
          <a:bodyPr>
            <a:normAutofit/>
          </a:bodyPr>
          <a:lstStyle/>
          <a:p>
            <a:r>
              <a:rPr lang="en-US" dirty="0" smtClean="0"/>
              <a:t>At Toyota, two cafeteria workers noticed they were discarding a lot of tea after lunch</a:t>
            </a:r>
          </a:p>
          <a:p>
            <a:r>
              <a:rPr lang="en-US" dirty="0" smtClean="0"/>
              <a:t>They gathered data</a:t>
            </a:r>
          </a:p>
          <a:p>
            <a:pPr lvl="1"/>
            <a:r>
              <a:rPr lang="en-US" dirty="0" smtClean="0"/>
              <a:t>Recorded waste amounts, which tables, when occupied, etc.</a:t>
            </a:r>
          </a:p>
          <a:p>
            <a:r>
              <a:rPr lang="en-US" dirty="0" smtClean="0"/>
              <a:t>Ran experiments testing their theories</a:t>
            </a:r>
          </a:p>
          <a:p>
            <a:r>
              <a:rPr lang="en-US" dirty="0" smtClean="0"/>
              <a:t>Discovered:</a:t>
            </a:r>
          </a:p>
          <a:p>
            <a:pPr lvl="1"/>
            <a:r>
              <a:rPr lang="en-US" dirty="0" smtClean="0"/>
              <a:t>Tables nearer windows were more popular</a:t>
            </a:r>
          </a:p>
          <a:p>
            <a:pPr lvl="1"/>
            <a:r>
              <a:rPr lang="en-US" dirty="0" smtClean="0"/>
              <a:t>Filled carafes accordingly</a:t>
            </a:r>
          </a:p>
          <a:p>
            <a:pPr lvl="1"/>
            <a:r>
              <a:rPr lang="en-US" dirty="0" smtClean="0"/>
              <a:t>Virtually eliminated wasted tea</a:t>
            </a:r>
          </a:p>
          <a:p>
            <a:r>
              <a:rPr lang="en-US" dirty="0" smtClean="0"/>
              <a:t>Result: Awarded Toyota’s highest honor</a:t>
            </a:r>
          </a:p>
          <a:p>
            <a:r>
              <a:rPr lang="en-US" dirty="0" smtClean="0"/>
              <a:t>“Mind the pennies and the dollars will take care of themselves”</a:t>
            </a:r>
          </a:p>
          <a:p>
            <a:pPr lvl="1"/>
            <a:endParaRPr lang="en-US" dirty="0" smtClean="0"/>
          </a:p>
          <a:p>
            <a:endParaRPr lang="en-US" dirty="0"/>
          </a:p>
        </p:txBody>
      </p:sp>
    </p:spTree>
    <p:extLst>
      <p:ext uri="{BB962C8B-B14F-4D97-AF65-F5344CB8AC3E}">
        <p14:creationId xmlns:p14="http://schemas.microsoft.com/office/powerpoint/2010/main" val="3029984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Lean: Not Utopia</a:t>
            </a:r>
            <a:endParaRPr lang="en-US" dirty="0"/>
          </a:p>
        </p:txBody>
      </p:sp>
      <p:sp>
        <p:nvSpPr>
          <p:cNvPr id="3" name="Content Placeholder 2"/>
          <p:cNvSpPr>
            <a:spLocks noGrp="1"/>
          </p:cNvSpPr>
          <p:nvPr>
            <p:ph idx="1"/>
          </p:nvPr>
        </p:nvSpPr>
        <p:spPr/>
        <p:txBody>
          <a:bodyPr>
            <a:normAutofit/>
          </a:bodyPr>
          <a:lstStyle/>
          <a:p>
            <a:r>
              <a:rPr lang="en-US" dirty="0" smtClean="0"/>
              <a:t>There is no “cookie cutter” approach to Lean</a:t>
            </a:r>
          </a:p>
          <a:p>
            <a:r>
              <a:rPr lang="en-US" dirty="0" smtClean="0"/>
              <a:t>One size does not fit all</a:t>
            </a:r>
          </a:p>
          <a:p>
            <a:r>
              <a:rPr lang="en-US" dirty="0" smtClean="0"/>
              <a:t>Guidelines are just that – guidelines</a:t>
            </a:r>
          </a:p>
          <a:p>
            <a:pPr lvl="1"/>
            <a:r>
              <a:rPr lang="en-US" dirty="0" smtClean="0"/>
              <a:t>Must be customized / adapted to the circumstance</a:t>
            </a:r>
          </a:p>
          <a:p>
            <a:r>
              <a:rPr lang="en-US" dirty="0" smtClean="0"/>
              <a:t>Always keep in mind:</a:t>
            </a:r>
          </a:p>
          <a:p>
            <a:pPr lvl="1"/>
            <a:r>
              <a:rPr lang="en-US" dirty="0" smtClean="0"/>
              <a:t>The leaner you get the more susceptible to “Murphy” you become.  (He’s out there, and he’s an SOB.)</a:t>
            </a:r>
          </a:p>
          <a:p>
            <a:pPr lvl="1"/>
            <a:r>
              <a:rPr lang="en-US" dirty="0" smtClean="0"/>
              <a:t>Any Lean program must be balanced against the customer’s Pissed-Off Factor (POF)</a:t>
            </a:r>
          </a:p>
          <a:p>
            <a:pPr lvl="1"/>
            <a:endParaRPr lang="en-US" dirty="0"/>
          </a:p>
        </p:txBody>
      </p:sp>
    </p:spTree>
    <p:extLst>
      <p:ext uri="{BB962C8B-B14F-4D97-AF65-F5344CB8AC3E}">
        <p14:creationId xmlns:p14="http://schemas.microsoft.com/office/powerpoint/2010/main" val="19984171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So It Begins…</a:t>
            </a:r>
            <a:endParaRPr lang="en-US" dirty="0"/>
          </a:p>
        </p:txBody>
      </p:sp>
      <p:sp>
        <p:nvSpPr>
          <p:cNvPr id="3" name="Content Placeholder 2"/>
          <p:cNvSpPr>
            <a:spLocks noGrp="1"/>
          </p:cNvSpPr>
          <p:nvPr>
            <p:ph idx="1"/>
          </p:nvPr>
        </p:nvSpPr>
        <p:spPr/>
        <p:txBody>
          <a:bodyPr>
            <a:normAutofit/>
          </a:bodyPr>
          <a:lstStyle/>
          <a:p>
            <a:r>
              <a:rPr lang="en-US" dirty="0" smtClean="0"/>
              <a:t>First, a video</a:t>
            </a:r>
          </a:p>
          <a:p>
            <a:r>
              <a:rPr lang="en-US" dirty="0" smtClean="0"/>
              <a:t>This video highlights many of the wastes that Lean combats</a:t>
            </a:r>
          </a:p>
          <a:p>
            <a:r>
              <a:rPr lang="en-US" dirty="0" smtClean="0"/>
              <a:t>This is a two-</a:t>
            </a:r>
            <a:r>
              <a:rPr lang="en-US" dirty="0" err="1" smtClean="0"/>
              <a:t>fer</a:t>
            </a:r>
            <a:r>
              <a:rPr lang="en-US" dirty="0" smtClean="0"/>
              <a:t>:</a:t>
            </a:r>
          </a:p>
          <a:p>
            <a:pPr lvl="1"/>
            <a:r>
              <a:rPr lang="en-US" dirty="0" smtClean="0"/>
              <a:t>Once before you’ve learned anything</a:t>
            </a:r>
          </a:p>
          <a:p>
            <a:pPr lvl="1"/>
            <a:r>
              <a:rPr lang="en-US" dirty="0" smtClean="0"/>
              <a:t>Then again afterwards</a:t>
            </a:r>
          </a:p>
          <a:p>
            <a:r>
              <a:rPr lang="en-US" dirty="0" smtClean="0"/>
              <a:t>You must </a:t>
            </a:r>
            <a:r>
              <a:rPr lang="en-US" b="1" dirty="0" smtClean="0"/>
              <a:t>learn to see</a:t>
            </a:r>
          </a:p>
          <a:p>
            <a:r>
              <a:rPr lang="en-US" sz="2800" u="sng" dirty="0" smtClean="0">
                <a:hlinkClick r:id="rId2" action="ppaction://hlinkfile" tooltip="link to YouTube video"/>
              </a:rPr>
              <a:t>Test_ExportFile_IRT_Master_2016_Industry Readiness Training Post-Test.zip</a:t>
            </a:r>
            <a:endParaRPr lang="en-US" sz="2800" dirty="0"/>
          </a:p>
          <a:p>
            <a:endParaRPr lang="en-US" dirty="0"/>
          </a:p>
        </p:txBody>
      </p:sp>
    </p:spTree>
    <p:extLst>
      <p:ext uri="{BB962C8B-B14F-4D97-AF65-F5344CB8AC3E}">
        <p14:creationId xmlns:p14="http://schemas.microsoft.com/office/powerpoint/2010/main" val="18132397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What wastes did you see?</a:t>
            </a:r>
          </a:p>
          <a:p>
            <a:endParaRPr lang="en-US" dirty="0" smtClean="0"/>
          </a:p>
          <a:p>
            <a:endParaRPr lang="en-US" dirty="0"/>
          </a:p>
        </p:txBody>
      </p:sp>
    </p:spTree>
    <p:extLst>
      <p:ext uri="{BB962C8B-B14F-4D97-AF65-F5344CB8AC3E}">
        <p14:creationId xmlns:p14="http://schemas.microsoft.com/office/powerpoint/2010/main" val="36771828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Seven Wastes</a:t>
            </a:r>
            <a:endParaRPr lang="en-US" dirty="0"/>
          </a:p>
        </p:txBody>
      </p:sp>
      <p:sp>
        <p:nvSpPr>
          <p:cNvPr id="3" name="Content Placeholder 2"/>
          <p:cNvSpPr>
            <a:spLocks noGrp="1"/>
          </p:cNvSpPr>
          <p:nvPr>
            <p:ph idx="1"/>
          </p:nvPr>
        </p:nvSpPr>
        <p:spPr/>
        <p:txBody>
          <a:bodyPr>
            <a:normAutofit/>
          </a:bodyPr>
          <a:lstStyle/>
          <a:p>
            <a:r>
              <a:rPr lang="en-US" dirty="0" smtClean="0"/>
              <a:t>There is an acronym: TIM WOOD</a:t>
            </a:r>
          </a:p>
          <a:p>
            <a:r>
              <a:rPr lang="en-US" dirty="0" smtClean="0"/>
              <a:t>T: 	Transportation</a:t>
            </a:r>
          </a:p>
          <a:p>
            <a:r>
              <a:rPr lang="en-US" dirty="0" smtClean="0"/>
              <a:t>I: 	Inventory</a:t>
            </a:r>
          </a:p>
          <a:p>
            <a:r>
              <a:rPr lang="en-US" dirty="0" smtClean="0"/>
              <a:t>M: 	Motion</a:t>
            </a:r>
          </a:p>
          <a:p>
            <a:r>
              <a:rPr lang="en-US" dirty="0" smtClean="0"/>
              <a:t>W:	Waiting</a:t>
            </a:r>
          </a:p>
          <a:p>
            <a:r>
              <a:rPr lang="en-US" dirty="0" smtClean="0"/>
              <a:t>O: 	</a:t>
            </a:r>
            <a:r>
              <a:rPr lang="en-US" dirty="0" err="1" smtClean="0"/>
              <a:t>Overprocessing</a:t>
            </a:r>
            <a:endParaRPr lang="en-US" dirty="0" smtClean="0"/>
          </a:p>
          <a:p>
            <a:r>
              <a:rPr lang="en-US" dirty="0" smtClean="0"/>
              <a:t>O:	Overproduction</a:t>
            </a:r>
          </a:p>
          <a:p>
            <a:r>
              <a:rPr lang="en-US" dirty="0" smtClean="0"/>
              <a:t>D:	Defects</a:t>
            </a:r>
            <a:endParaRPr lang="en-US" dirty="0"/>
          </a:p>
        </p:txBody>
      </p:sp>
    </p:spTree>
    <p:extLst>
      <p:ext uri="{BB962C8B-B14F-4D97-AF65-F5344CB8AC3E}">
        <p14:creationId xmlns:p14="http://schemas.microsoft.com/office/powerpoint/2010/main" val="25561024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 WOOD – Transportation</a:t>
            </a:r>
            <a:endParaRPr lang="en-US" dirty="0"/>
          </a:p>
        </p:txBody>
      </p:sp>
      <p:sp>
        <p:nvSpPr>
          <p:cNvPr id="3" name="Content Placeholder 2"/>
          <p:cNvSpPr>
            <a:spLocks noGrp="1"/>
          </p:cNvSpPr>
          <p:nvPr>
            <p:ph idx="1"/>
          </p:nvPr>
        </p:nvSpPr>
        <p:spPr/>
        <p:txBody>
          <a:bodyPr>
            <a:normAutofit/>
          </a:bodyPr>
          <a:lstStyle/>
          <a:p>
            <a:r>
              <a:rPr lang="en-US" dirty="0" smtClean="0"/>
              <a:t>Moving parts hither and yon</a:t>
            </a:r>
          </a:p>
          <a:p>
            <a:r>
              <a:rPr lang="en-US" dirty="0" smtClean="0"/>
              <a:t>For example, one functional area (molding), to another (assembly)</a:t>
            </a:r>
          </a:p>
          <a:p>
            <a:pPr lvl="1"/>
            <a:r>
              <a:rPr lang="en-US" dirty="0" smtClean="0"/>
              <a:t>Instead of flowing on a product-focused layout</a:t>
            </a:r>
          </a:p>
          <a:p>
            <a:pPr lvl="1"/>
            <a:r>
              <a:rPr lang="en-US" dirty="0" smtClean="0"/>
              <a:t>But this, too, can be taken to an extreme</a:t>
            </a:r>
          </a:p>
          <a:p>
            <a:r>
              <a:rPr lang="en-US" dirty="0" smtClean="0"/>
              <a:t>Moving things into and out of inventory / storage</a:t>
            </a:r>
          </a:p>
          <a:p>
            <a:r>
              <a:rPr lang="en-US" dirty="0" smtClean="0"/>
              <a:t>Moving things to get them out of the way</a:t>
            </a:r>
          </a:p>
          <a:p>
            <a:r>
              <a:rPr lang="en-US" dirty="0" smtClean="0"/>
              <a:t>Not using transportation’s capacity (e.g., a half-filled large truck)</a:t>
            </a:r>
          </a:p>
          <a:p>
            <a:r>
              <a:rPr lang="en-US" dirty="0" smtClean="0"/>
              <a:t>Not for nothing are drawings of material flow in a facility often called a “spaghetti diagram”</a:t>
            </a:r>
          </a:p>
          <a:p>
            <a:endParaRPr lang="en-US" dirty="0" smtClean="0"/>
          </a:p>
          <a:p>
            <a:endParaRPr lang="en-US" dirty="0"/>
          </a:p>
        </p:txBody>
      </p:sp>
    </p:spTree>
    <p:extLst>
      <p:ext uri="{BB962C8B-B14F-4D97-AF65-F5344CB8AC3E}">
        <p14:creationId xmlns:p14="http://schemas.microsoft.com/office/powerpoint/2010/main" val="28163347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 WOOD – </a:t>
            </a:r>
            <a:r>
              <a:rPr lang="en-US" dirty="0" smtClean="0"/>
              <a:t>Inventory</a:t>
            </a:r>
            <a:endParaRPr lang="en-US" dirty="0"/>
          </a:p>
        </p:txBody>
      </p:sp>
      <p:sp>
        <p:nvSpPr>
          <p:cNvPr id="3" name="Content Placeholder 2"/>
          <p:cNvSpPr>
            <a:spLocks noGrp="1"/>
          </p:cNvSpPr>
          <p:nvPr>
            <p:ph idx="1"/>
          </p:nvPr>
        </p:nvSpPr>
        <p:spPr/>
        <p:txBody>
          <a:bodyPr>
            <a:normAutofit/>
          </a:bodyPr>
          <a:lstStyle/>
          <a:p>
            <a:r>
              <a:rPr lang="en-US" dirty="0" smtClean="0"/>
              <a:t>Inventory is a carried cost; money is paid but revenue not yet realized</a:t>
            </a:r>
          </a:p>
          <a:p>
            <a:r>
              <a:rPr lang="en-US" dirty="0" smtClean="0"/>
              <a:t>Building to inventory means you’re building things that haven’t been sold yet</a:t>
            </a:r>
          </a:p>
          <a:p>
            <a:r>
              <a:rPr lang="en-US" dirty="0" smtClean="0"/>
              <a:t>Minimize inventory – </a:t>
            </a:r>
            <a:r>
              <a:rPr lang="en-US" b="1" dirty="0" smtClean="0"/>
              <a:t>does not mean </a:t>
            </a:r>
            <a:r>
              <a:rPr lang="en-US" dirty="0" smtClean="0"/>
              <a:t>eliminate inventory</a:t>
            </a:r>
          </a:p>
          <a:p>
            <a:pPr lvl="1"/>
            <a:r>
              <a:rPr lang="en-US" dirty="0" smtClean="0"/>
              <a:t>Remember the customer’s POF</a:t>
            </a:r>
          </a:p>
          <a:p>
            <a:r>
              <a:rPr lang="en-US" dirty="0" smtClean="0"/>
              <a:t>Ties up space that could be used</a:t>
            </a:r>
          </a:p>
          <a:p>
            <a:endParaRPr lang="en-US" dirty="0"/>
          </a:p>
        </p:txBody>
      </p:sp>
    </p:spTree>
    <p:extLst>
      <p:ext uri="{BB962C8B-B14F-4D97-AF65-F5344CB8AC3E}">
        <p14:creationId xmlns:p14="http://schemas.microsoft.com/office/powerpoint/2010/main" val="211671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984" y="440668"/>
            <a:ext cx="8073527" cy="4065231"/>
          </a:xfrm>
        </p:spPr>
        <p:txBody>
          <a:bodyPr anchor="t" anchorCtr="0">
            <a:normAutofit fontScale="90000"/>
          </a:bodyPr>
          <a:lstStyle/>
          <a:p>
            <a:r>
              <a:rPr lang="en-US" sz="1800" dirty="0">
                <a:latin typeface="Times New Roman" panose="02020603050405020304" pitchFamily="18" charset="0"/>
                <a:cs typeface="Times New Roman" panose="02020603050405020304" pitchFamily="18" charset="0"/>
              </a:rPr>
              <a:t>The AMMQC program is an Equal Opportunity program. </a:t>
            </a:r>
            <a:br>
              <a:rPr lang="en-US" sz="18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Adaptive equipment is available upon request for individuals with disabilities.</a:t>
            </a:r>
            <a:br>
              <a:rPr lang="en-US" sz="18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 </a:t>
            </a:r>
            <a:br>
              <a:rPr lang="en-US" sz="1800" dirty="0">
                <a:latin typeface="Times New Roman" panose="02020603050405020304" pitchFamily="18" charset="0"/>
                <a:cs typeface="Times New Roman" panose="02020603050405020304" pitchFamily="18" charset="0"/>
              </a:rPr>
            </a:br>
            <a:r>
              <a:rPr lang="en-US" sz="1800" u="sng" dirty="0">
                <a:latin typeface="Times New Roman" panose="02020603050405020304" pitchFamily="18" charset="0"/>
                <a:cs typeface="Times New Roman" panose="02020603050405020304" pitchFamily="18" charset="0"/>
                <a:hlinkClick r:id="rId2" tooltip="Creative Commons licensing "/>
              </a:rPr>
              <a:t>http://creativecommons.org/licenses/by/3.0</a:t>
            </a:r>
            <a:r>
              <a:rPr lang="en-US" sz="1800" dirty="0">
                <a:latin typeface="Times New Roman" panose="02020603050405020304" pitchFamily="18" charset="0"/>
                <a:cs typeface="Times New Roman" panose="02020603050405020304" pitchFamily="18" charset="0"/>
              </a:rPr>
              <a:t> This work is licensed under a Creative Commons Attribution 3.0 Unported License [http://creativecommons.org/licenses/by/3.0]</a:t>
            </a:r>
            <a:br>
              <a:rPr lang="en-US" sz="18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 </a:t>
            </a:r>
            <a:br>
              <a:rPr lang="en-US" sz="18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This project is sponsored by a $15.9 million grant from the U.S. Department of Labor, Employment and Training Administration.</a:t>
            </a:r>
            <a:br>
              <a:rPr lang="en-US" sz="18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The AMMQC program is an Equal Opportunity program. Adaptive equipment is available upon request for individuals with disabilities. This workforce product was funded by a grant awarded by the U.S. Department of Labor’s Employment and Training Administration. The product was created by the grantee and does not necessarily reflect the official position of the U.S. Department of Labor. The U.S. Department of Labor makes no guarantees, warranties, or assurances of any kind, express or implied, with respect to such information, including any information on linked sites and including, but not limited to, accuracy of the information or its completeness, timeliness, usefulness, adequacy, continued availability, or ownership.</a:t>
            </a:r>
            <a:r>
              <a:rPr lang="en-US" dirty="0"/>
              <a:t/>
            </a:r>
            <a:br>
              <a:rPr lang="en-US" dirty="0"/>
            </a:br>
            <a:endParaRPr lang="en-US" dirty="0"/>
          </a:p>
        </p:txBody>
      </p:sp>
      <p:pic>
        <p:nvPicPr>
          <p:cNvPr id="9" name="Picture 8" title="AMMQC icon"/>
          <p:cNvPicPr/>
          <p:nvPr/>
        </p:nvPicPr>
        <p:blipFill>
          <a:blip r:embed="rId3" r:link="rId4" cstate="email">
            <a:extLst>
              <a:ext uri="{28A0092B-C50C-407E-A947-70E740481C1C}">
                <a14:useLocalDpi xmlns:a14="http://schemas.microsoft.com/office/drawing/2010/main" val="0"/>
              </a:ext>
            </a:extLst>
          </a:blip>
          <a:srcRect/>
          <a:stretch>
            <a:fillRect/>
          </a:stretch>
        </p:blipFill>
        <p:spPr bwMode="auto">
          <a:xfrm>
            <a:off x="5101368" y="4795778"/>
            <a:ext cx="2576830" cy="1257300"/>
          </a:xfrm>
          <a:prstGeom prst="rect">
            <a:avLst/>
          </a:prstGeom>
          <a:noFill/>
          <a:ln>
            <a:noFill/>
          </a:ln>
        </p:spPr>
      </p:pic>
      <p:pic>
        <p:nvPicPr>
          <p:cNvPr id="3" name="Picture 2" title="MWCC icon"/>
          <p:cNvPicPr>
            <a:picLocks noChangeAspect="1"/>
          </p:cNvPicPr>
          <p:nvPr/>
        </p:nvPicPr>
        <p:blipFill>
          <a:blip r:embed="rId5"/>
          <a:stretch>
            <a:fillRect/>
          </a:stretch>
        </p:blipFill>
        <p:spPr>
          <a:xfrm>
            <a:off x="1600200" y="5293472"/>
            <a:ext cx="2755631" cy="725487"/>
          </a:xfrm>
          <a:prstGeom prst="rect">
            <a:avLst/>
          </a:prstGeom>
        </p:spPr>
      </p:pic>
    </p:spTree>
    <p:extLst>
      <p:ext uri="{BB962C8B-B14F-4D97-AF65-F5344CB8AC3E}">
        <p14:creationId xmlns:p14="http://schemas.microsoft.com/office/powerpoint/2010/main" val="169855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 WOOD – </a:t>
            </a:r>
            <a:r>
              <a:rPr lang="en-US" dirty="0" smtClean="0"/>
              <a:t>Motion</a:t>
            </a:r>
            <a:endParaRPr lang="en-US" dirty="0"/>
          </a:p>
        </p:txBody>
      </p:sp>
      <p:sp>
        <p:nvSpPr>
          <p:cNvPr id="3" name="Content Placeholder 2"/>
          <p:cNvSpPr>
            <a:spLocks noGrp="1"/>
          </p:cNvSpPr>
          <p:nvPr>
            <p:ph idx="1"/>
          </p:nvPr>
        </p:nvSpPr>
        <p:spPr/>
        <p:txBody>
          <a:bodyPr/>
          <a:lstStyle/>
          <a:p>
            <a:r>
              <a:rPr lang="en-US" dirty="0" smtClean="0"/>
              <a:t>Motion itself is necessary</a:t>
            </a:r>
          </a:p>
          <a:p>
            <a:r>
              <a:rPr lang="en-US" dirty="0" smtClean="0"/>
              <a:t>What is not necessary</a:t>
            </a:r>
          </a:p>
          <a:p>
            <a:pPr lvl="1"/>
            <a:r>
              <a:rPr lang="en-US" dirty="0" smtClean="0"/>
              <a:t>Looking for things</a:t>
            </a:r>
          </a:p>
          <a:p>
            <a:pPr lvl="1"/>
            <a:r>
              <a:rPr lang="en-US" dirty="0" smtClean="0"/>
              <a:t>Handling something multiple times</a:t>
            </a:r>
          </a:p>
          <a:p>
            <a:pPr lvl="1"/>
            <a:r>
              <a:rPr lang="en-US" dirty="0" smtClean="0"/>
              <a:t>Going to get something you should have readily available</a:t>
            </a:r>
          </a:p>
          <a:p>
            <a:pPr lvl="1"/>
            <a:r>
              <a:rPr lang="en-US" dirty="0" smtClean="0"/>
              <a:t>Having to look for instructions on how to do a task</a:t>
            </a:r>
          </a:p>
          <a:p>
            <a:endParaRPr lang="en-US" dirty="0" smtClean="0"/>
          </a:p>
          <a:p>
            <a:endParaRPr lang="en-US" dirty="0"/>
          </a:p>
        </p:txBody>
      </p:sp>
    </p:spTree>
    <p:extLst>
      <p:ext uri="{BB962C8B-B14F-4D97-AF65-F5344CB8AC3E}">
        <p14:creationId xmlns:p14="http://schemas.microsoft.com/office/powerpoint/2010/main" val="39438513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 WOOD – </a:t>
            </a:r>
            <a:r>
              <a:rPr lang="en-US" dirty="0" smtClean="0"/>
              <a:t>Waiting</a:t>
            </a:r>
            <a:endParaRPr lang="en-US" dirty="0"/>
          </a:p>
        </p:txBody>
      </p:sp>
      <p:sp>
        <p:nvSpPr>
          <p:cNvPr id="3" name="Content Placeholder 2"/>
          <p:cNvSpPr>
            <a:spLocks noGrp="1"/>
          </p:cNvSpPr>
          <p:nvPr>
            <p:ph idx="1"/>
          </p:nvPr>
        </p:nvSpPr>
        <p:spPr/>
        <p:txBody>
          <a:bodyPr>
            <a:normAutofit/>
          </a:bodyPr>
          <a:lstStyle/>
          <a:p>
            <a:r>
              <a:rPr lang="en-US" dirty="0" smtClean="0"/>
              <a:t>Waiting for parts or tools needed to do your job</a:t>
            </a:r>
          </a:p>
          <a:p>
            <a:r>
              <a:rPr lang="en-US" dirty="0" smtClean="0"/>
              <a:t>Waiting idle while a machine cycles</a:t>
            </a:r>
          </a:p>
          <a:p>
            <a:r>
              <a:rPr lang="en-US" dirty="0" smtClean="0"/>
              <a:t>Waiting for approvals</a:t>
            </a:r>
          </a:p>
          <a:p>
            <a:pPr lvl="1"/>
            <a:r>
              <a:rPr lang="en-US" dirty="0" smtClean="0"/>
              <a:t>Or for repairs</a:t>
            </a:r>
          </a:p>
          <a:p>
            <a:pPr lvl="1"/>
            <a:r>
              <a:rPr lang="en-US" dirty="0" smtClean="0"/>
              <a:t>Or an answer to a question</a:t>
            </a:r>
          </a:p>
          <a:p>
            <a:pPr lvl="1"/>
            <a:r>
              <a:rPr lang="en-US" dirty="0" smtClean="0"/>
              <a:t>Or for the computer to catch up with you</a:t>
            </a:r>
          </a:p>
          <a:p>
            <a:r>
              <a:rPr lang="en-US" dirty="0" smtClean="0"/>
              <a:t>This does not need to be a person waiting</a:t>
            </a:r>
          </a:p>
          <a:p>
            <a:pPr lvl="1"/>
            <a:r>
              <a:rPr lang="en-US" dirty="0" smtClean="0"/>
              <a:t>Machines can be idle too</a:t>
            </a:r>
          </a:p>
          <a:p>
            <a:pPr lvl="1"/>
            <a:r>
              <a:rPr lang="en-US" dirty="0" smtClean="0"/>
              <a:t>Critical if this is a </a:t>
            </a:r>
            <a:r>
              <a:rPr lang="en-US" b="1" dirty="0" smtClean="0"/>
              <a:t>constraint (bottleneck) operation</a:t>
            </a:r>
          </a:p>
          <a:p>
            <a:endParaRPr lang="en-US" dirty="0"/>
          </a:p>
        </p:txBody>
      </p:sp>
    </p:spTree>
    <p:extLst>
      <p:ext uri="{BB962C8B-B14F-4D97-AF65-F5344CB8AC3E}">
        <p14:creationId xmlns:p14="http://schemas.microsoft.com/office/powerpoint/2010/main" val="16877570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 WOOD – </a:t>
            </a:r>
            <a:r>
              <a:rPr lang="en-US" dirty="0" err="1" smtClean="0"/>
              <a:t>Overprocessing</a:t>
            </a:r>
            <a:endParaRPr lang="en-US" dirty="0"/>
          </a:p>
        </p:txBody>
      </p:sp>
      <p:sp>
        <p:nvSpPr>
          <p:cNvPr id="3" name="Content Placeholder 2"/>
          <p:cNvSpPr>
            <a:spLocks noGrp="1"/>
          </p:cNvSpPr>
          <p:nvPr>
            <p:ph idx="1"/>
          </p:nvPr>
        </p:nvSpPr>
        <p:spPr/>
        <p:txBody>
          <a:bodyPr/>
          <a:lstStyle/>
          <a:p>
            <a:r>
              <a:rPr lang="en-US" dirty="0" smtClean="0"/>
              <a:t>Simply put: Doing more than necessary</a:t>
            </a:r>
          </a:p>
          <a:p>
            <a:r>
              <a:rPr lang="en-US" dirty="0" err="1" smtClean="0"/>
              <a:t>Overengineering</a:t>
            </a:r>
            <a:r>
              <a:rPr lang="en-US" dirty="0" smtClean="0"/>
              <a:t> a product</a:t>
            </a:r>
          </a:p>
          <a:p>
            <a:r>
              <a:rPr lang="en-US" dirty="0" smtClean="0"/>
              <a:t>Unnecessary / unwanted features</a:t>
            </a:r>
          </a:p>
          <a:p>
            <a:r>
              <a:rPr lang="en-US" dirty="0" smtClean="0"/>
              <a:t>Processing for longer than necessary</a:t>
            </a:r>
          </a:p>
          <a:p>
            <a:endParaRPr lang="en-US" dirty="0"/>
          </a:p>
        </p:txBody>
      </p:sp>
    </p:spTree>
    <p:extLst>
      <p:ext uri="{BB962C8B-B14F-4D97-AF65-F5344CB8AC3E}">
        <p14:creationId xmlns:p14="http://schemas.microsoft.com/office/powerpoint/2010/main" val="19293623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 WOOD – </a:t>
            </a:r>
            <a:r>
              <a:rPr lang="en-US" dirty="0" smtClean="0"/>
              <a:t>Overproduction</a:t>
            </a:r>
            <a:endParaRPr lang="en-US" dirty="0"/>
          </a:p>
        </p:txBody>
      </p:sp>
      <p:sp>
        <p:nvSpPr>
          <p:cNvPr id="3" name="Content Placeholder 2"/>
          <p:cNvSpPr>
            <a:spLocks noGrp="1"/>
          </p:cNvSpPr>
          <p:nvPr>
            <p:ph idx="1"/>
          </p:nvPr>
        </p:nvSpPr>
        <p:spPr/>
        <p:txBody>
          <a:bodyPr/>
          <a:lstStyle/>
          <a:p>
            <a:r>
              <a:rPr lang="en-US" dirty="0" smtClean="0"/>
              <a:t>Making more than is needed</a:t>
            </a:r>
            <a:endParaRPr lang="en-US" dirty="0"/>
          </a:p>
          <a:p>
            <a:r>
              <a:rPr lang="en-US" dirty="0" smtClean="0"/>
              <a:t>This actually impacts almost every other kind of waste!</a:t>
            </a:r>
          </a:p>
          <a:p>
            <a:pPr lvl="1"/>
            <a:r>
              <a:rPr lang="en-US" dirty="0" smtClean="0"/>
              <a:t>Has to be stored</a:t>
            </a:r>
          </a:p>
          <a:p>
            <a:pPr lvl="1"/>
            <a:r>
              <a:rPr lang="en-US" dirty="0" smtClean="0"/>
              <a:t>Ties up money</a:t>
            </a:r>
          </a:p>
          <a:p>
            <a:pPr lvl="1"/>
            <a:r>
              <a:rPr lang="en-US" dirty="0" smtClean="0"/>
              <a:t>Defects require more sorting</a:t>
            </a:r>
          </a:p>
          <a:p>
            <a:pPr lvl="1"/>
            <a:r>
              <a:rPr lang="en-US" dirty="0" smtClean="0"/>
              <a:t>Has to be moved around more</a:t>
            </a:r>
          </a:p>
          <a:p>
            <a:pPr lvl="1"/>
            <a:endParaRPr lang="en-US" dirty="0"/>
          </a:p>
        </p:txBody>
      </p:sp>
    </p:spTree>
    <p:extLst>
      <p:ext uri="{BB962C8B-B14F-4D97-AF65-F5344CB8AC3E}">
        <p14:creationId xmlns:p14="http://schemas.microsoft.com/office/powerpoint/2010/main" val="36778542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 WOOD – </a:t>
            </a:r>
            <a:r>
              <a:rPr lang="en-US" dirty="0" smtClean="0"/>
              <a:t>Defects</a:t>
            </a:r>
            <a:endParaRPr lang="en-US" dirty="0"/>
          </a:p>
        </p:txBody>
      </p:sp>
      <p:sp>
        <p:nvSpPr>
          <p:cNvPr id="3" name="Content Placeholder 2"/>
          <p:cNvSpPr>
            <a:spLocks noGrp="1"/>
          </p:cNvSpPr>
          <p:nvPr>
            <p:ph idx="1"/>
          </p:nvPr>
        </p:nvSpPr>
        <p:spPr/>
        <p:txBody>
          <a:bodyPr>
            <a:normAutofit/>
          </a:bodyPr>
          <a:lstStyle/>
          <a:p>
            <a:r>
              <a:rPr lang="en-US" dirty="0" smtClean="0"/>
              <a:t>Cost of scrapped material &amp; labor</a:t>
            </a:r>
          </a:p>
          <a:p>
            <a:r>
              <a:rPr lang="en-US" dirty="0" smtClean="0"/>
              <a:t>Waste of a constraint operation</a:t>
            </a:r>
          </a:p>
          <a:p>
            <a:r>
              <a:rPr lang="en-US" dirty="0" smtClean="0"/>
              <a:t>Rework costs labor $</a:t>
            </a:r>
          </a:p>
          <a:p>
            <a:pPr lvl="1"/>
            <a:r>
              <a:rPr lang="en-US" dirty="0" smtClean="0"/>
              <a:t>And if done by production people diverts them from production!</a:t>
            </a:r>
          </a:p>
          <a:p>
            <a:r>
              <a:rPr lang="en-US" dirty="0" smtClean="0"/>
              <a:t>Slows reaction time to the customer</a:t>
            </a:r>
          </a:p>
          <a:p>
            <a:r>
              <a:rPr lang="en-US" dirty="0" smtClean="0"/>
              <a:t>Repair areas require additional (unnecessary) tools</a:t>
            </a:r>
          </a:p>
          <a:p>
            <a:endParaRPr lang="en-US" dirty="0" smtClean="0"/>
          </a:p>
          <a:p>
            <a:endParaRPr lang="en-US" dirty="0"/>
          </a:p>
        </p:txBody>
      </p:sp>
    </p:spTree>
    <p:extLst>
      <p:ext uri="{BB962C8B-B14F-4D97-AF65-F5344CB8AC3E}">
        <p14:creationId xmlns:p14="http://schemas.microsoft.com/office/powerpoint/2010/main" val="21700083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Toast!</a:t>
            </a:r>
            <a:endParaRPr lang="en-US" dirty="0"/>
          </a:p>
        </p:txBody>
      </p:sp>
      <p:sp>
        <p:nvSpPr>
          <p:cNvPr id="3" name="Content Placeholder 2"/>
          <p:cNvSpPr>
            <a:spLocks noGrp="1"/>
          </p:cNvSpPr>
          <p:nvPr>
            <p:ph idx="1"/>
          </p:nvPr>
        </p:nvSpPr>
        <p:spPr/>
        <p:txBody>
          <a:bodyPr/>
          <a:lstStyle/>
          <a:p>
            <a:r>
              <a:rPr lang="en-US" dirty="0" smtClean="0"/>
              <a:t>Now that we’ve gone over TIM WOOD, let’s revisit… </a:t>
            </a:r>
            <a:r>
              <a:rPr lang="en-US" i="1" dirty="0" smtClean="0"/>
              <a:t>TOAST!</a:t>
            </a:r>
          </a:p>
          <a:p>
            <a:r>
              <a:rPr lang="en-US" sz="2800" u="sng" dirty="0">
                <a:hlinkClick r:id="rId2" tooltip="link to YouTube video"/>
              </a:rPr>
              <a:t>https://www.youtube.com/watch?v=CJSZj9bShAI</a:t>
            </a:r>
            <a:endParaRPr lang="en-US" sz="2800" dirty="0"/>
          </a:p>
          <a:p>
            <a:r>
              <a:rPr lang="en-US" dirty="0" smtClean="0"/>
              <a:t>What did you see this time?</a:t>
            </a:r>
          </a:p>
          <a:p>
            <a:endParaRPr lang="en-US" dirty="0"/>
          </a:p>
        </p:txBody>
      </p:sp>
    </p:spTree>
    <p:extLst>
      <p:ext uri="{BB962C8B-B14F-4D97-AF65-F5344CB8AC3E}">
        <p14:creationId xmlns:p14="http://schemas.microsoft.com/office/powerpoint/2010/main" val="25991978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Seeing Again</a:t>
            </a:r>
            <a:endParaRPr lang="en-US" dirty="0"/>
          </a:p>
        </p:txBody>
      </p:sp>
      <p:sp>
        <p:nvSpPr>
          <p:cNvPr id="3" name="Content Placeholder 2"/>
          <p:cNvSpPr>
            <a:spLocks noGrp="1"/>
          </p:cNvSpPr>
          <p:nvPr>
            <p:ph idx="1"/>
          </p:nvPr>
        </p:nvSpPr>
        <p:spPr/>
        <p:txBody>
          <a:bodyPr/>
          <a:lstStyle/>
          <a:p>
            <a:r>
              <a:rPr lang="en-US" dirty="0" smtClean="0"/>
              <a:t>Here’s another video</a:t>
            </a:r>
          </a:p>
          <a:p>
            <a:r>
              <a:rPr lang="en-US" sz="2800" u="sng" dirty="0">
                <a:hlinkClick r:id="rId2" tooltip="link to YouTube video"/>
              </a:rPr>
              <a:t>https://</a:t>
            </a:r>
            <a:r>
              <a:rPr lang="en-US" sz="2800" u="sng" dirty="0" smtClean="0">
                <a:hlinkClick r:id="rId2" tooltip="link to YouTube video"/>
              </a:rPr>
              <a:t>www.youtube.com/watch?v=dLhWoa-TmJY</a:t>
            </a:r>
            <a:endParaRPr lang="en-US" sz="2800" u="sng" dirty="0" smtClean="0"/>
          </a:p>
          <a:p>
            <a:r>
              <a:rPr lang="en-US" dirty="0" smtClean="0"/>
              <a:t>The video showed types of waste</a:t>
            </a:r>
          </a:p>
          <a:p>
            <a:r>
              <a:rPr lang="en-US" dirty="0" smtClean="0"/>
              <a:t>Did you see any other wastes that weren’t mentioned?</a:t>
            </a:r>
          </a:p>
          <a:p>
            <a:r>
              <a:rPr lang="en-US" dirty="0" smtClean="0"/>
              <a:t>Did you notice something at the end?</a:t>
            </a:r>
          </a:p>
          <a:p>
            <a:endParaRPr lang="en-US" dirty="0"/>
          </a:p>
          <a:p>
            <a:endParaRPr lang="en-US" dirty="0" smtClean="0"/>
          </a:p>
          <a:p>
            <a:endParaRPr lang="en-US" dirty="0"/>
          </a:p>
        </p:txBody>
      </p:sp>
    </p:spTree>
    <p:extLst>
      <p:ext uri="{BB962C8B-B14F-4D97-AF65-F5344CB8AC3E}">
        <p14:creationId xmlns:p14="http://schemas.microsoft.com/office/powerpoint/2010/main" val="825746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Kano Quality Model</a:t>
            </a:r>
            <a:endParaRPr lang="en-US" dirty="0"/>
          </a:p>
        </p:txBody>
      </p:sp>
      <p:pic>
        <p:nvPicPr>
          <p:cNvPr id="4" name="Picture 2" descr="Kano" title="Kano Quality Mode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2200" y="1600200"/>
            <a:ext cx="4516437" cy="4517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53846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Kano Quality Levels (1 of 3)</a:t>
            </a:r>
            <a:endParaRPr lang="en-US" dirty="0"/>
          </a:p>
        </p:txBody>
      </p:sp>
      <p:sp>
        <p:nvSpPr>
          <p:cNvPr id="3" name="Content Placeholder 2"/>
          <p:cNvSpPr>
            <a:spLocks noGrp="1"/>
          </p:cNvSpPr>
          <p:nvPr>
            <p:ph idx="1"/>
          </p:nvPr>
        </p:nvSpPr>
        <p:spPr/>
        <p:txBody>
          <a:bodyPr/>
          <a:lstStyle/>
          <a:p>
            <a:r>
              <a:rPr lang="en-US" dirty="0"/>
              <a:t>Basic </a:t>
            </a:r>
            <a:r>
              <a:rPr lang="en-US" dirty="0" smtClean="0"/>
              <a:t>characteristics: </a:t>
            </a:r>
            <a:r>
              <a:rPr lang="en-US" dirty="0"/>
              <a:t>the minimum required</a:t>
            </a:r>
          </a:p>
          <a:p>
            <a:r>
              <a:rPr lang="en-US" dirty="0"/>
              <a:t>Presence is expected</a:t>
            </a:r>
          </a:p>
          <a:p>
            <a:r>
              <a:rPr lang="en-US" dirty="0"/>
              <a:t>Absence is noticed</a:t>
            </a:r>
          </a:p>
          <a:p>
            <a:r>
              <a:rPr lang="en-US" dirty="0" smtClean="0"/>
              <a:t>For example: A New Car</a:t>
            </a:r>
          </a:p>
          <a:p>
            <a:pPr lvl="1"/>
            <a:r>
              <a:rPr lang="en-US" dirty="0" smtClean="0"/>
              <a:t>Starts </a:t>
            </a:r>
          </a:p>
          <a:p>
            <a:pPr lvl="1"/>
            <a:r>
              <a:rPr lang="en-US" dirty="0" smtClean="0"/>
              <a:t>No squeaks / rattles</a:t>
            </a:r>
          </a:p>
          <a:p>
            <a:pPr lvl="1"/>
            <a:r>
              <a:rPr lang="en-US" dirty="0" smtClean="0"/>
              <a:t>All the gizmos work</a:t>
            </a:r>
          </a:p>
          <a:p>
            <a:pPr lvl="2"/>
            <a:endParaRPr lang="en-US" dirty="0"/>
          </a:p>
        </p:txBody>
      </p:sp>
    </p:spTree>
    <p:extLst>
      <p:ext uri="{BB962C8B-B14F-4D97-AF65-F5344CB8AC3E}">
        <p14:creationId xmlns:p14="http://schemas.microsoft.com/office/powerpoint/2010/main" val="2559475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Kano Quality Levels </a:t>
            </a:r>
            <a:r>
              <a:rPr lang="en-US" dirty="0" smtClean="0"/>
              <a:t>(2 </a:t>
            </a:r>
            <a:r>
              <a:rPr lang="en-US" dirty="0"/>
              <a:t>of 3)</a:t>
            </a:r>
          </a:p>
        </p:txBody>
      </p:sp>
      <p:sp>
        <p:nvSpPr>
          <p:cNvPr id="3" name="Content Placeholder 2"/>
          <p:cNvSpPr>
            <a:spLocks noGrp="1"/>
          </p:cNvSpPr>
          <p:nvPr>
            <p:ph idx="1"/>
          </p:nvPr>
        </p:nvSpPr>
        <p:spPr/>
        <p:txBody>
          <a:bodyPr/>
          <a:lstStyle/>
          <a:p>
            <a:r>
              <a:rPr lang="en-US" dirty="0" smtClean="0"/>
              <a:t>Performance Characteristics</a:t>
            </a:r>
          </a:p>
          <a:p>
            <a:r>
              <a:rPr lang="en-US" dirty="0" smtClean="0"/>
              <a:t>“More is better”</a:t>
            </a:r>
          </a:p>
          <a:p>
            <a:r>
              <a:rPr lang="en-US" dirty="0" smtClean="0"/>
              <a:t>E.g., a new car</a:t>
            </a:r>
          </a:p>
          <a:p>
            <a:pPr lvl="1"/>
            <a:r>
              <a:rPr lang="en-US" dirty="0" smtClean="0"/>
              <a:t>Fast power windows</a:t>
            </a:r>
          </a:p>
          <a:p>
            <a:pPr lvl="1"/>
            <a:r>
              <a:rPr lang="en-US" dirty="0" smtClean="0"/>
              <a:t>Really good sound system</a:t>
            </a:r>
          </a:p>
          <a:p>
            <a:pPr lvl="1"/>
            <a:r>
              <a:rPr lang="en-US" dirty="0" smtClean="0"/>
              <a:t>Good gas mileage</a:t>
            </a:r>
          </a:p>
        </p:txBody>
      </p:sp>
    </p:spTree>
    <p:extLst>
      <p:ext uri="{BB962C8B-B14F-4D97-AF65-F5344CB8AC3E}">
        <p14:creationId xmlns:p14="http://schemas.microsoft.com/office/powerpoint/2010/main" val="1791775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pPr lvl="0"/>
            <a:r>
              <a:rPr lang="en-US" dirty="0"/>
              <a:t>Describe the history of Lean Manufacturing and how Lean Manufacturing differs from traditional assembly lines.</a:t>
            </a:r>
          </a:p>
          <a:p>
            <a:pPr lvl="0"/>
            <a:r>
              <a:rPr lang="en-US" dirty="0"/>
              <a:t>Explain the rationale for and effectiveness of the Lean approach, and how it reduces waste.</a:t>
            </a:r>
          </a:p>
          <a:p>
            <a:pPr lvl="0"/>
            <a:r>
              <a:rPr lang="en-US" dirty="0"/>
              <a:t>Use and interpret a value stream map. </a:t>
            </a:r>
          </a:p>
          <a:p>
            <a:pPr lvl="0"/>
            <a:r>
              <a:rPr lang="en-US" dirty="0"/>
              <a:t>Recognize and understand the language of and some key tools of Lean Manufacturing, including </a:t>
            </a:r>
            <a:r>
              <a:rPr lang="en-US" dirty="0" err="1"/>
              <a:t>Gemba</a:t>
            </a:r>
            <a:r>
              <a:rPr lang="en-US" dirty="0"/>
              <a:t>, Poke Yoke, 5W-2H, 5S, Kaizen, the Seven Wastes.</a:t>
            </a:r>
          </a:p>
          <a:p>
            <a:pPr lvl="0"/>
            <a:r>
              <a:rPr lang="en-US" dirty="0"/>
              <a:t>Through videos and exercises, “learn to see” where waste is in a process.     </a:t>
            </a:r>
          </a:p>
          <a:p>
            <a:pPr lvl="0"/>
            <a:r>
              <a:rPr lang="en-US" dirty="0"/>
              <a:t>Describe the DMAIC process and how it relates to reducing waste.</a:t>
            </a:r>
          </a:p>
          <a:p>
            <a:endParaRPr lang="en-US" dirty="0" smtClean="0"/>
          </a:p>
        </p:txBody>
      </p:sp>
    </p:spTree>
    <p:extLst>
      <p:ext uri="{BB962C8B-B14F-4D97-AF65-F5344CB8AC3E}">
        <p14:creationId xmlns:p14="http://schemas.microsoft.com/office/powerpoint/2010/main" val="21941756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Kano Quality Levels </a:t>
            </a:r>
            <a:r>
              <a:rPr lang="en-US" dirty="0" smtClean="0"/>
              <a:t>(3 </a:t>
            </a:r>
            <a:r>
              <a:rPr lang="en-US" dirty="0"/>
              <a:t>of 3)</a:t>
            </a:r>
          </a:p>
        </p:txBody>
      </p:sp>
      <p:sp>
        <p:nvSpPr>
          <p:cNvPr id="3" name="Content Placeholder 2"/>
          <p:cNvSpPr>
            <a:spLocks noGrp="1"/>
          </p:cNvSpPr>
          <p:nvPr>
            <p:ph idx="1"/>
          </p:nvPr>
        </p:nvSpPr>
        <p:spPr/>
        <p:txBody>
          <a:bodyPr/>
          <a:lstStyle/>
          <a:p>
            <a:r>
              <a:rPr lang="en-US" dirty="0" smtClean="0"/>
              <a:t>Value-Added Characteristics</a:t>
            </a:r>
          </a:p>
          <a:p>
            <a:r>
              <a:rPr lang="en-US" dirty="0" smtClean="0"/>
              <a:t>“Surprise and delight”</a:t>
            </a:r>
          </a:p>
          <a:p>
            <a:r>
              <a:rPr lang="en-US" dirty="0" smtClean="0"/>
              <a:t>E.g., a new car</a:t>
            </a:r>
          </a:p>
          <a:p>
            <a:pPr lvl="1"/>
            <a:r>
              <a:rPr lang="en-US" dirty="0" smtClean="0"/>
              <a:t>Voice-actuated climate control</a:t>
            </a:r>
          </a:p>
          <a:p>
            <a:pPr lvl="1"/>
            <a:r>
              <a:rPr lang="en-US" dirty="0" smtClean="0"/>
              <a:t>Twin sun visors</a:t>
            </a:r>
          </a:p>
          <a:p>
            <a:r>
              <a:rPr lang="en-US" dirty="0" smtClean="0"/>
              <a:t>Often these can be amazing, but…</a:t>
            </a:r>
          </a:p>
          <a:p>
            <a:r>
              <a:rPr lang="en-US" dirty="0" smtClean="0"/>
              <a:t>New and different can also backfire</a:t>
            </a:r>
          </a:p>
          <a:p>
            <a:pPr lvl="1"/>
            <a:endParaRPr lang="en-US" dirty="0" smtClean="0"/>
          </a:p>
          <a:p>
            <a:endParaRPr lang="en-US" dirty="0"/>
          </a:p>
        </p:txBody>
      </p:sp>
    </p:spTree>
    <p:extLst>
      <p:ext uri="{BB962C8B-B14F-4D97-AF65-F5344CB8AC3E}">
        <p14:creationId xmlns:p14="http://schemas.microsoft.com/office/powerpoint/2010/main" val="17135224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the Kano Model Apply?</a:t>
            </a:r>
            <a:endParaRPr lang="en-US" dirty="0"/>
          </a:p>
        </p:txBody>
      </p:sp>
      <p:sp>
        <p:nvSpPr>
          <p:cNvPr id="3" name="Content Placeholder 2"/>
          <p:cNvSpPr>
            <a:spLocks noGrp="1"/>
          </p:cNvSpPr>
          <p:nvPr>
            <p:ph idx="1"/>
          </p:nvPr>
        </p:nvSpPr>
        <p:spPr/>
        <p:txBody>
          <a:bodyPr/>
          <a:lstStyle/>
          <a:p>
            <a:r>
              <a:rPr lang="en-US" dirty="0" smtClean="0"/>
              <a:t>If you’re buying, you want you to compete purely on cost</a:t>
            </a:r>
          </a:p>
          <a:p>
            <a:r>
              <a:rPr lang="en-US" dirty="0" smtClean="0"/>
              <a:t>If you’re selling, you want to compete on function and quality and speed</a:t>
            </a:r>
          </a:p>
          <a:p>
            <a:r>
              <a:rPr lang="en-US" dirty="0" smtClean="0"/>
              <a:t>Being able to provide extra value to the customer enables </a:t>
            </a:r>
            <a:r>
              <a:rPr lang="en-US" b="1" dirty="0" smtClean="0"/>
              <a:t>differentiation</a:t>
            </a:r>
          </a:p>
        </p:txBody>
      </p:sp>
    </p:spTree>
    <p:extLst>
      <p:ext uri="{BB962C8B-B14F-4D97-AF65-F5344CB8AC3E}">
        <p14:creationId xmlns:p14="http://schemas.microsoft.com/office/powerpoint/2010/main" val="4129461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Glossary</a:t>
            </a:r>
            <a:endParaRPr lang="en-US" dirty="0"/>
          </a:p>
        </p:txBody>
      </p:sp>
      <p:sp>
        <p:nvSpPr>
          <p:cNvPr id="3" name="Content Placeholder 2"/>
          <p:cNvSpPr>
            <a:spLocks noGrp="1"/>
          </p:cNvSpPr>
          <p:nvPr>
            <p:ph idx="1"/>
          </p:nvPr>
        </p:nvSpPr>
        <p:spPr/>
        <p:txBody>
          <a:bodyPr numCol="2">
            <a:normAutofit lnSpcReduction="10000"/>
          </a:bodyPr>
          <a:lstStyle/>
          <a:p>
            <a:r>
              <a:rPr lang="en-US" dirty="0" err="1"/>
              <a:t>Autonomation</a:t>
            </a:r>
            <a:r>
              <a:rPr lang="en-US" dirty="0"/>
              <a:t> or </a:t>
            </a:r>
            <a:r>
              <a:rPr lang="en-US" dirty="0" err="1" smtClean="0"/>
              <a:t>Jidoka</a:t>
            </a:r>
            <a:endParaRPr lang="en-US" dirty="0"/>
          </a:p>
          <a:p>
            <a:r>
              <a:rPr lang="en-US" dirty="0"/>
              <a:t>Benchmarking</a:t>
            </a:r>
          </a:p>
          <a:p>
            <a:r>
              <a:rPr lang="en-US" dirty="0"/>
              <a:t>Blitz</a:t>
            </a:r>
          </a:p>
          <a:p>
            <a:r>
              <a:rPr lang="en-US" dirty="0"/>
              <a:t>Cycle Time</a:t>
            </a:r>
          </a:p>
          <a:p>
            <a:r>
              <a:rPr lang="en-US" dirty="0"/>
              <a:t>Five S (5S)</a:t>
            </a:r>
          </a:p>
          <a:p>
            <a:r>
              <a:rPr lang="en-US" dirty="0"/>
              <a:t>Flow</a:t>
            </a:r>
          </a:p>
          <a:p>
            <a:r>
              <a:rPr lang="en-US" dirty="0" err="1"/>
              <a:t>Gemba</a:t>
            </a:r>
            <a:endParaRPr lang="en-US" dirty="0"/>
          </a:p>
          <a:p>
            <a:r>
              <a:rPr lang="en-US" dirty="0" err="1"/>
              <a:t>Genchi</a:t>
            </a:r>
            <a:r>
              <a:rPr lang="en-US" dirty="0"/>
              <a:t> </a:t>
            </a:r>
            <a:r>
              <a:rPr lang="en-US" dirty="0" err="1"/>
              <a:t>Genbutsu</a:t>
            </a:r>
            <a:endParaRPr lang="en-US" dirty="0"/>
          </a:p>
          <a:p>
            <a:r>
              <a:rPr lang="en-US" dirty="0" err="1"/>
              <a:t>Heijunka</a:t>
            </a:r>
            <a:endParaRPr lang="en-US" dirty="0"/>
          </a:p>
          <a:p>
            <a:r>
              <a:rPr lang="en-US" dirty="0"/>
              <a:t>Just-in-Time (JIT)</a:t>
            </a:r>
          </a:p>
          <a:p>
            <a:r>
              <a:rPr lang="en-US" dirty="0" err="1"/>
              <a:t>Kaikaku</a:t>
            </a:r>
            <a:endParaRPr lang="en-US" dirty="0"/>
          </a:p>
          <a:p>
            <a:r>
              <a:rPr lang="en-US" dirty="0"/>
              <a:t>Kaizen</a:t>
            </a:r>
          </a:p>
          <a:p>
            <a:r>
              <a:rPr lang="en-US" dirty="0"/>
              <a:t>Lead Time</a:t>
            </a:r>
          </a:p>
          <a:p>
            <a:r>
              <a:rPr lang="en-US" dirty="0" err="1"/>
              <a:t>Muda</a:t>
            </a:r>
            <a:endParaRPr lang="en-US" dirty="0"/>
          </a:p>
          <a:p>
            <a:r>
              <a:rPr lang="en-US" dirty="0"/>
              <a:t>Mura</a:t>
            </a:r>
          </a:p>
          <a:p>
            <a:r>
              <a:rPr lang="en-US" dirty="0" err="1"/>
              <a:t>Muri</a:t>
            </a:r>
            <a:endParaRPr lang="en-US" dirty="0"/>
          </a:p>
          <a:p>
            <a:r>
              <a:rPr lang="en-US" dirty="0" err="1"/>
              <a:t>Pokayoke</a:t>
            </a:r>
            <a:endParaRPr lang="en-US" dirty="0"/>
          </a:p>
          <a:p>
            <a:r>
              <a:rPr lang="en-US" dirty="0"/>
              <a:t>Pull</a:t>
            </a:r>
          </a:p>
          <a:p>
            <a:r>
              <a:rPr lang="en-US" dirty="0"/>
              <a:t>Push</a:t>
            </a:r>
          </a:p>
          <a:p>
            <a:r>
              <a:rPr lang="en-US" dirty="0" err="1"/>
              <a:t>Takt</a:t>
            </a:r>
            <a:r>
              <a:rPr lang="en-US" dirty="0"/>
              <a:t> Time</a:t>
            </a:r>
          </a:p>
          <a:p>
            <a:r>
              <a:rPr lang="en-US" dirty="0"/>
              <a:t>Value</a:t>
            </a:r>
          </a:p>
          <a:p>
            <a:r>
              <a:rPr lang="en-US" dirty="0"/>
              <a:t>Value </a:t>
            </a:r>
            <a:r>
              <a:rPr lang="en-US" dirty="0" smtClean="0"/>
              <a:t>Stream Map</a:t>
            </a:r>
            <a:endParaRPr lang="en-US" dirty="0"/>
          </a:p>
          <a:p>
            <a:endParaRPr lang="en-US" dirty="0"/>
          </a:p>
        </p:txBody>
      </p:sp>
    </p:spTree>
    <p:extLst>
      <p:ext uri="{BB962C8B-B14F-4D97-AF65-F5344CB8AC3E}">
        <p14:creationId xmlns:p14="http://schemas.microsoft.com/office/powerpoint/2010/main" val="6257628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5S</a:t>
            </a:r>
            <a:endParaRPr lang="en-US" dirty="0"/>
          </a:p>
        </p:txBody>
      </p:sp>
      <p:sp>
        <p:nvSpPr>
          <p:cNvPr id="3" name="Content Placeholder 2"/>
          <p:cNvSpPr>
            <a:spLocks noGrp="1"/>
          </p:cNvSpPr>
          <p:nvPr>
            <p:ph idx="1"/>
          </p:nvPr>
        </p:nvSpPr>
        <p:spPr/>
        <p:txBody>
          <a:bodyPr/>
          <a:lstStyle/>
          <a:p>
            <a:r>
              <a:rPr lang="en-US" dirty="0" smtClean="0"/>
              <a:t>5S is a series of “S” words used to help streamline an area</a:t>
            </a:r>
          </a:p>
          <a:p>
            <a:r>
              <a:rPr lang="en-US" dirty="0" smtClean="0"/>
              <a:t>It’s not just about housekeeping</a:t>
            </a:r>
          </a:p>
          <a:p>
            <a:pPr lvl="1"/>
            <a:r>
              <a:rPr lang="en-US" dirty="0" smtClean="0"/>
              <a:t>Though neatness and organization counts</a:t>
            </a:r>
          </a:p>
          <a:p>
            <a:r>
              <a:rPr lang="en-US" dirty="0" smtClean="0"/>
              <a:t>It’s about processes and discipline</a:t>
            </a:r>
          </a:p>
          <a:p>
            <a:r>
              <a:rPr lang="en-US" dirty="0" smtClean="0"/>
              <a:t>Done by the workers themselves</a:t>
            </a:r>
          </a:p>
          <a:p>
            <a:pPr lvl="1"/>
            <a:r>
              <a:rPr lang="en-US" dirty="0" smtClean="0"/>
              <a:t>Instills pride</a:t>
            </a:r>
            <a:endParaRPr lang="en-US" dirty="0"/>
          </a:p>
        </p:txBody>
      </p:sp>
    </p:spTree>
    <p:extLst>
      <p:ext uri="{BB962C8B-B14F-4D97-AF65-F5344CB8AC3E}">
        <p14:creationId xmlns:p14="http://schemas.microsoft.com/office/powerpoint/2010/main" val="30650178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5 S’s?</a:t>
            </a:r>
            <a:endParaRPr lang="en-US" dirty="0"/>
          </a:p>
        </p:txBody>
      </p:sp>
      <p:sp>
        <p:nvSpPr>
          <p:cNvPr id="3" name="Content Placeholder 2"/>
          <p:cNvSpPr>
            <a:spLocks noGrp="1"/>
          </p:cNvSpPr>
          <p:nvPr>
            <p:ph idx="1"/>
          </p:nvPr>
        </p:nvSpPr>
        <p:spPr/>
        <p:txBody>
          <a:bodyPr>
            <a:normAutofit/>
          </a:bodyPr>
          <a:lstStyle/>
          <a:p>
            <a:r>
              <a:rPr lang="en-US" b="1" dirty="0"/>
              <a:t>Sort</a:t>
            </a:r>
            <a:r>
              <a:rPr lang="en-US" dirty="0"/>
              <a:t>: Sort out &amp; separate that which is needed &amp; not needed in the area.</a:t>
            </a:r>
          </a:p>
          <a:p>
            <a:r>
              <a:rPr lang="en-US" dirty="0"/>
              <a:t> </a:t>
            </a:r>
            <a:r>
              <a:rPr lang="en-US" b="1" dirty="0"/>
              <a:t>Straighten</a:t>
            </a:r>
            <a:r>
              <a:rPr lang="en-US" dirty="0"/>
              <a:t>: Arrange items that are needed so that they are ready &amp; easy to use. Clearly identify locations for all items so that anyone can find them &amp; return them once the task is completed.</a:t>
            </a:r>
          </a:p>
          <a:p>
            <a:r>
              <a:rPr lang="en-US" dirty="0"/>
              <a:t> </a:t>
            </a:r>
            <a:r>
              <a:rPr lang="en-US" b="1" dirty="0"/>
              <a:t>Shine</a:t>
            </a:r>
            <a:r>
              <a:rPr lang="en-US" dirty="0"/>
              <a:t>: Clean the workplace &amp; equipment on a regular basis in order to maintain standards &amp; identify defects.</a:t>
            </a:r>
          </a:p>
          <a:p>
            <a:r>
              <a:rPr lang="en-US" dirty="0"/>
              <a:t> </a:t>
            </a:r>
            <a:r>
              <a:rPr lang="en-US" b="1" dirty="0" smtClean="0"/>
              <a:t>Standardize</a:t>
            </a:r>
            <a:r>
              <a:rPr lang="en-US" dirty="0" smtClean="0"/>
              <a:t>: </a:t>
            </a:r>
            <a:r>
              <a:rPr lang="en-US" dirty="0"/>
              <a:t>Revisit the first three of the 5S on a frequent basis and confirm the condition of the </a:t>
            </a:r>
            <a:r>
              <a:rPr lang="en-US" dirty="0" err="1"/>
              <a:t>Gemba</a:t>
            </a:r>
            <a:r>
              <a:rPr lang="en-US" dirty="0"/>
              <a:t> using standard procedures.</a:t>
            </a:r>
          </a:p>
          <a:p>
            <a:r>
              <a:rPr lang="en-US" dirty="0"/>
              <a:t> </a:t>
            </a:r>
            <a:r>
              <a:rPr lang="en-US" b="1" dirty="0"/>
              <a:t>Sustain</a:t>
            </a:r>
            <a:r>
              <a:rPr lang="en-US" dirty="0"/>
              <a:t>: Keep to the rules to maintain the standard &amp; continue to improve every day.</a:t>
            </a:r>
          </a:p>
          <a:p>
            <a:endParaRPr lang="en-US" dirty="0"/>
          </a:p>
        </p:txBody>
      </p:sp>
    </p:spTree>
    <p:extLst>
      <p:ext uri="{BB962C8B-B14F-4D97-AF65-F5344CB8AC3E}">
        <p14:creationId xmlns:p14="http://schemas.microsoft.com/office/powerpoint/2010/main" val="14366970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5S: A Practical Example</a:t>
            </a:r>
            <a:endParaRPr lang="en-US" dirty="0"/>
          </a:p>
        </p:txBody>
      </p:sp>
      <p:sp>
        <p:nvSpPr>
          <p:cNvPr id="3" name="Content Placeholder 2"/>
          <p:cNvSpPr>
            <a:spLocks noGrp="1"/>
          </p:cNvSpPr>
          <p:nvPr>
            <p:ph idx="1"/>
          </p:nvPr>
        </p:nvSpPr>
        <p:spPr/>
        <p:txBody>
          <a:bodyPr/>
          <a:lstStyle/>
          <a:p>
            <a:r>
              <a:rPr lang="en-US" dirty="0" smtClean="0"/>
              <a:t>Let’s go to a video</a:t>
            </a:r>
          </a:p>
          <a:p>
            <a:r>
              <a:rPr lang="en-US" sz="2800" u="sng" dirty="0">
                <a:hlinkClick r:id="rId2" tooltip="link to YouTube video"/>
              </a:rPr>
              <a:t>https://www.youtube.com/watch?v=hagc33G0oOg</a:t>
            </a:r>
            <a:endParaRPr lang="en-US" sz="2800" dirty="0"/>
          </a:p>
          <a:p>
            <a:r>
              <a:rPr lang="en-US" dirty="0" smtClean="0"/>
              <a:t>What did you see?</a:t>
            </a:r>
          </a:p>
          <a:p>
            <a:r>
              <a:rPr lang="en-US" dirty="0" smtClean="0"/>
              <a:t>Was this practical advice you can use?</a:t>
            </a:r>
          </a:p>
          <a:p>
            <a:endParaRPr lang="en-US" dirty="0"/>
          </a:p>
        </p:txBody>
      </p:sp>
    </p:spTree>
    <p:extLst>
      <p:ext uri="{BB962C8B-B14F-4D97-AF65-F5344CB8AC3E}">
        <p14:creationId xmlns:p14="http://schemas.microsoft.com/office/powerpoint/2010/main" val="1620644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Taking the First Step</a:t>
            </a:r>
            <a:endParaRPr lang="en-US" dirty="0"/>
          </a:p>
        </p:txBody>
      </p:sp>
      <p:sp>
        <p:nvSpPr>
          <p:cNvPr id="3" name="Content Placeholder 2"/>
          <p:cNvSpPr>
            <a:spLocks noGrp="1"/>
          </p:cNvSpPr>
          <p:nvPr>
            <p:ph idx="1"/>
          </p:nvPr>
        </p:nvSpPr>
        <p:spPr/>
        <p:txBody>
          <a:bodyPr>
            <a:normAutofit/>
          </a:bodyPr>
          <a:lstStyle/>
          <a:p>
            <a:r>
              <a:rPr lang="en-US" dirty="0" smtClean="0"/>
              <a:t>Before you know how to get somewhere…</a:t>
            </a:r>
          </a:p>
          <a:p>
            <a:r>
              <a:rPr lang="en-US" dirty="0" smtClean="0"/>
              <a:t>You need to know where you are</a:t>
            </a:r>
          </a:p>
          <a:p>
            <a:r>
              <a:rPr lang="en-US" dirty="0" smtClean="0"/>
              <a:t>In Lean Manufacturing, this means creating a Value Stream Map</a:t>
            </a:r>
          </a:p>
          <a:p>
            <a:r>
              <a:rPr lang="en-US" dirty="0" smtClean="0"/>
              <a:t>A Value Stream Map is a map of what happens now</a:t>
            </a:r>
          </a:p>
          <a:p>
            <a:r>
              <a:rPr lang="en-US" dirty="0" smtClean="0"/>
              <a:t>It requires an honest assessment of the present reality</a:t>
            </a:r>
          </a:p>
          <a:p>
            <a:r>
              <a:rPr lang="en-US" dirty="0" smtClean="0"/>
              <a:t>It requires a multiplicity of eyes with different perspectives</a:t>
            </a:r>
          </a:p>
          <a:p>
            <a:endParaRPr lang="en-US" dirty="0"/>
          </a:p>
        </p:txBody>
      </p:sp>
    </p:spTree>
    <p:extLst>
      <p:ext uri="{BB962C8B-B14F-4D97-AF65-F5344CB8AC3E}">
        <p14:creationId xmlns:p14="http://schemas.microsoft.com/office/powerpoint/2010/main" val="3354763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look like?</a:t>
            </a:r>
            <a:endParaRPr lang="en-US" dirty="0"/>
          </a:p>
        </p:txBody>
      </p:sp>
      <p:pic>
        <p:nvPicPr>
          <p:cNvPr id="4" name="Content Placeholder 3" title="lean manufactur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2552" y="1600200"/>
            <a:ext cx="7335434" cy="4419599"/>
          </a:xfrm>
        </p:spPr>
      </p:pic>
    </p:spTree>
    <p:extLst>
      <p:ext uri="{BB962C8B-B14F-4D97-AF65-F5344CB8AC3E}">
        <p14:creationId xmlns:p14="http://schemas.microsoft.com/office/powerpoint/2010/main" val="13489831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do one?</a:t>
            </a:r>
            <a:endParaRPr lang="en-US" dirty="0"/>
          </a:p>
        </p:txBody>
      </p:sp>
      <p:sp>
        <p:nvSpPr>
          <p:cNvPr id="3" name="Content Placeholder 2"/>
          <p:cNvSpPr>
            <a:spLocks noGrp="1"/>
          </p:cNvSpPr>
          <p:nvPr>
            <p:ph idx="1"/>
          </p:nvPr>
        </p:nvSpPr>
        <p:spPr/>
        <p:txBody>
          <a:bodyPr/>
          <a:lstStyle/>
          <a:p>
            <a:r>
              <a:rPr lang="en-US" dirty="0" smtClean="0"/>
              <a:t>Start by examining your product volumes</a:t>
            </a:r>
          </a:p>
          <a:p>
            <a:r>
              <a:rPr lang="en-US" dirty="0" smtClean="0"/>
              <a:t>Classify them into families, e.g.:</a:t>
            </a:r>
          </a:p>
          <a:p>
            <a:pPr lvl="1"/>
            <a:r>
              <a:rPr lang="en-US" dirty="0" smtClean="0"/>
              <a:t>Large products</a:t>
            </a:r>
          </a:p>
          <a:p>
            <a:pPr lvl="1"/>
            <a:r>
              <a:rPr lang="en-US" dirty="0" smtClean="0"/>
              <a:t>Small products</a:t>
            </a:r>
          </a:p>
          <a:p>
            <a:r>
              <a:rPr lang="en-US" dirty="0" smtClean="0"/>
              <a:t>Pick a “typical” representative of each family</a:t>
            </a:r>
          </a:p>
          <a:p>
            <a:r>
              <a:rPr lang="en-US" dirty="0" smtClean="0"/>
              <a:t>Walk the product from soup to nuts</a:t>
            </a:r>
          </a:p>
          <a:p>
            <a:pPr lvl="1"/>
            <a:r>
              <a:rPr lang="en-US" dirty="0" smtClean="0"/>
              <a:t>From when a customer places an order…</a:t>
            </a:r>
          </a:p>
          <a:p>
            <a:pPr lvl="1"/>
            <a:r>
              <a:rPr lang="en-US" dirty="0" smtClean="0"/>
              <a:t>To when it’s loaded on a truck</a:t>
            </a:r>
            <a:endParaRPr lang="en-US" dirty="0"/>
          </a:p>
        </p:txBody>
      </p:sp>
    </p:spTree>
    <p:extLst>
      <p:ext uri="{BB962C8B-B14F-4D97-AF65-F5344CB8AC3E}">
        <p14:creationId xmlns:p14="http://schemas.microsoft.com/office/powerpoint/2010/main" val="34962060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Start </a:t>
            </a:r>
            <a:r>
              <a:rPr lang="en-US" dirty="0"/>
              <a:t>D</a:t>
            </a:r>
            <a:r>
              <a:rPr lang="en-US" dirty="0" smtClean="0"/>
              <a:t>rawing: Symbols</a:t>
            </a:r>
            <a:endParaRPr lang="en-US" dirty="0"/>
          </a:p>
        </p:txBody>
      </p:sp>
      <p:pic>
        <p:nvPicPr>
          <p:cNvPr id="1026" name="Picture 2" descr="http://leanmanufacturingtools.org/wp-content/uploads/2012/05/vsm-symbols.gif" title="symbo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371600"/>
            <a:ext cx="693420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6072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Lean: What is it?</a:t>
            </a:r>
            <a:endParaRPr lang="en-US" dirty="0"/>
          </a:p>
        </p:txBody>
      </p:sp>
      <p:sp>
        <p:nvSpPr>
          <p:cNvPr id="3" name="Content Placeholder 2"/>
          <p:cNvSpPr>
            <a:spLocks noGrp="1"/>
          </p:cNvSpPr>
          <p:nvPr>
            <p:ph idx="1"/>
          </p:nvPr>
        </p:nvSpPr>
        <p:spPr/>
        <p:txBody>
          <a:bodyPr>
            <a:normAutofit/>
          </a:bodyPr>
          <a:lstStyle/>
          <a:p>
            <a:r>
              <a:rPr lang="en-US" dirty="0" smtClean="0"/>
              <a:t>Lean is a process of continually improving how you do things to be more efficient, lower cost, and faster</a:t>
            </a:r>
          </a:p>
          <a:p>
            <a:r>
              <a:rPr lang="en-US" dirty="0" smtClean="0"/>
              <a:t>Lean is about maximizing operations the customer will pay for, and minimizing or eliminating everything else</a:t>
            </a:r>
          </a:p>
          <a:p>
            <a:r>
              <a:rPr lang="en-US" dirty="0" smtClean="0"/>
              <a:t>Lean is far, far </a:t>
            </a:r>
            <a:r>
              <a:rPr lang="en-US" b="1" dirty="0" smtClean="0"/>
              <a:t>more than just saving money</a:t>
            </a:r>
          </a:p>
          <a:p>
            <a:r>
              <a:rPr lang="en-US" dirty="0" smtClean="0"/>
              <a:t>Lean is not a “flavor of the month” program to be implemented willy-nilly</a:t>
            </a:r>
          </a:p>
          <a:p>
            <a:r>
              <a:rPr lang="en-US" dirty="0" smtClean="0"/>
              <a:t>Lean is a philosophy that </a:t>
            </a:r>
            <a:r>
              <a:rPr lang="en-US" b="1" dirty="0" smtClean="0"/>
              <a:t>needs to be rooted in the corporate culture</a:t>
            </a:r>
            <a:r>
              <a:rPr lang="en-US" dirty="0" smtClean="0"/>
              <a:t> and </a:t>
            </a:r>
            <a:r>
              <a:rPr lang="en-US" b="1" dirty="0" smtClean="0"/>
              <a:t>led/promoted from the top</a:t>
            </a:r>
          </a:p>
          <a:p>
            <a:pPr lvl="1"/>
            <a:r>
              <a:rPr lang="en-US" dirty="0" smtClean="0"/>
              <a:t>Or it </a:t>
            </a:r>
            <a:r>
              <a:rPr lang="en-US" b="1" dirty="0" smtClean="0"/>
              <a:t>just won’t work</a:t>
            </a:r>
          </a:p>
        </p:txBody>
      </p:sp>
    </p:spTree>
    <p:extLst>
      <p:ext uri="{BB962C8B-B14F-4D97-AF65-F5344CB8AC3E}">
        <p14:creationId xmlns:p14="http://schemas.microsoft.com/office/powerpoint/2010/main" val="219417562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By Step</a:t>
            </a:r>
            <a:endParaRPr lang="en-US" dirty="0"/>
          </a:p>
        </p:txBody>
      </p:sp>
      <p:sp>
        <p:nvSpPr>
          <p:cNvPr id="3" name="Content Placeholder 2"/>
          <p:cNvSpPr>
            <a:spLocks noGrp="1"/>
          </p:cNvSpPr>
          <p:nvPr>
            <p:ph idx="1"/>
          </p:nvPr>
        </p:nvSpPr>
        <p:spPr/>
        <p:txBody>
          <a:bodyPr>
            <a:normAutofit/>
          </a:bodyPr>
          <a:lstStyle/>
          <a:p>
            <a:r>
              <a:rPr lang="en-US" dirty="0" smtClean="0"/>
              <a:t>Map the actual process</a:t>
            </a:r>
          </a:p>
          <a:p>
            <a:pPr lvl="1"/>
            <a:r>
              <a:rPr lang="en-US" dirty="0" smtClean="0"/>
              <a:t>Thinking high-level (at least at first)</a:t>
            </a:r>
          </a:p>
          <a:p>
            <a:pPr lvl="1"/>
            <a:r>
              <a:rPr lang="en-US" dirty="0" smtClean="0"/>
              <a:t>Danger: Can get caught in the weeds</a:t>
            </a:r>
          </a:p>
          <a:p>
            <a:r>
              <a:rPr lang="en-US" dirty="0" smtClean="0"/>
              <a:t>Follow the parts through from beginning to end</a:t>
            </a:r>
          </a:p>
          <a:p>
            <a:pPr lvl="1"/>
            <a:r>
              <a:rPr lang="en-US" dirty="0" smtClean="0"/>
              <a:t>Can go forward or backwards through the flow</a:t>
            </a:r>
            <a:endParaRPr lang="en-US" dirty="0"/>
          </a:p>
          <a:p>
            <a:r>
              <a:rPr lang="en-US" dirty="0" smtClean="0"/>
              <a:t>Take notes.  Lots of notes.</a:t>
            </a:r>
          </a:p>
          <a:p>
            <a:pPr lvl="1"/>
            <a:r>
              <a:rPr lang="en-US" dirty="0" smtClean="0"/>
              <a:t>This is an application of “go and see”, </a:t>
            </a:r>
            <a:r>
              <a:rPr lang="en-US" dirty="0"/>
              <a:t>or </a:t>
            </a:r>
            <a:r>
              <a:rPr lang="en-US" i="1" dirty="0" err="1"/>
              <a:t>Genchi</a:t>
            </a:r>
            <a:r>
              <a:rPr lang="en-US" i="1" dirty="0"/>
              <a:t> </a:t>
            </a:r>
            <a:r>
              <a:rPr lang="en-US" i="1" dirty="0" err="1" smtClean="0"/>
              <a:t>Genbutsu</a:t>
            </a:r>
            <a:endParaRPr lang="en-US" i="1" dirty="0" smtClean="0"/>
          </a:p>
          <a:p>
            <a:pPr lvl="1"/>
            <a:r>
              <a:rPr lang="en-US" dirty="0" smtClean="0"/>
              <a:t>Get real data, nothing preprocessed</a:t>
            </a:r>
          </a:p>
          <a:p>
            <a:r>
              <a:rPr lang="en-US" dirty="0" smtClean="0"/>
              <a:t>Critical: Talk with the workers!</a:t>
            </a:r>
          </a:p>
        </p:txBody>
      </p:sp>
    </p:spTree>
    <p:extLst>
      <p:ext uri="{BB962C8B-B14F-4D97-AF65-F5344CB8AC3E}">
        <p14:creationId xmlns:p14="http://schemas.microsoft.com/office/powerpoint/2010/main" val="27742895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VSMs: There will be pushback</a:t>
            </a:r>
            <a:endParaRPr lang="en-US" dirty="0"/>
          </a:p>
        </p:txBody>
      </p:sp>
      <p:sp>
        <p:nvSpPr>
          <p:cNvPr id="3" name="Content Placeholder 2"/>
          <p:cNvSpPr>
            <a:spLocks noGrp="1"/>
          </p:cNvSpPr>
          <p:nvPr>
            <p:ph idx="1"/>
          </p:nvPr>
        </p:nvSpPr>
        <p:spPr/>
        <p:txBody>
          <a:bodyPr/>
          <a:lstStyle/>
          <a:p>
            <a:r>
              <a:rPr lang="en-US" dirty="0" smtClean="0"/>
              <a:t>Doing a VSM is </a:t>
            </a:r>
            <a:r>
              <a:rPr lang="en-US" b="1" dirty="0" smtClean="0"/>
              <a:t>not</a:t>
            </a:r>
            <a:r>
              <a:rPr lang="en-US" dirty="0" smtClean="0"/>
              <a:t> a trivial exercise</a:t>
            </a:r>
          </a:p>
          <a:p>
            <a:r>
              <a:rPr lang="en-US" dirty="0" smtClean="0"/>
              <a:t>Lots of time on the floor </a:t>
            </a:r>
            <a:r>
              <a:rPr lang="en-US" b="1" dirty="0" smtClean="0"/>
              <a:t>not</a:t>
            </a:r>
            <a:r>
              <a:rPr lang="en-US" dirty="0" smtClean="0"/>
              <a:t> doing “what you should be doing”</a:t>
            </a:r>
          </a:p>
          <a:p>
            <a:r>
              <a:rPr lang="en-US" dirty="0" smtClean="0"/>
              <a:t>Lots of disturbing/distracting with many questions</a:t>
            </a:r>
          </a:p>
          <a:p>
            <a:r>
              <a:rPr lang="en-US" dirty="0" smtClean="0"/>
              <a:t>Lots of poking around</a:t>
            </a:r>
          </a:p>
          <a:p>
            <a:r>
              <a:rPr lang="en-US" dirty="0" smtClean="0"/>
              <a:t>Lots of information gathering</a:t>
            </a:r>
          </a:p>
          <a:p>
            <a:r>
              <a:rPr lang="en-US" dirty="0"/>
              <a:t>D</a:t>
            </a:r>
            <a:r>
              <a:rPr lang="en-US" dirty="0" smtClean="0"/>
              <a:t>oing it right is a pain in the you-know-where</a:t>
            </a:r>
            <a:endParaRPr lang="en-US" dirty="0"/>
          </a:p>
        </p:txBody>
      </p:sp>
    </p:spTree>
    <p:extLst>
      <p:ext uri="{BB962C8B-B14F-4D97-AF65-F5344CB8AC3E}">
        <p14:creationId xmlns:p14="http://schemas.microsoft.com/office/powerpoint/2010/main" val="22791780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In Process Data</a:t>
            </a:r>
            <a:endParaRPr lang="en-US" dirty="0"/>
          </a:p>
        </p:txBody>
      </p:sp>
      <p:sp>
        <p:nvSpPr>
          <p:cNvPr id="3" name="Content Placeholder 2"/>
          <p:cNvSpPr>
            <a:spLocks noGrp="1"/>
          </p:cNvSpPr>
          <p:nvPr>
            <p:ph idx="1"/>
          </p:nvPr>
        </p:nvSpPr>
        <p:spPr/>
        <p:txBody>
          <a:bodyPr>
            <a:normAutofit/>
          </a:bodyPr>
          <a:lstStyle/>
          <a:p>
            <a:r>
              <a:rPr lang="en-US" dirty="0" smtClean="0"/>
              <a:t>Inventory amounts</a:t>
            </a:r>
            <a:endParaRPr lang="en-US" dirty="0"/>
          </a:p>
          <a:p>
            <a:r>
              <a:rPr lang="en-US" dirty="0" smtClean="0"/>
              <a:t>Cycle </a:t>
            </a:r>
            <a:r>
              <a:rPr lang="en-US" dirty="0"/>
              <a:t>time (time taken to make one product)</a:t>
            </a:r>
          </a:p>
          <a:p>
            <a:r>
              <a:rPr lang="en-US" dirty="0" smtClean="0"/>
              <a:t>Change </a:t>
            </a:r>
            <a:r>
              <a:rPr lang="en-US" dirty="0"/>
              <a:t>over time (from last good piece to </a:t>
            </a:r>
            <a:r>
              <a:rPr lang="en-US" dirty="0" smtClean="0"/>
              <a:t>first good piece)</a:t>
            </a:r>
            <a:endParaRPr lang="en-US" dirty="0"/>
          </a:p>
          <a:p>
            <a:r>
              <a:rPr lang="en-US" dirty="0" smtClean="0"/>
              <a:t>Up-time </a:t>
            </a:r>
            <a:r>
              <a:rPr lang="en-US" dirty="0"/>
              <a:t>(on-demand machine utilization)</a:t>
            </a:r>
          </a:p>
          <a:p>
            <a:r>
              <a:rPr lang="en-US" dirty="0" smtClean="0"/>
              <a:t>Number </a:t>
            </a:r>
            <a:r>
              <a:rPr lang="en-US" dirty="0"/>
              <a:t>of operators</a:t>
            </a:r>
          </a:p>
          <a:p>
            <a:r>
              <a:rPr lang="en-US" dirty="0" smtClean="0"/>
              <a:t>Shifts </a:t>
            </a:r>
            <a:r>
              <a:rPr lang="en-US" dirty="0"/>
              <a:t>worked</a:t>
            </a:r>
          </a:p>
          <a:p>
            <a:r>
              <a:rPr lang="en-US" dirty="0" smtClean="0"/>
              <a:t>Net </a:t>
            </a:r>
            <a:r>
              <a:rPr lang="en-US" dirty="0"/>
              <a:t>available working time</a:t>
            </a:r>
          </a:p>
          <a:p>
            <a:r>
              <a:rPr lang="en-US" dirty="0" smtClean="0"/>
              <a:t>Scrap </a:t>
            </a:r>
            <a:r>
              <a:rPr lang="en-US" dirty="0"/>
              <a:t>rate</a:t>
            </a:r>
          </a:p>
          <a:p>
            <a:r>
              <a:rPr lang="en-US" dirty="0" smtClean="0"/>
              <a:t>Pack </a:t>
            </a:r>
            <a:r>
              <a:rPr lang="en-US" dirty="0"/>
              <a:t>size/pallet sizes</a:t>
            </a:r>
          </a:p>
          <a:p>
            <a:r>
              <a:rPr lang="en-US" dirty="0" smtClean="0"/>
              <a:t>Batch Size</a:t>
            </a:r>
          </a:p>
          <a:p>
            <a:r>
              <a:rPr lang="en-US" dirty="0" smtClean="0"/>
              <a:t>TAKT time</a:t>
            </a:r>
            <a:endParaRPr lang="en-US" dirty="0"/>
          </a:p>
          <a:p>
            <a:endParaRPr lang="en-US" dirty="0"/>
          </a:p>
        </p:txBody>
      </p:sp>
    </p:spTree>
    <p:extLst>
      <p:ext uri="{BB962C8B-B14F-4D97-AF65-F5344CB8AC3E}">
        <p14:creationId xmlns:p14="http://schemas.microsoft.com/office/powerpoint/2010/main" val="20033229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 for Inventory &amp; WIP</a:t>
            </a:r>
            <a:endParaRPr lang="en-US" dirty="0"/>
          </a:p>
        </p:txBody>
      </p:sp>
      <p:sp>
        <p:nvSpPr>
          <p:cNvPr id="3" name="Content Placeholder 2"/>
          <p:cNvSpPr>
            <a:spLocks noGrp="1"/>
          </p:cNvSpPr>
          <p:nvPr>
            <p:ph idx="1"/>
          </p:nvPr>
        </p:nvSpPr>
        <p:spPr/>
        <p:txBody>
          <a:bodyPr/>
          <a:lstStyle/>
          <a:p>
            <a:r>
              <a:rPr lang="en-US" dirty="0" smtClean="0"/>
              <a:t>Inventory and WIP and commonplace</a:t>
            </a:r>
          </a:p>
          <a:p>
            <a:pPr lvl="1"/>
            <a:r>
              <a:rPr lang="en-US" dirty="0" smtClean="0"/>
              <a:t>Neither cannot be totally eliminated</a:t>
            </a:r>
            <a:endParaRPr lang="en-US" dirty="0"/>
          </a:p>
          <a:p>
            <a:r>
              <a:rPr lang="en-US" dirty="0" smtClean="0"/>
              <a:t>But is all that WIP really necessary?</a:t>
            </a:r>
          </a:p>
          <a:p>
            <a:r>
              <a:rPr lang="en-US" dirty="0" smtClean="0"/>
              <a:t>Inventory and WIP are often used as a cushion to hide problems</a:t>
            </a:r>
          </a:p>
          <a:p>
            <a:r>
              <a:rPr lang="en-US" dirty="0" smtClean="0"/>
              <a:t>Inventory and overproduction are two wastes</a:t>
            </a:r>
          </a:p>
          <a:p>
            <a:r>
              <a:rPr lang="en-US" dirty="0" smtClean="0"/>
              <a:t>Balance WIP minimization against the POF</a:t>
            </a:r>
            <a:endParaRPr lang="en-US" dirty="0"/>
          </a:p>
        </p:txBody>
      </p:sp>
    </p:spTree>
    <p:extLst>
      <p:ext uri="{BB962C8B-B14F-4D97-AF65-F5344CB8AC3E}">
        <p14:creationId xmlns:p14="http://schemas.microsoft.com/office/powerpoint/2010/main" val="36586715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In Timelines</a:t>
            </a:r>
            <a:endParaRPr lang="en-US" dirty="0"/>
          </a:p>
        </p:txBody>
      </p:sp>
      <p:sp>
        <p:nvSpPr>
          <p:cNvPr id="3" name="Content Placeholder 2"/>
          <p:cNvSpPr>
            <a:spLocks noGrp="1"/>
          </p:cNvSpPr>
          <p:nvPr>
            <p:ph idx="1"/>
          </p:nvPr>
        </p:nvSpPr>
        <p:spPr/>
        <p:txBody>
          <a:bodyPr/>
          <a:lstStyle/>
          <a:p>
            <a:r>
              <a:rPr lang="en-US" dirty="0" smtClean="0"/>
              <a:t>How long are parts waiting to be moved?</a:t>
            </a:r>
          </a:p>
          <a:p>
            <a:r>
              <a:rPr lang="en-US" dirty="0" smtClean="0"/>
              <a:t>How long does it take them to travel to where they are used?</a:t>
            </a:r>
          </a:p>
          <a:p>
            <a:r>
              <a:rPr lang="en-US" dirty="0" smtClean="0"/>
              <a:t>How long are they stored waiting to be processed?</a:t>
            </a:r>
          </a:p>
          <a:p>
            <a:r>
              <a:rPr lang="en-US" dirty="0" smtClean="0"/>
              <a:t>How long does the cycle time take?</a:t>
            </a:r>
          </a:p>
          <a:p>
            <a:r>
              <a:rPr lang="en-US" dirty="0" smtClean="0"/>
              <a:t>Lather, rinse, repeat through the whole chain, operation to operation, to the end</a:t>
            </a:r>
            <a:endParaRPr lang="en-US" dirty="0"/>
          </a:p>
        </p:txBody>
      </p:sp>
    </p:spTree>
    <p:extLst>
      <p:ext uri="{BB962C8B-B14F-4D97-AF65-F5344CB8AC3E}">
        <p14:creationId xmlns:p14="http://schemas.microsoft.com/office/powerpoint/2010/main" val="6327611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Notes, Talk with People</a:t>
            </a:r>
            <a:endParaRPr lang="en-US" dirty="0"/>
          </a:p>
        </p:txBody>
      </p:sp>
      <p:sp>
        <p:nvSpPr>
          <p:cNvPr id="3" name="Content Placeholder 2"/>
          <p:cNvSpPr>
            <a:spLocks noGrp="1"/>
          </p:cNvSpPr>
          <p:nvPr>
            <p:ph idx="1"/>
          </p:nvPr>
        </p:nvSpPr>
        <p:spPr/>
        <p:txBody>
          <a:bodyPr>
            <a:normAutofit/>
          </a:bodyPr>
          <a:lstStyle/>
          <a:p>
            <a:r>
              <a:rPr lang="en-US" dirty="0" smtClean="0"/>
              <a:t>Take notes on what you see</a:t>
            </a:r>
          </a:p>
          <a:p>
            <a:r>
              <a:rPr lang="en-US" dirty="0" smtClean="0"/>
              <a:t>Take lots of notes</a:t>
            </a:r>
          </a:p>
          <a:p>
            <a:r>
              <a:rPr lang="en-US" dirty="0" smtClean="0"/>
              <a:t>Talk with people</a:t>
            </a:r>
          </a:p>
          <a:p>
            <a:pPr lvl="1"/>
            <a:r>
              <a:rPr lang="en-US" dirty="0" smtClean="0"/>
              <a:t>What pisses them off?</a:t>
            </a:r>
          </a:p>
          <a:p>
            <a:pPr lvl="1"/>
            <a:r>
              <a:rPr lang="en-US" dirty="0" smtClean="0"/>
              <a:t>What prevents them from being more efficient?</a:t>
            </a:r>
          </a:p>
          <a:p>
            <a:pPr lvl="1"/>
            <a:r>
              <a:rPr lang="en-US" dirty="0" smtClean="0"/>
              <a:t>Look for PITAs (Pains In The A--)</a:t>
            </a:r>
          </a:p>
          <a:p>
            <a:pPr lvl="1"/>
            <a:r>
              <a:rPr lang="en-US" dirty="0" smtClean="0"/>
              <a:t>Ask open-ended questions… WHY, WHERE, WHAT, WHO, WHEN, HOW</a:t>
            </a:r>
          </a:p>
          <a:p>
            <a:pPr lvl="2"/>
            <a:r>
              <a:rPr lang="en-US" dirty="0" smtClean="0"/>
              <a:t>As a team develop a stock slate of questions</a:t>
            </a:r>
          </a:p>
          <a:p>
            <a:pPr lvl="1"/>
            <a:endParaRPr lang="en-US" dirty="0"/>
          </a:p>
        </p:txBody>
      </p:sp>
    </p:spTree>
    <p:extLst>
      <p:ext uri="{BB962C8B-B14F-4D97-AF65-F5344CB8AC3E}">
        <p14:creationId xmlns:p14="http://schemas.microsoft.com/office/powerpoint/2010/main" val="39592824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Analyze the VSM</a:t>
            </a:r>
            <a:endParaRPr lang="en-US" dirty="0"/>
          </a:p>
        </p:txBody>
      </p:sp>
      <p:sp>
        <p:nvSpPr>
          <p:cNvPr id="3" name="Content Placeholder 2"/>
          <p:cNvSpPr>
            <a:spLocks noGrp="1"/>
          </p:cNvSpPr>
          <p:nvPr>
            <p:ph idx="1"/>
          </p:nvPr>
        </p:nvSpPr>
        <p:spPr/>
        <p:txBody>
          <a:bodyPr>
            <a:normAutofit/>
          </a:bodyPr>
          <a:lstStyle/>
          <a:p>
            <a:r>
              <a:rPr lang="en-US" dirty="0" smtClean="0"/>
              <a:t>Questions to ask include:</a:t>
            </a:r>
          </a:p>
          <a:p>
            <a:pPr lvl="1"/>
            <a:r>
              <a:rPr lang="en-US" dirty="0" smtClean="0"/>
              <a:t>How much time is spent idle vs. being processed?</a:t>
            </a:r>
          </a:p>
          <a:p>
            <a:pPr lvl="1"/>
            <a:r>
              <a:rPr lang="en-US" dirty="0" smtClean="0"/>
              <a:t>How long do parts sit in inventory?</a:t>
            </a:r>
          </a:p>
          <a:p>
            <a:pPr lvl="1"/>
            <a:r>
              <a:rPr lang="en-US" dirty="0" smtClean="0"/>
              <a:t>Cycle times vs. TAKT times?</a:t>
            </a:r>
          </a:p>
          <a:p>
            <a:pPr lvl="1"/>
            <a:r>
              <a:rPr lang="en-US" dirty="0" smtClean="0"/>
              <a:t>Poor quality – being hidden by WIP?</a:t>
            </a:r>
          </a:p>
          <a:p>
            <a:pPr lvl="1"/>
            <a:r>
              <a:rPr lang="en-US" dirty="0" smtClean="0"/>
              <a:t>Long set-up times?</a:t>
            </a:r>
          </a:p>
          <a:p>
            <a:pPr lvl="1"/>
            <a:r>
              <a:rPr lang="en-US" dirty="0" smtClean="0"/>
              <a:t>Is this step </a:t>
            </a:r>
            <a:r>
              <a:rPr lang="en-US" b="1" dirty="0" smtClean="0"/>
              <a:t>adding value</a:t>
            </a:r>
            <a:r>
              <a:rPr lang="en-US" dirty="0" smtClean="0"/>
              <a:t>?</a:t>
            </a:r>
          </a:p>
          <a:p>
            <a:r>
              <a:rPr lang="en-US" dirty="0" smtClean="0"/>
              <a:t>One thing a VSM is NOT…</a:t>
            </a:r>
          </a:p>
          <a:p>
            <a:pPr lvl="1"/>
            <a:r>
              <a:rPr lang="en-US" dirty="0" smtClean="0"/>
              <a:t>A physical flow of material through the facility</a:t>
            </a:r>
            <a:endParaRPr lang="en-US" dirty="0"/>
          </a:p>
        </p:txBody>
      </p:sp>
    </p:spTree>
    <p:extLst>
      <p:ext uri="{BB962C8B-B14F-4D97-AF65-F5344CB8AC3E}">
        <p14:creationId xmlns:p14="http://schemas.microsoft.com/office/powerpoint/2010/main" val="267128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Be Afraid to Sit &amp; Stare</a:t>
            </a:r>
            <a:endParaRPr lang="en-US" dirty="0"/>
          </a:p>
        </p:txBody>
      </p:sp>
      <p:sp>
        <p:nvSpPr>
          <p:cNvPr id="3" name="Content Placeholder 2"/>
          <p:cNvSpPr>
            <a:spLocks noGrp="1"/>
          </p:cNvSpPr>
          <p:nvPr>
            <p:ph idx="1"/>
          </p:nvPr>
        </p:nvSpPr>
        <p:spPr/>
        <p:txBody>
          <a:bodyPr/>
          <a:lstStyle/>
          <a:p>
            <a:r>
              <a:rPr lang="en-US" dirty="0" smtClean="0"/>
              <a:t>Once a VSM is done and everyone’s happy…</a:t>
            </a:r>
          </a:p>
          <a:p>
            <a:r>
              <a:rPr lang="en-US" dirty="0" smtClean="0"/>
              <a:t>Invite people to look at it</a:t>
            </a:r>
          </a:p>
          <a:p>
            <a:pPr lvl="1"/>
            <a:r>
              <a:rPr lang="en-US" dirty="0" smtClean="0"/>
              <a:t>Get them to write down their observations</a:t>
            </a:r>
          </a:p>
          <a:p>
            <a:pPr lvl="1"/>
            <a:r>
              <a:rPr lang="en-US" dirty="0" smtClean="0"/>
              <a:t>And suggestions for improvement</a:t>
            </a:r>
          </a:p>
          <a:p>
            <a:pPr lvl="1"/>
            <a:r>
              <a:rPr lang="en-US" dirty="0" smtClean="0"/>
              <a:t>Not just office people, but </a:t>
            </a:r>
            <a:r>
              <a:rPr lang="en-US" smtClean="0"/>
              <a:t>floor personnel</a:t>
            </a:r>
            <a:endParaRPr lang="en-US" dirty="0" smtClean="0"/>
          </a:p>
          <a:p>
            <a:r>
              <a:rPr lang="en-US" dirty="0" smtClean="0"/>
              <a:t>Don’t rule out just sitting and staring at it</a:t>
            </a:r>
          </a:p>
          <a:p>
            <a:r>
              <a:rPr lang="en-US" dirty="0" smtClean="0"/>
              <a:t>Your subconscious is very powerful</a:t>
            </a:r>
          </a:p>
          <a:p>
            <a:pPr marL="0" indent="0">
              <a:buNone/>
            </a:pPr>
            <a:endParaRPr lang="en-US" dirty="0"/>
          </a:p>
        </p:txBody>
      </p:sp>
    </p:spTree>
    <p:extLst>
      <p:ext uri="{BB962C8B-B14F-4D97-AF65-F5344CB8AC3E}">
        <p14:creationId xmlns:p14="http://schemas.microsoft.com/office/powerpoint/2010/main" val="26517184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Create the Future</a:t>
            </a:r>
            <a:endParaRPr lang="en-US" dirty="0"/>
          </a:p>
        </p:txBody>
      </p:sp>
      <p:sp>
        <p:nvSpPr>
          <p:cNvPr id="3" name="Content Placeholder 2"/>
          <p:cNvSpPr>
            <a:spLocks noGrp="1"/>
          </p:cNvSpPr>
          <p:nvPr>
            <p:ph idx="1"/>
          </p:nvPr>
        </p:nvSpPr>
        <p:spPr/>
        <p:txBody>
          <a:bodyPr/>
          <a:lstStyle/>
          <a:p>
            <a:r>
              <a:rPr lang="en-US" dirty="0" smtClean="0"/>
              <a:t>TIM WOOD</a:t>
            </a:r>
          </a:p>
          <a:p>
            <a:pPr lvl="1"/>
            <a:r>
              <a:rPr lang="en-US" dirty="0" smtClean="0"/>
              <a:t>Analyze / ask about each step</a:t>
            </a:r>
          </a:p>
          <a:p>
            <a:r>
              <a:rPr lang="en-US" dirty="0" smtClean="0"/>
              <a:t>Be systematic</a:t>
            </a:r>
          </a:p>
          <a:p>
            <a:r>
              <a:rPr lang="en-US" dirty="0" smtClean="0"/>
              <a:t>You want to nitpick</a:t>
            </a:r>
          </a:p>
          <a:p>
            <a:pPr lvl="1"/>
            <a:r>
              <a:rPr lang="en-US" dirty="0" smtClean="0"/>
              <a:t>Create </a:t>
            </a:r>
            <a:r>
              <a:rPr lang="en-US" b="1" dirty="0" smtClean="0"/>
              <a:t>lots</a:t>
            </a:r>
            <a:r>
              <a:rPr lang="en-US" dirty="0" smtClean="0"/>
              <a:t> of potential projects</a:t>
            </a:r>
          </a:p>
          <a:p>
            <a:pPr lvl="1"/>
            <a:r>
              <a:rPr lang="en-US" dirty="0" smtClean="0"/>
              <a:t>Think “What if…” and “If only…”</a:t>
            </a:r>
          </a:p>
          <a:p>
            <a:pPr lvl="1"/>
            <a:r>
              <a:rPr lang="en-US" dirty="0" smtClean="0"/>
              <a:t>Imagination </a:t>
            </a:r>
            <a:r>
              <a:rPr lang="en-US" b="1" dirty="0" smtClean="0"/>
              <a:t>first</a:t>
            </a:r>
            <a:r>
              <a:rPr lang="en-US" dirty="0" smtClean="0"/>
              <a:t>, then figure out how to implement</a:t>
            </a:r>
          </a:p>
          <a:p>
            <a:pPr lvl="1"/>
            <a:endParaRPr lang="en-US" dirty="0"/>
          </a:p>
          <a:p>
            <a:pPr lvl="1"/>
            <a:endParaRPr lang="en-US" dirty="0" smtClean="0"/>
          </a:p>
        </p:txBody>
      </p:sp>
    </p:spTree>
    <p:extLst>
      <p:ext uri="{BB962C8B-B14F-4D97-AF65-F5344CB8AC3E}">
        <p14:creationId xmlns:p14="http://schemas.microsoft.com/office/powerpoint/2010/main" val="34063836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VSM Process is…</a:t>
            </a:r>
            <a:endParaRPr lang="en-US" dirty="0"/>
          </a:p>
        </p:txBody>
      </p:sp>
      <p:sp>
        <p:nvSpPr>
          <p:cNvPr id="3" name="Content Placeholder 2"/>
          <p:cNvSpPr>
            <a:spLocks noGrp="1"/>
          </p:cNvSpPr>
          <p:nvPr>
            <p:ph idx="1"/>
          </p:nvPr>
        </p:nvSpPr>
        <p:spPr/>
        <p:txBody>
          <a:bodyPr>
            <a:normAutofit/>
          </a:bodyPr>
          <a:lstStyle/>
          <a:p>
            <a:r>
              <a:rPr lang="en-US" dirty="0" smtClean="0"/>
              <a:t>Iterative</a:t>
            </a:r>
          </a:p>
          <a:p>
            <a:pPr lvl="1"/>
            <a:r>
              <a:rPr lang="en-US" dirty="0" smtClean="0"/>
              <a:t>You will not be able to make all the changes you seek at once</a:t>
            </a:r>
          </a:p>
          <a:p>
            <a:pPr lvl="1"/>
            <a:r>
              <a:rPr lang="en-US" dirty="0" smtClean="0"/>
              <a:t>Focus on “low hanging fruit”</a:t>
            </a:r>
          </a:p>
          <a:p>
            <a:pPr lvl="1"/>
            <a:r>
              <a:rPr lang="en-US" dirty="0" smtClean="0"/>
              <a:t>Start small; small wins encourage more effort</a:t>
            </a:r>
          </a:p>
          <a:p>
            <a:pPr lvl="1"/>
            <a:r>
              <a:rPr lang="en-US" dirty="0" smtClean="0"/>
              <a:t>Successes build on successes – success is contagious</a:t>
            </a:r>
          </a:p>
          <a:p>
            <a:r>
              <a:rPr lang="en-US" dirty="0" smtClean="0"/>
              <a:t>A learning process</a:t>
            </a:r>
          </a:p>
          <a:p>
            <a:pPr lvl="1"/>
            <a:r>
              <a:rPr lang="en-US" dirty="0" smtClean="0"/>
              <a:t>Don’t be discouraged if things don’t go as planned</a:t>
            </a:r>
          </a:p>
          <a:p>
            <a:pPr lvl="1"/>
            <a:r>
              <a:rPr lang="en-US" dirty="0" smtClean="0"/>
              <a:t>“Either I win or I learn” – proverb from the internet</a:t>
            </a:r>
          </a:p>
        </p:txBody>
      </p:sp>
    </p:spTree>
    <p:extLst>
      <p:ext uri="{BB962C8B-B14F-4D97-AF65-F5344CB8AC3E}">
        <p14:creationId xmlns:p14="http://schemas.microsoft.com/office/powerpoint/2010/main" val="2534294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Implement Lean?</a:t>
            </a:r>
            <a:endParaRPr lang="en-US" dirty="0"/>
          </a:p>
        </p:txBody>
      </p:sp>
      <p:sp>
        <p:nvSpPr>
          <p:cNvPr id="3" name="Content Placeholder 2"/>
          <p:cNvSpPr>
            <a:spLocks noGrp="1"/>
          </p:cNvSpPr>
          <p:nvPr>
            <p:ph idx="1"/>
          </p:nvPr>
        </p:nvSpPr>
        <p:spPr/>
        <p:txBody>
          <a:bodyPr/>
          <a:lstStyle/>
          <a:p>
            <a:r>
              <a:rPr lang="en-US" dirty="0" smtClean="0"/>
              <a:t>Companies </a:t>
            </a:r>
            <a:r>
              <a:rPr lang="en-US" dirty="0"/>
              <a:t>compete on four axes:</a:t>
            </a:r>
          </a:p>
          <a:p>
            <a:pPr lvl="1"/>
            <a:r>
              <a:rPr lang="en-US" dirty="0"/>
              <a:t>Cost</a:t>
            </a:r>
          </a:p>
          <a:p>
            <a:pPr lvl="1"/>
            <a:r>
              <a:rPr lang="en-US" dirty="0"/>
              <a:t>Quality</a:t>
            </a:r>
          </a:p>
          <a:p>
            <a:pPr lvl="1"/>
            <a:r>
              <a:rPr lang="en-US" dirty="0"/>
              <a:t>Function</a:t>
            </a:r>
          </a:p>
          <a:p>
            <a:pPr lvl="1"/>
            <a:r>
              <a:rPr lang="en-US" dirty="0" smtClean="0"/>
              <a:t>Speed </a:t>
            </a:r>
            <a:r>
              <a:rPr lang="en-US" smtClean="0"/>
              <a:t>/ Agility</a:t>
            </a:r>
            <a:endParaRPr lang="en-US" dirty="0"/>
          </a:p>
          <a:p>
            <a:endParaRPr lang="en-US" dirty="0"/>
          </a:p>
        </p:txBody>
      </p:sp>
    </p:spTree>
    <p:extLst>
      <p:ext uri="{BB962C8B-B14F-4D97-AF65-F5344CB8AC3E}">
        <p14:creationId xmlns:p14="http://schemas.microsoft.com/office/powerpoint/2010/main" val="21941756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LEGO Game</a:t>
            </a:r>
            <a:endParaRPr lang="en-US" dirty="0"/>
          </a:p>
        </p:txBody>
      </p:sp>
      <p:sp>
        <p:nvSpPr>
          <p:cNvPr id="3" name="Content Placeholder 2"/>
          <p:cNvSpPr>
            <a:spLocks noGrp="1"/>
          </p:cNvSpPr>
          <p:nvPr>
            <p:ph idx="1"/>
          </p:nvPr>
        </p:nvSpPr>
        <p:spPr/>
        <p:txBody>
          <a:bodyPr/>
          <a:lstStyle/>
          <a:p>
            <a:r>
              <a:rPr lang="en-US" dirty="0" smtClean="0"/>
              <a:t>We’re going to do an exercise</a:t>
            </a:r>
          </a:p>
          <a:p>
            <a:r>
              <a:rPr lang="en-US" dirty="0" smtClean="0"/>
              <a:t>You are the production and supervisory personnel</a:t>
            </a:r>
          </a:p>
          <a:p>
            <a:r>
              <a:rPr lang="en-US" dirty="0" smtClean="0"/>
              <a:t>You will be producing assemblies</a:t>
            </a:r>
          </a:p>
          <a:p>
            <a:r>
              <a:rPr lang="en-US" dirty="0" smtClean="0"/>
              <a:t>The first time will be a “push” process</a:t>
            </a:r>
          </a:p>
          <a:p>
            <a:r>
              <a:rPr lang="en-US" dirty="0" smtClean="0"/>
              <a:t>Then… you get to make suggestions on improving the process</a:t>
            </a:r>
            <a:endParaRPr lang="en-US" dirty="0"/>
          </a:p>
        </p:txBody>
      </p:sp>
    </p:spTree>
    <p:extLst>
      <p:ext uri="{BB962C8B-B14F-4D97-AF65-F5344CB8AC3E}">
        <p14:creationId xmlns:p14="http://schemas.microsoft.com/office/powerpoint/2010/main" val="41995766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LEGO Game: Take </a:t>
            </a:r>
            <a:r>
              <a:rPr lang="en-US" dirty="0" smtClean="0"/>
              <a:t>1</a:t>
            </a:r>
            <a:endParaRPr lang="en-US" dirty="0"/>
          </a:p>
        </p:txBody>
      </p:sp>
      <p:sp>
        <p:nvSpPr>
          <p:cNvPr id="3" name="Content Placeholder 2"/>
          <p:cNvSpPr>
            <a:spLocks noGrp="1"/>
          </p:cNvSpPr>
          <p:nvPr>
            <p:ph idx="1"/>
          </p:nvPr>
        </p:nvSpPr>
        <p:spPr/>
        <p:txBody>
          <a:bodyPr/>
          <a:lstStyle/>
          <a:p>
            <a:r>
              <a:rPr lang="en-US" dirty="0" smtClean="0"/>
              <a:t>Just do it!</a:t>
            </a:r>
            <a:endParaRPr lang="en-US" dirty="0"/>
          </a:p>
        </p:txBody>
      </p:sp>
    </p:spTree>
    <p:extLst>
      <p:ext uri="{BB962C8B-B14F-4D97-AF65-F5344CB8AC3E}">
        <p14:creationId xmlns:p14="http://schemas.microsoft.com/office/powerpoint/2010/main" val="10738399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LEGO Game: Debrief</a:t>
            </a:r>
            <a:endParaRPr lang="en-US" dirty="0"/>
          </a:p>
        </p:txBody>
      </p:sp>
      <p:sp>
        <p:nvSpPr>
          <p:cNvPr id="3" name="Content Placeholder 2"/>
          <p:cNvSpPr>
            <a:spLocks noGrp="1"/>
          </p:cNvSpPr>
          <p:nvPr>
            <p:ph idx="1"/>
          </p:nvPr>
        </p:nvSpPr>
        <p:spPr/>
        <p:txBody>
          <a:bodyPr>
            <a:normAutofit/>
          </a:bodyPr>
          <a:lstStyle/>
          <a:p>
            <a:r>
              <a:rPr lang="en-US" dirty="0" smtClean="0"/>
              <a:t>What did you observe?</a:t>
            </a:r>
          </a:p>
          <a:p>
            <a:r>
              <a:rPr lang="en-US" dirty="0" smtClean="0"/>
              <a:t>Let’s walk through TIM WOOD on the board</a:t>
            </a:r>
          </a:p>
          <a:p>
            <a:pPr lvl="1"/>
            <a:r>
              <a:rPr lang="en-US" dirty="0" smtClean="0"/>
              <a:t>Transportation</a:t>
            </a:r>
          </a:p>
          <a:p>
            <a:pPr lvl="1"/>
            <a:r>
              <a:rPr lang="en-US" dirty="0" smtClean="0"/>
              <a:t>Inventory</a:t>
            </a:r>
          </a:p>
          <a:p>
            <a:pPr lvl="1"/>
            <a:r>
              <a:rPr lang="en-US" dirty="0" smtClean="0"/>
              <a:t>Movement</a:t>
            </a:r>
          </a:p>
          <a:p>
            <a:pPr lvl="1"/>
            <a:r>
              <a:rPr lang="en-US" dirty="0" smtClean="0"/>
              <a:t>Waiting</a:t>
            </a:r>
          </a:p>
          <a:p>
            <a:pPr lvl="1"/>
            <a:r>
              <a:rPr lang="en-US" dirty="0" smtClean="0"/>
              <a:t>Overproduction</a:t>
            </a:r>
          </a:p>
          <a:p>
            <a:pPr lvl="1"/>
            <a:r>
              <a:rPr lang="en-US" dirty="0" err="1" smtClean="0"/>
              <a:t>Overprocessing</a:t>
            </a:r>
            <a:endParaRPr lang="en-US" dirty="0" smtClean="0"/>
          </a:p>
          <a:p>
            <a:pPr lvl="1"/>
            <a:r>
              <a:rPr lang="en-US" dirty="0" smtClean="0"/>
              <a:t>Defects</a:t>
            </a:r>
          </a:p>
          <a:p>
            <a:endParaRPr lang="en-US" dirty="0"/>
          </a:p>
        </p:txBody>
      </p:sp>
    </p:spTree>
    <p:extLst>
      <p:ext uri="{BB962C8B-B14F-4D97-AF65-F5344CB8AC3E}">
        <p14:creationId xmlns:p14="http://schemas.microsoft.com/office/powerpoint/2010/main" val="23551337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LEGO Game (Again)</a:t>
            </a:r>
            <a:endParaRPr lang="en-US" dirty="0"/>
          </a:p>
        </p:txBody>
      </p:sp>
      <p:sp>
        <p:nvSpPr>
          <p:cNvPr id="3" name="Content Placeholder 2"/>
          <p:cNvSpPr>
            <a:spLocks noGrp="1"/>
          </p:cNvSpPr>
          <p:nvPr>
            <p:ph idx="1"/>
          </p:nvPr>
        </p:nvSpPr>
        <p:spPr/>
        <p:txBody>
          <a:bodyPr/>
          <a:lstStyle/>
          <a:p>
            <a:r>
              <a:rPr lang="en-US" dirty="0" smtClean="0"/>
              <a:t>Brainstorm suggestions to improve</a:t>
            </a:r>
          </a:p>
          <a:p>
            <a:endParaRPr lang="en-US" dirty="0"/>
          </a:p>
        </p:txBody>
      </p:sp>
    </p:spTree>
    <p:extLst>
      <p:ext uri="{BB962C8B-B14F-4D97-AF65-F5344CB8AC3E}">
        <p14:creationId xmlns:p14="http://schemas.microsoft.com/office/powerpoint/2010/main" val="28395317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LEGO Game: Take 2</a:t>
            </a:r>
            <a:endParaRPr lang="en-US" dirty="0"/>
          </a:p>
        </p:txBody>
      </p:sp>
      <p:sp>
        <p:nvSpPr>
          <p:cNvPr id="3" name="Content Placeholder 2"/>
          <p:cNvSpPr>
            <a:spLocks noGrp="1"/>
          </p:cNvSpPr>
          <p:nvPr>
            <p:ph idx="1"/>
          </p:nvPr>
        </p:nvSpPr>
        <p:spPr/>
        <p:txBody>
          <a:bodyPr/>
          <a:lstStyle/>
          <a:p>
            <a:r>
              <a:rPr lang="en-US" dirty="0" smtClean="0"/>
              <a:t>Just do it!</a:t>
            </a:r>
            <a:endParaRPr lang="en-US" dirty="0"/>
          </a:p>
        </p:txBody>
      </p:sp>
    </p:spTree>
    <p:extLst>
      <p:ext uri="{BB962C8B-B14F-4D97-AF65-F5344CB8AC3E}">
        <p14:creationId xmlns:p14="http://schemas.microsoft.com/office/powerpoint/2010/main" val="150138531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LEGO Game Debrief</a:t>
            </a:r>
            <a:endParaRPr lang="en-US" dirty="0"/>
          </a:p>
        </p:txBody>
      </p:sp>
      <p:sp>
        <p:nvSpPr>
          <p:cNvPr id="3" name="Content Placeholder 2"/>
          <p:cNvSpPr>
            <a:spLocks noGrp="1"/>
          </p:cNvSpPr>
          <p:nvPr>
            <p:ph idx="1"/>
          </p:nvPr>
        </p:nvSpPr>
        <p:spPr/>
        <p:txBody>
          <a:bodyPr/>
          <a:lstStyle/>
          <a:p>
            <a:r>
              <a:rPr lang="en-US" dirty="0" smtClean="0"/>
              <a:t>Discuss results</a:t>
            </a:r>
          </a:p>
          <a:p>
            <a:pPr lvl="1"/>
            <a:r>
              <a:rPr lang="en-US" dirty="0" smtClean="0"/>
              <a:t>What did you observe?</a:t>
            </a:r>
          </a:p>
          <a:p>
            <a:pPr lvl="1"/>
            <a:r>
              <a:rPr lang="en-US" dirty="0" smtClean="0"/>
              <a:t>Were things better?  Faster?</a:t>
            </a:r>
          </a:p>
          <a:p>
            <a:pPr lvl="1"/>
            <a:r>
              <a:rPr lang="en-US" dirty="0" smtClean="0"/>
              <a:t>TIM WOOD – how’d he do?</a:t>
            </a:r>
          </a:p>
          <a:p>
            <a:endParaRPr lang="en-US" dirty="0" smtClean="0"/>
          </a:p>
        </p:txBody>
      </p:sp>
    </p:spTree>
    <p:extLst>
      <p:ext uri="{BB962C8B-B14F-4D97-AF65-F5344CB8AC3E}">
        <p14:creationId xmlns:p14="http://schemas.microsoft.com/office/powerpoint/2010/main" val="40443912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Not Goal</a:t>
            </a:r>
            <a:endParaRPr lang="en-US" dirty="0"/>
          </a:p>
        </p:txBody>
      </p:sp>
      <p:sp>
        <p:nvSpPr>
          <p:cNvPr id="3" name="Content Placeholder 2"/>
          <p:cNvSpPr>
            <a:spLocks noGrp="1"/>
          </p:cNvSpPr>
          <p:nvPr>
            <p:ph idx="1"/>
          </p:nvPr>
        </p:nvSpPr>
        <p:spPr/>
        <p:txBody>
          <a:bodyPr>
            <a:normAutofit/>
          </a:bodyPr>
          <a:lstStyle/>
          <a:p>
            <a:r>
              <a:rPr lang="en-US" dirty="0" smtClean="0"/>
              <a:t>Lean focuses on </a:t>
            </a:r>
            <a:r>
              <a:rPr lang="en-US" b="1" dirty="0" smtClean="0"/>
              <a:t>processes</a:t>
            </a:r>
            <a:r>
              <a:rPr lang="en-US" dirty="0" smtClean="0"/>
              <a:t>, not </a:t>
            </a:r>
            <a:r>
              <a:rPr lang="en-US" b="1" dirty="0" smtClean="0"/>
              <a:t>goals</a:t>
            </a:r>
          </a:p>
          <a:p>
            <a:r>
              <a:rPr lang="en-US" dirty="0" smtClean="0"/>
              <a:t>Get the process right, the goals will take care of themselves</a:t>
            </a:r>
          </a:p>
          <a:p>
            <a:pPr lvl="1"/>
            <a:r>
              <a:rPr lang="en-US" dirty="0" smtClean="0"/>
              <a:t>Process improvements do </a:t>
            </a:r>
            <a:r>
              <a:rPr lang="en-US" b="1" dirty="0" smtClean="0"/>
              <a:t>include</a:t>
            </a:r>
            <a:r>
              <a:rPr lang="en-US" dirty="0" smtClean="0"/>
              <a:t> goals</a:t>
            </a:r>
          </a:p>
          <a:p>
            <a:r>
              <a:rPr lang="en-US" dirty="0" smtClean="0"/>
              <a:t>E.g., losing weight / getting fit</a:t>
            </a:r>
          </a:p>
          <a:p>
            <a:pPr lvl="1"/>
            <a:r>
              <a:rPr lang="en-US" dirty="0" smtClean="0"/>
              <a:t>Those who set a goal (e.g., lose 20 pounds) will almost surely backslide</a:t>
            </a:r>
          </a:p>
          <a:p>
            <a:pPr lvl="1"/>
            <a:r>
              <a:rPr lang="en-US" dirty="0" smtClean="0"/>
              <a:t>Those who change their lifestyle (process) will be more successful</a:t>
            </a:r>
            <a:endParaRPr lang="en-US" dirty="0"/>
          </a:p>
        </p:txBody>
      </p:sp>
    </p:spTree>
    <p:extLst>
      <p:ext uri="{BB962C8B-B14F-4D97-AF65-F5344CB8AC3E}">
        <p14:creationId xmlns:p14="http://schemas.microsoft.com/office/powerpoint/2010/main" val="13327664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Kaizen / Kaizen Blitz</a:t>
            </a:r>
            <a:endParaRPr lang="en-US" dirty="0"/>
          </a:p>
        </p:txBody>
      </p:sp>
      <p:sp>
        <p:nvSpPr>
          <p:cNvPr id="3" name="Content Placeholder 2"/>
          <p:cNvSpPr>
            <a:spLocks noGrp="1"/>
          </p:cNvSpPr>
          <p:nvPr>
            <p:ph idx="1"/>
          </p:nvPr>
        </p:nvSpPr>
        <p:spPr/>
        <p:txBody>
          <a:bodyPr>
            <a:normAutofit/>
          </a:bodyPr>
          <a:lstStyle/>
          <a:p>
            <a:r>
              <a:rPr lang="en-US" dirty="0" smtClean="0"/>
              <a:t>Kaizen: Continuous Improvement</a:t>
            </a:r>
          </a:p>
          <a:p>
            <a:pPr lvl="1"/>
            <a:r>
              <a:rPr lang="en-US" dirty="0" smtClean="0"/>
              <a:t>Always be tweaking</a:t>
            </a:r>
          </a:p>
          <a:p>
            <a:pPr lvl="1"/>
            <a:r>
              <a:rPr lang="en-US" dirty="0" smtClean="0"/>
              <a:t>Always be looking for new ways to do things</a:t>
            </a:r>
          </a:p>
          <a:p>
            <a:pPr lvl="1"/>
            <a:r>
              <a:rPr lang="en-US" dirty="0" smtClean="0"/>
              <a:t>Small changes are easier to make </a:t>
            </a:r>
          </a:p>
          <a:p>
            <a:pPr lvl="1"/>
            <a:r>
              <a:rPr lang="en-US" dirty="0" smtClean="0"/>
              <a:t>Constant churn of ideas</a:t>
            </a:r>
          </a:p>
          <a:p>
            <a:r>
              <a:rPr lang="en-US" dirty="0" smtClean="0"/>
              <a:t>Kaizen blitz: Improving a specific thing with an intense focused effort</a:t>
            </a:r>
          </a:p>
          <a:p>
            <a:pPr lvl="1"/>
            <a:r>
              <a:rPr lang="en-US" dirty="0" smtClean="0"/>
              <a:t>Specific</a:t>
            </a:r>
          </a:p>
          <a:p>
            <a:pPr lvl="1"/>
            <a:r>
              <a:rPr lang="en-US" dirty="0" smtClean="0"/>
              <a:t>Targeted</a:t>
            </a:r>
          </a:p>
          <a:p>
            <a:r>
              <a:rPr lang="en-US" sz="3000" dirty="0" smtClean="0">
                <a:hlinkClick r:id="rId2" tooltip="link to YouTube video"/>
              </a:rPr>
              <a:t>https</a:t>
            </a:r>
            <a:r>
              <a:rPr lang="en-US" sz="3000" dirty="0">
                <a:hlinkClick r:id="rId2" tooltip="link to YouTube video"/>
              </a:rPr>
              <a:t>://</a:t>
            </a:r>
            <a:r>
              <a:rPr lang="en-US" sz="3000" dirty="0" smtClean="0">
                <a:hlinkClick r:id="rId2" tooltip="link to YouTube video"/>
              </a:rPr>
              <a:t>www.youtube.com/watch?v=su9CulCZTBg</a:t>
            </a:r>
            <a:endParaRPr lang="en-US" sz="3000" dirty="0" smtClean="0"/>
          </a:p>
          <a:p>
            <a:endParaRPr lang="en-US" dirty="0"/>
          </a:p>
        </p:txBody>
      </p:sp>
    </p:spTree>
    <p:extLst>
      <p:ext uri="{BB962C8B-B14F-4D97-AF65-F5344CB8AC3E}">
        <p14:creationId xmlns:p14="http://schemas.microsoft.com/office/powerpoint/2010/main" val="155388147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Tools: SMED</a:t>
            </a:r>
            <a:endParaRPr lang="en-US" dirty="0"/>
          </a:p>
        </p:txBody>
      </p:sp>
      <p:sp>
        <p:nvSpPr>
          <p:cNvPr id="3" name="Content Placeholder 2"/>
          <p:cNvSpPr>
            <a:spLocks noGrp="1"/>
          </p:cNvSpPr>
          <p:nvPr>
            <p:ph idx="1"/>
          </p:nvPr>
        </p:nvSpPr>
        <p:spPr/>
        <p:txBody>
          <a:bodyPr/>
          <a:lstStyle/>
          <a:p>
            <a:r>
              <a:rPr lang="en-US" dirty="0" smtClean="0"/>
              <a:t>Single Minute Exchange of Dies</a:t>
            </a:r>
          </a:p>
          <a:p>
            <a:r>
              <a:rPr lang="en-US" dirty="0" smtClean="0"/>
              <a:t>What does this really mean?</a:t>
            </a:r>
          </a:p>
          <a:p>
            <a:pPr lvl="1"/>
            <a:r>
              <a:rPr lang="en-US" dirty="0" smtClean="0"/>
              <a:t>Rapid changeover from one product to another</a:t>
            </a:r>
          </a:p>
          <a:p>
            <a:r>
              <a:rPr lang="en-US" dirty="0" smtClean="0"/>
              <a:t>Reduced set-up times</a:t>
            </a:r>
          </a:p>
          <a:p>
            <a:r>
              <a:rPr lang="en-US" dirty="0" smtClean="0"/>
              <a:t>Facilitates smaller batch sizes</a:t>
            </a:r>
          </a:p>
          <a:p>
            <a:r>
              <a:rPr lang="en-US" dirty="0" smtClean="0"/>
              <a:t>Lowers inventory</a:t>
            </a:r>
          </a:p>
          <a:p>
            <a:r>
              <a:rPr lang="en-US" dirty="0" smtClean="0"/>
              <a:t>But… it takes discipline</a:t>
            </a:r>
          </a:p>
          <a:p>
            <a:endParaRPr lang="en-US" dirty="0" smtClean="0"/>
          </a:p>
        </p:txBody>
      </p:sp>
    </p:spTree>
    <p:extLst>
      <p:ext uri="{BB962C8B-B14F-4D97-AF65-F5344CB8AC3E}">
        <p14:creationId xmlns:p14="http://schemas.microsoft.com/office/powerpoint/2010/main" val="25751982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DMAIC</a:t>
            </a:r>
            <a:endParaRPr lang="en-US" dirty="0"/>
          </a:p>
        </p:txBody>
      </p:sp>
      <p:sp>
        <p:nvSpPr>
          <p:cNvPr id="3" name="Content Placeholder 2"/>
          <p:cNvSpPr>
            <a:spLocks noGrp="1"/>
          </p:cNvSpPr>
          <p:nvPr>
            <p:ph idx="1"/>
          </p:nvPr>
        </p:nvSpPr>
        <p:spPr/>
        <p:txBody>
          <a:bodyPr/>
          <a:lstStyle/>
          <a:p>
            <a:r>
              <a:rPr lang="en-US" u="sng" dirty="0" smtClean="0"/>
              <a:t>Define</a:t>
            </a:r>
            <a:r>
              <a:rPr lang="en-US" dirty="0" smtClean="0"/>
              <a:t>: Describe the problem, who will work on it, and what the goals are</a:t>
            </a:r>
          </a:p>
          <a:p>
            <a:r>
              <a:rPr lang="en-US" u="sng" dirty="0" smtClean="0"/>
              <a:t>Measure</a:t>
            </a:r>
            <a:r>
              <a:rPr lang="en-US" dirty="0" smtClean="0"/>
              <a:t>: Go out and measure what’s happening now</a:t>
            </a:r>
          </a:p>
          <a:p>
            <a:r>
              <a:rPr lang="en-US" u="sng" dirty="0" smtClean="0"/>
              <a:t>Analyze</a:t>
            </a:r>
            <a:r>
              <a:rPr lang="en-US" dirty="0" smtClean="0"/>
              <a:t>: Crunch the data, understand WHY</a:t>
            </a:r>
          </a:p>
          <a:p>
            <a:r>
              <a:rPr lang="en-US" u="sng" dirty="0" smtClean="0"/>
              <a:t>Improve</a:t>
            </a:r>
            <a:r>
              <a:rPr lang="en-US" dirty="0" smtClean="0"/>
              <a:t>: Make changes, check results</a:t>
            </a:r>
          </a:p>
          <a:p>
            <a:r>
              <a:rPr lang="en-US" u="sng" dirty="0" smtClean="0"/>
              <a:t>Control</a:t>
            </a:r>
            <a:r>
              <a:rPr lang="en-US" dirty="0" smtClean="0"/>
              <a:t>: Maintain the gain</a:t>
            </a:r>
            <a:endParaRPr lang="en-US" dirty="0"/>
          </a:p>
        </p:txBody>
      </p:sp>
    </p:spTree>
    <p:extLst>
      <p:ext uri="{BB962C8B-B14F-4D97-AF65-F5344CB8AC3E}">
        <p14:creationId xmlns:p14="http://schemas.microsoft.com/office/powerpoint/2010/main" val="2795312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Implement Lean? (continued)</a:t>
            </a:r>
            <a:endParaRPr lang="en-US" dirty="0"/>
          </a:p>
        </p:txBody>
      </p:sp>
      <p:sp>
        <p:nvSpPr>
          <p:cNvPr id="3" name="Content Placeholder 2"/>
          <p:cNvSpPr>
            <a:spLocks noGrp="1"/>
          </p:cNvSpPr>
          <p:nvPr>
            <p:ph idx="1"/>
          </p:nvPr>
        </p:nvSpPr>
        <p:spPr/>
        <p:txBody>
          <a:bodyPr>
            <a:normAutofit/>
          </a:bodyPr>
          <a:lstStyle/>
          <a:p>
            <a:r>
              <a:rPr lang="en-US" dirty="0" smtClean="0"/>
              <a:t>Reduce costs</a:t>
            </a:r>
          </a:p>
          <a:p>
            <a:r>
              <a:rPr lang="en-US" dirty="0" smtClean="0"/>
              <a:t>Improve quality</a:t>
            </a:r>
          </a:p>
          <a:p>
            <a:r>
              <a:rPr lang="en-US" dirty="0" smtClean="0"/>
              <a:t>Become efficient</a:t>
            </a:r>
          </a:p>
          <a:p>
            <a:r>
              <a:rPr lang="en-US" dirty="0" smtClean="0"/>
              <a:t>Rapidly respond to customers</a:t>
            </a:r>
          </a:p>
          <a:p>
            <a:r>
              <a:rPr lang="en-US" dirty="0" smtClean="0"/>
              <a:t>Increase profits</a:t>
            </a:r>
            <a:endParaRPr lang="en-US" dirty="0"/>
          </a:p>
          <a:p>
            <a:endParaRPr lang="en-US" dirty="0"/>
          </a:p>
        </p:txBody>
      </p:sp>
    </p:spTree>
    <p:extLst>
      <p:ext uri="{BB962C8B-B14F-4D97-AF65-F5344CB8AC3E}">
        <p14:creationId xmlns:p14="http://schemas.microsoft.com/office/powerpoint/2010/main" val="219417562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Lean Enterprise (1 of 4)</a:t>
            </a:r>
            <a:endParaRPr lang="en-US" dirty="0"/>
          </a:p>
        </p:txBody>
      </p:sp>
      <p:sp>
        <p:nvSpPr>
          <p:cNvPr id="3" name="Content Placeholder 2"/>
          <p:cNvSpPr>
            <a:spLocks noGrp="1"/>
          </p:cNvSpPr>
          <p:nvPr>
            <p:ph idx="1"/>
          </p:nvPr>
        </p:nvSpPr>
        <p:spPr/>
        <p:txBody>
          <a:bodyPr/>
          <a:lstStyle/>
          <a:p>
            <a:pPr marL="742950" indent="-742950">
              <a:buFont typeface="+mj-lt"/>
              <a:buAutoNum type="arabicPeriod"/>
              <a:defRPr/>
            </a:pPr>
            <a:r>
              <a:rPr lang="en-US" sz="3600" dirty="0"/>
              <a:t>The customer is the starting and ending point.</a:t>
            </a:r>
          </a:p>
          <a:p>
            <a:pPr marL="742950" indent="-742950">
              <a:buFont typeface="+mj-lt"/>
              <a:buAutoNum type="arabicPeriod"/>
              <a:defRPr/>
            </a:pPr>
            <a:r>
              <a:rPr lang="en-US" sz="3600" dirty="0"/>
              <a:t>Think simplicity.</a:t>
            </a:r>
          </a:p>
          <a:p>
            <a:pPr marL="742950" indent="-742950">
              <a:buFont typeface="+mj-lt"/>
              <a:buAutoNum type="arabicPeriod"/>
              <a:defRPr/>
            </a:pPr>
            <a:r>
              <a:rPr lang="en-US" sz="3600" dirty="0"/>
              <a:t>Reduce or remove waste.</a:t>
            </a:r>
          </a:p>
          <a:p>
            <a:pPr marL="742950" indent="-742950">
              <a:buFont typeface="+mj-lt"/>
              <a:buAutoNum type="arabicPeriod"/>
              <a:defRPr/>
            </a:pPr>
            <a:r>
              <a:rPr lang="en-US" sz="3600" dirty="0"/>
              <a:t>Think in terms of process.</a:t>
            </a:r>
          </a:p>
          <a:p>
            <a:pPr marL="742950" indent="-742950">
              <a:buFont typeface="+mj-lt"/>
              <a:buAutoNum type="arabicPeriod"/>
              <a:defRPr/>
            </a:pPr>
            <a:r>
              <a:rPr lang="en-US" sz="3600" dirty="0"/>
              <a:t>Increase visibility and transparency wherever possible.</a:t>
            </a:r>
          </a:p>
          <a:p>
            <a:endParaRPr lang="en-US" dirty="0"/>
          </a:p>
        </p:txBody>
      </p:sp>
    </p:spTree>
    <p:extLst>
      <p:ext uri="{BB962C8B-B14F-4D97-AF65-F5344CB8AC3E}">
        <p14:creationId xmlns:p14="http://schemas.microsoft.com/office/powerpoint/2010/main" val="27076638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Lean </a:t>
            </a:r>
            <a:r>
              <a:rPr lang="en-US" dirty="0"/>
              <a:t>Enterprise </a:t>
            </a:r>
            <a:r>
              <a:rPr lang="en-US" dirty="0" smtClean="0"/>
              <a:t>(2 </a:t>
            </a:r>
            <a:r>
              <a:rPr lang="en-US" dirty="0"/>
              <a:t>of 4)</a:t>
            </a:r>
          </a:p>
        </p:txBody>
      </p:sp>
      <p:sp>
        <p:nvSpPr>
          <p:cNvPr id="3" name="Content Placeholder 2"/>
          <p:cNvSpPr>
            <a:spLocks noGrp="1"/>
          </p:cNvSpPr>
          <p:nvPr>
            <p:ph idx="1"/>
          </p:nvPr>
        </p:nvSpPr>
        <p:spPr/>
        <p:txBody>
          <a:bodyPr>
            <a:normAutofit fontScale="92500"/>
          </a:bodyPr>
          <a:lstStyle/>
          <a:p>
            <a:pPr marL="742950" indent="-742950">
              <a:buFont typeface="+mj-lt"/>
              <a:buAutoNum type="arabicPeriod" startAt="6"/>
              <a:defRPr/>
            </a:pPr>
            <a:r>
              <a:rPr lang="en-US" sz="3600" dirty="0"/>
              <a:t>Encourage routine and standardization.</a:t>
            </a:r>
          </a:p>
          <a:p>
            <a:pPr marL="742950" indent="-742950">
              <a:buFont typeface="+mj-lt"/>
              <a:buAutoNum type="arabicPeriod" startAt="6"/>
              <a:defRPr/>
            </a:pPr>
            <a:r>
              <a:rPr lang="en-US" sz="3600" dirty="0"/>
              <a:t>Make flow as constant and smooth as possible.</a:t>
            </a:r>
          </a:p>
          <a:p>
            <a:pPr marL="742950" indent="-742950">
              <a:buFont typeface="+mj-lt"/>
              <a:buAutoNum type="arabicPeriod" startAt="6"/>
              <a:defRPr/>
            </a:pPr>
            <a:r>
              <a:rPr lang="en-US" sz="3600" dirty="0"/>
              <a:t>Pull at the customer’s rate, rather than pushing product through.</a:t>
            </a:r>
          </a:p>
          <a:p>
            <a:pPr marL="742950" indent="-742950">
              <a:buFont typeface="+mj-lt"/>
              <a:buAutoNum type="arabicPeriod" startAt="6"/>
              <a:defRPr/>
            </a:pPr>
            <a:r>
              <a:rPr lang="en-US" sz="3600" dirty="0"/>
              <a:t>Get the timing right. </a:t>
            </a:r>
          </a:p>
          <a:p>
            <a:pPr marL="742950" indent="-742950">
              <a:buFont typeface="+mj-lt"/>
              <a:buAutoNum type="arabicPeriod" startAt="6"/>
              <a:defRPr/>
            </a:pPr>
            <a:r>
              <a:rPr lang="en-US" sz="3600" dirty="0"/>
              <a:t>Be proactive and preventative rather than reactive.</a:t>
            </a:r>
          </a:p>
          <a:p>
            <a:endParaRPr lang="en-US" dirty="0"/>
          </a:p>
        </p:txBody>
      </p:sp>
    </p:spTree>
    <p:extLst>
      <p:ext uri="{BB962C8B-B14F-4D97-AF65-F5344CB8AC3E}">
        <p14:creationId xmlns:p14="http://schemas.microsoft.com/office/powerpoint/2010/main" val="24367353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Lean </a:t>
            </a:r>
            <a:r>
              <a:rPr lang="en-US" dirty="0"/>
              <a:t>Enterprise </a:t>
            </a:r>
            <a:r>
              <a:rPr lang="en-US" dirty="0" smtClean="0"/>
              <a:t>(3 </a:t>
            </a:r>
            <a:r>
              <a:rPr lang="en-US" dirty="0"/>
              <a:t>of 4)</a:t>
            </a:r>
          </a:p>
        </p:txBody>
      </p:sp>
      <p:sp>
        <p:nvSpPr>
          <p:cNvPr id="3" name="Content Placeholder 2"/>
          <p:cNvSpPr>
            <a:spLocks noGrp="1"/>
          </p:cNvSpPr>
          <p:nvPr>
            <p:ph idx="1"/>
          </p:nvPr>
        </p:nvSpPr>
        <p:spPr/>
        <p:txBody>
          <a:bodyPr/>
          <a:lstStyle/>
          <a:p>
            <a:pPr marL="742950" indent="-742950">
              <a:buFont typeface="+mj-lt"/>
              <a:buAutoNum type="arabicPeriod" startAt="11"/>
              <a:defRPr/>
            </a:pPr>
            <a:r>
              <a:rPr lang="en-US" sz="3200" dirty="0"/>
              <a:t>Keep production and process timelines as short as possible.</a:t>
            </a:r>
          </a:p>
          <a:p>
            <a:pPr marL="742950" indent="-742950">
              <a:buFont typeface="+mj-lt"/>
              <a:buAutoNum type="arabicPeriod" startAt="11"/>
              <a:defRPr/>
            </a:pPr>
            <a:r>
              <a:rPr lang="en-US" sz="3200" dirty="0"/>
              <a:t>Make continuous improvement a priority for everyone.</a:t>
            </a:r>
          </a:p>
          <a:p>
            <a:pPr marL="742950" indent="-742950">
              <a:buFont typeface="+mj-lt"/>
              <a:buAutoNum type="arabicPeriod" startAt="11"/>
              <a:defRPr/>
            </a:pPr>
            <a:r>
              <a:rPr lang="en-US" sz="3200" dirty="0"/>
              <a:t>Encourage internal and external players to be partners rather than competitors.</a:t>
            </a:r>
          </a:p>
          <a:p>
            <a:pPr marL="742950" indent="-742950">
              <a:buFont typeface="+mj-lt"/>
              <a:buAutoNum type="arabicPeriod" startAt="11"/>
              <a:defRPr/>
            </a:pPr>
            <a:r>
              <a:rPr lang="en-US" sz="3200" dirty="0"/>
              <a:t>Create a supply chain that creates value.</a:t>
            </a:r>
          </a:p>
          <a:p>
            <a:pPr marL="742950" indent="-742950">
              <a:buFont typeface="+mj-lt"/>
              <a:buAutoNum type="arabicPeriod" startAt="11"/>
              <a:defRPr/>
            </a:pPr>
            <a:r>
              <a:rPr lang="en-US" sz="3200" dirty="0"/>
              <a:t>Remember </a:t>
            </a:r>
            <a:r>
              <a:rPr lang="en-US" sz="3200" dirty="0" err="1"/>
              <a:t>Gemba</a:t>
            </a:r>
            <a:r>
              <a:rPr lang="en-US" sz="3200" dirty="0"/>
              <a:t>.</a:t>
            </a:r>
          </a:p>
          <a:p>
            <a:endParaRPr lang="en-US" dirty="0"/>
          </a:p>
        </p:txBody>
      </p:sp>
    </p:spTree>
    <p:extLst>
      <p:ext uri="{BB962C8B-B14F-4D97-AF65-F5344CB8AC3E}">
        <p14:creationId xmlns:p14="http://schemas.microsoft.com/office/powerpoint/2010/main" val="270766385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Lean </a:t>
            </a:r>
            <a:r>
              <a:rPr lang="en-US" dirty="0"/>
              <a:t>Enterprise </a:t>
            </a:r>
            <a:r>
              <a:rPr lang="en-US" dirty="0" smtClean="0"/>
              <a:t>(4 </a:t>
            </a:r>
            <a:r>
              <a:rPr lang="en-US" dirty="0"/>
              <a:t>of 4)</a:t>
            </a:r>
          </a:p>
        </p:txBody>
      </p:sp>
      <p:sp>
        <p:nvSpPr>
          <p:cNvPr id="3" name="Content Placeholder 2"/>
          <p:cNvSpPr>
            <a:spLocks noGrp="1"/>
          </p:cNvSpPr>
          <p:nvPr>
            <p:ph idx="1"/>
          </p:nvPr>
        </p:nvSpPr>
        <p:spPr/>
        <p:txBody>
          <a:bodyPr/>
          <a:lstStyle/>
          <a:p>
            <a:pPr marL="742950" indent="-742950">
              <a:buFont typeface="+mj-lt"/>
              <a:buAutoNum type="arabicPeriod" startAt="16"/>
              <a:defRPr/>
            </a:pPr>
            <a:r>
              <a:rPr lang="en-US" sz="3200" dirty="0"/>
              <a:t>Reduce variation where possible.</a:t>
            </a:r>
          </a:p>
          <a:p>
            <a:pPr marL="742950" indent="-742950">
              <a:buFont typeface="+mj-lt"/>
              <a:buAutoNum type="arabicPeriod" startAt="16"/>
              <a:defRPr/>
            </a:pPr>
            <a:r>
              <a:rPr lang="en-US" sz="3200" dirty="0"/>
              <a:t>Encourage participation and accountability from all employees.</a:t>
            </a:r>
          </a:p>
          <a:p>
            <a:pPr marL="742950" indent="-742950">
              <a:buFont typeface="+mj-lt"/>
              <a:buAutoNum type="arabicPeriod" startAt="16"/>
              <a:defRPr/>
            </a:pPr>
            <a:r>
              <a:rPr lang="en-US" sz="3200" dirty="0"/>
              <a:t>When making changes, start with the smallest component and build up.</a:t>
            </a:r>
          </a:p>
          <a:p>
            <a:pPr marL="742950" indent="-742950">
              <a:buFont typeface="+mj-lt"/>
              <a:buAutoNum type="arabicPeriod" startAt="16"/>
              <a:defRPr/>
            </a:pPr>
            <a:r>
              <a:rPr lang="en-US" sz="3200" dirty="0"/>
              <a:t>Build trust internally and externally.</a:t>
            </a:r>
          </a:p>
          <a:p>
            <a:pPr marL="742950" indent="-742950">
              <a:buFont typeface="+mj-lt"/>
              <a:buAutoNum type="arabicPeriod" startAt="16"/>
              <a:defRPr/>
            </a:pPr>
            <a:r>
              <a:rPr lang="en-US" sz="3200" dirty="0"/>
              <a:t>Build and distribute knowledge throughout the organization.</a:t>
            </a:r>
          </a:p>
          <a:p>
            <a:endParaRPr lang="en-US" dirty="0"/>
          </a:p>
        </p:txBody>
      </p:sp>
    </p:spTree>
    <p:extLst>
      <p:ext uri="{BB962C8B-B14F-4D97-AF65-F5344CB8AC3E}">
        <p14:creationId xmlns:p14="http://schemas.microsoft.com/office/powerpoint/2010/main" val="156000765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Summing Up</a:t>
            </a:r>
            <a:endParaRPr lang="en-US" dirty="0"/>
          </a:p>
        </p:txBody>
      </p:sp>
      <p:sp>
        <p:nvSpPr>
          <p:cNvPr id="3" name="Content Placeholder 2"/>
          <p:cNvSpPr>
            <a:spLocks noGrp="1"/>
          </p:cNvSpPr>
          <p:nvPr>
            <p:ph idx="1"/>
          </p:nvPr>
        </p:nvSpPr>
        <p:spPr/>
        <p:txBody>
          <a:bodyPr/>
          <a:lstStyle/>
          <a:p>
            <a:r>
              <a:rPr lang="en-US" dirty="0" smtClean="0"/>
              <a:t>Lean Manufacturing is about competition</a:t>
            </a:r>
          </a:p>
          <a:p>
            <a:pPr lvl="1"/>
            <a:r>
              <a:rPr lang="en-US" dirty="0" smtClean="0"/>
              <a:t>Speed</a:t>
            </a:r>
          </a:p>
          <a:p>
            <a:pPr lvl="1"/>
            <a:r>
              <a:rPr lang="en-US" dirty="0" smtClean="0"/>
              <a:t>Quality</a:t>
            </a:r>
          </a:p>
          <a:p>
            <a:pPr lvl="1"/>
            <a:r>
              <a:rPr lang="en-US" dirty="0" smtClean="0"/>
              <a:t>Cost</a:t>
            </a:r>
          </a:p>
          <a:p>
            <a:r>
              <a:rPr lang="en-US" dirty="0" smtClean="0"/>
              <a:t>Companies that improve will survive</a:t>
            </a:r>
          </a:p>
          <a:p>
            <a:r>
              <a:rPr lang="en-US" smtClean="0"/>
              <a:t>Companies that don’t… won’t</a:t>
            </a:r>
          </a:p>
          <a:p>
            <a:endParaRPr lang="en-US"/>
          </a:p>
        </p:txBody>
      </p:sp>
    </p:spTree>
    <p:extLst>
      <p:ext uri="{BB962C8B-B14F-4D97-AF65-F5344CB8AC3E}">
        <p14:creationId xmlns:p14="http://schemas.microsoft.com/office/powerpoint/2010/main" val="129958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Brief History</a:t>
            </a:r>
            <a:endParaRPr lang="en-US" dirty="0"/>
          </a:p>
        </p:txBody>
      </p:sp>
      <p:sp>
        <p:nvSpPr>
          <p:cNvPr id="3" name="Content Placeholder 2"/>
          <p:cNvSpPr>
            <a:spLocks noGrp="1"/>
          </p:cNvSpPr>
          <p:nvPr>
            <p:ph idx="1"/>
          </p:nvPr>
        </p:nvSpPr>
        <p:spPr/>
        <p:txBody>
          <a:bodyPr>
            <a:normAutofit/>
          </a:bodyPr>
          <a:lstStyle/>
          <a:p>
            <a:r>
              <a:rPr lang="en-US" sz="2000" dirty="0"/>
              <a:t>Source: </a:t>
            </a:r>
            <a:r>
              <a:rPr lang="en-US" sz="2000" dirty="0">
                <a:hlinkClick r:id="rId2" tooltip="source of the image"/>
              </a:rPr>
              <a:t>http://www.strategosinc.com/lean_manufacturing_history.htm</a:t>
            </a:r>
            <a:endParaRPr lang="en-US" sz="2000" dirty="0"/>
          </a:p>
        </p:txBody>
      </p:sp>
      <p:pic>
        <p:nvPicPr>
          <p:cNvPr id="6" name="Picture 5" title="timeline of lean manufactur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09800" y="2133600"/>
            <a:ext cx="4905375" cy="4268121"/>
          </a:xfrm>
          <a:prstGeom prst="rect">
            <a:avLst/>
          </a:prstGeom>
        </p:spPr>
      </p:pic>
    </p:spTree>
    <p:extLst>
      <p:ext uri="{BB962C8B-B14F-4D97-AF65-F5344CB8AC3E}">
        <p14:creationId xmlns:p14="http://schemas.microsoft.com/office/powerpoint/2010/main" val="2194175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Ben Franklin…</a:t>
            </a:r>
            <a:endParaRPr lang="en-US" dirty="0"/>
          </a:p>
        </p:txBody>
      </p:sp>
      <p:sp>
        <p:nvSpPr>
          <p:cNvPr id="3" name="Content Placeholder 2"/>
          <p:cNvSpPr>
            <a:spLocks noGrp="1"/>
          </p:cNvSpPr>
          <p:nvPr>
            <p:ph idx="1"/>
          </p:nvPr>
        </p:nvSpPr>
        <p:spPr/>
        <p:txBody>
          <a:bodyPr>
            <a:normAutofit/>
          </a:bodyPr>
          <a:lstStyle/>
          <a:p>
            <a:r>
              <a:rPr lang="en-US" dirty="0"/>
              <a:t>'Buy what thou hast no need of, and ere long thou shalt sell thy necessaries</a:t>
            </a:r>
            <a:r>
              <a:rPr lang="en-US" dirty="0" smtClean="0"/>
              <a:t>.‘  (Poor Richard’s Almanac)</a:t>
            </a:r>
          </a:p>
          <a:p>
            <a:r>
              <a:rPr lang="en-US" dirty="0" smtClean="0"/>
              <a:t>Translation: Don’t buy – or do – what you don’t need to do.</a:t>
            </a:r>
          </a:p>
          <a:p>
            <a:r>
              <a:rPr lang="en-US" dirty="0" smtClean="0"/>
              <a:t>This, really, is the heart of Lean:</a:t>
            </a:r>
          </a:p>
          <a:p>
            <a:pPr lvl="1"/>
            <a:r>
              <a:rPr lang="en-US" dirty="0" smtClean="0"/>
              <a:t>Maximize operations </a:t>
            </a:r>
            <a:r>
              <a:rPr lang="en-US" b="1" dirty="0" smtClean="0"/>
              <a:t>that the customer is willing to pay for</a:t>
            </a:r>
          </a:p>
          <a:p>
            <a:pPr lvl="1"/>
            <a:r>
              <a:rPr lang="en-US" dirty="0" smtClean="0"/>
              <a:t>Minimize (or eliminate) </a:t>
            </a:r>
            <a:r>
              <a:rPr lang="en-US" b="1" dirty="0" smtClean="0"/>
              <a:t>everything else</a:t>
            </a:r>
            <a:endParaRPr lang="en-US" b="1" dirty="0"/>
          </a:p>
        </p:txBody>
      </p:sp>
    </p:spTree>
    <p:extLst>
      <p:ext uri="{BB962C8B-B14F-4D97-AF65-F5344CB8AC3E}">
        <p14:creationId xmlns:p14="http://schemas.microsoft.com/office/powerpoint/2010/main" val="21941756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Henry Ford and others</a:t>
            </a:r>
            <a:endParaRPr lang="en-US" dirty="0"/>
          </a:p>
        </p:txBody>
      </p:sp>
      <p:sp>
        <p:nvSpPr>
          <p:cNvPr id="3" name="Content Placeholder 2"/>
          <p:cNvSpPr>
            <a:spLocks noGrp="1"/>
          </p:cNvSpPr>
          <p:nvPr>
            <p:ph idx="1"/>
          </p:nvPr>
        </p:nvSpPr>
        <p:spPr/>
        <p:txBody>
          <a:bodyPr/>
          <a:lstStyle/>
          <a:p>
            <a:r>
              <a:rPr lang="en-US" dirty="0" smtClean="0"/>
              <a:t>Ford standardized many processes</a:t>
            </a:r>
          </a:p>
          <a:p>
            <a:r>
              <a:rPr lang="en-US" dirty="0" smtClean="0"/>
              <a:t>The assembly line required standardized (and interchangeable) parts</a:t>
            </a:r>
          </a:p>
          <a:p>
            <a:r>
              <a:rPr lang="en-US" dirty="0" smtClean="0"/>
              <a:t>Was still a “push process” not a “pull process”</a:t>
            </a:r>
          </a:p>
          <a:p>
            <a:r>
              <a:rPr lang="en-US" dirty="0" smtClean="0"/>
              <a:t>What is the difference?  Let’s go to a video…</a:t>
            </a:r>
            <a:endParaRPr lang="en-US" dirty="0"/>
          </a:p>
          <a:p>
            <a:r>
              <a:rPr lang="en-US" sz="2800" u="sng" dirty="0" smtClean="0">
                <a:hlinkClick r:id="rId2" tooltip="link to YouTube video"/>
              </a:rPr>
              <a:t>https</a:t>
            </a:r>
            <a:r>
              <a:rPr lang="en-US" sz="2800" u="sng" dirty="0">
                <a:hlinkClick r:id="rId2" tooltip="link to YouTube video"/>
              </a:rPr>
              <a:t>://</a:t>
            </a:r>
            <a:r>
              <a:rPr lang="en-US" sz="2800" u="sng" dirty="0" smtClean="0">
                <a:hlinkClick r:id="rId2" tooltip="link to YouTube video"/>
              </a:rPr>
              <a:t>www.youtube.com/watch?v=DoXE_lX3Zzo</a:t>
            </a:r>
            <a:endParaRPr lang="en-US" sz="2800" u="sng" dirty="0" smtClean="0"/>
          </a:p>
          <a:p>
            <a:endParaRPr lang="en-US" sz="2800" dirty="0"/>
          </a:p>
          <a:p>
            <a:endParaRPr lang="en-US" dirty="0"/>
          </a:p>
        </p:txBody>
      </p:sp>
    </p:spTree>
    <p:extLst>
      <p:ext uri="{BB962C8B-B14F-4D97-AF65-F5344CB8AC3E}">
        <p14:creationId xmlns:p14="http://schemas.microsoft.com/office/powerpoint/2010/main" val="21941756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5146</TotalTime>
  <Words>2796</Words>
  <Application>Microsoft Office PowerPoint</Application>
  <PresentationFormat>On-screen Show (4:3)</PresentationFormat>
  <Paragraphs>436</Paragraphs>
  <Slides>64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64</vt:i4>
      </vt:variant>
    </vt:vector>
  </HeadingPairs>
  <TitlesOfParts>
    <vt:vector size="69" baseType="lpstr">
      <vt:lpstr>Arial</vt:lpstr>
      <vt:lpstr>Calibri</vt:lpstr>
      <vt:lpstr>Calibri Light</vt:lpstr>
      <vt:lpstr>Times New Roman</vt:lpstr>
      <vt:lpstr>Office Theme</vt:lpstr>
      <vt:lpstr>Lean Manufacturing</vt:lpstr>
      <vt:lpstr>The AMMQC program is an Equal Opportunity program.  Adaptive equipment is available upon request for individuals with disabilities.   http://creativecommons.org/licenses/by/3.0 This work is licensed under a Creative Commons Attribution 3.0 Unported License [http://creativecommons.org/licenses/by/3.0]   This project is sponsored by a $15.9 million grant from the U.S. Department of Labor, Employment and Training Administration. The AMMQC program is an Equal Opportunity program. Adaptive equipment is available upon request for individuals with disabilities. This workforce product was funded by a grant awarded by the U.S. Department of Labor’s Employment and Training Administration. The product was created by the grantee and does not necessarily reflect the official position of the U.S. Department of Labor. The U.S. Department of Labor makes no guarantees, warranties, or assurances of any kind, express or implied, with respect to such information, including any information on linked sites and including, but not limited to, accuracy of the information or its completeness, timeliness, usefulness, adequacy, continued availability, or ownership. </vt:lpstr>
      <vt:lpstr>OBJECTIVES</vt:lpstr>
      <vt:lpstr>Lean: What is it?</vt:lpstr>
      <vt:lpstr>Why Implement Lean?</vt:lpstr>
      <vt:lpstr>Why Implement Lean? (continued)</vt:lpstr>
      <vt:lpstr>A Brief History</vt:lpstr>
      <vt:lpstr>From Ben Franklin…</vt:lpstr>
      <vt:lpstr>Henry Ford and others</vt:lpstr>
      <vt:lpstr>Concept: Push vs. Pull </vt:lpstr>
      <vt:lpstr>More History</vt:lpstr>
      <vt:lpstr>Modern Day</vt:lpstr>
      <vt:lpstr>Mindset, Not Just Dollars: Tea Time</vt:lpstr>
      <vt:lpstr>Lean: Not Utopia</vt:lpstr>
      <vt:lpstr>And So It Begins…</vt:lpstr>
      <vt:lpstr>Discussion</vt:lpstr>
      <vt:lpstr>The Seven Wastes</vt:lpstr>
      <vt:lpstr>TIM WOOD – Transportation</vt:lpstr>
      <vt:lpstr>TIM WOOD – Inventory</vt:lpstr>
      <vt:lpstr>TIM WOOD – Motion</vt:lpstr>
      <vt:lpstr>TIM WOOD – Waiting</vt:lpstr>
      <vt:lpstr>TIM WOOD – Overprocessing</vt:lpstr>
      <vt:lpstr>TIM WOOD – Overproduction</vt:lpstr>
      <vt:lpstr>TIM WOOD – Defects</vt:lpstr>
      <vt:lpstr>Toast!</vt:lpstr>
      <vt:lpstr>Seeing Again</vt:lpstr>
      <vt:lpstr>The Kano Quality Model</vt:lpstr>
      <vt:lpstr>Kano Quality Levels (1 of 3)</vt:lpstr>
      <vt:lpstr>Kano Quality Levels (2 of 3)</vt:lpstr>
      <vt:lpstr>Kano Quality Levels (3 of 3)</vt:lpstr>
      <vt:lpstr>Why does the Kano Model Apply?</vt:lpstr>
      <vt:lpstr>Glossary</vt:lpstr>
      <vt:lpstr>Tools: 5S</vt:lpstr>
      <vt:lpstr>What are the 5 S’s?</vt:lpstr>
      <vt:lpstr>5S: A Practical Example</vt:lpstr>
      <vt:lpstr>Taking the First Step</vt:lpstr>
      <vt:lpstr>What does it look like?</vt:lpstr>
      <vt:lpstr>How to do one?</vt:lpstr>
      <vt:lpstr>And Start Drawing: Symbols</vt:lpstr>
      <vt:lpstr>Step By Step</vt:lpstr>
      <vt:lpstr>VSMs: There will be pushback</vt:lpstr>
      <vt:lpstr>Add In Process Data</vt:lpstr>
      <vt:lpstr>Look for Inventory &amp; WIP</vt:lpstr>
      <vt:lpstr>Add In Timelines</vt:lpstr>
      <vt:lpstr>Take Notes, Talk with People</vt:lpstr>
      <vt:lpstr>Analyze the VSM</vt:lpstr>
      <vt:lpstr>Don’t Be Afraid to Sit &amp; Stare</vt:lpstr>
      <vt:lpstr>Now… Create the Future</vt:lpstr>
      <vt:lpstr>The VSM Process is…</vt:lpstr>
      <vt:lpstr>The LEGO Game</vt:lpstr>
      <vt:lpstr>LEGO Game: Take 1</vt:lpstr>
      <vt:lpstr>The LEGO Game: Debrief</vt:lpstr>
      <vt:lpstr>The LEGO Game (Again)</vt:lpstr>
      <vt:lpstr>LEGO Game: Take 2</vt:lpstr>
      <vt:lpstr>LEGO Game Debrief</vt:lpstr>
      <vt:lpstr>Process, Not Goal</vt:lpstr>
      <vt:lpstr>Tools: Kaizen / Kaizen Blitz</vt:lpstr>
      <vt:lpstr>Other Tools: SMED</vt:lpstr>
      <vt:lpstr>DMAIC</vt:lpstr>
      <vt:lpstr>Creating a Lean Enterprise (1 of 4)</vt:lpstr>
      <vt:lpstr>Creating a Lean Enterprise (2 of 4)</vt:lpstr>
      <vt:lpstr>Creating a Lean Enterprise (3 of 4)</vt:lpstr>
      <vt:lpstr>Creating a Lean Enterprise (4 of 4)</vt:lpstr>
      <vt:lpstr>Summing Up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Lean Manufacturing</dc:title>
  <dc:creator>Hunt, David</dc:creator>
  <cp:lastModifiedBy>RISD</cp:lastModifiedBy>
  <cp:revision>179</cp:revision>
  <dcterms:created xsi:type="dcterms:W3CDTF">2015-11-04T15:38:34Z</dcterms:created>
  <dcterms:modified xsi:type="dcterms:W3CDTF">2017-05-03T21:39:12Z</dcterms:modified>
</cp:coreProperties>
</file>