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9" r:id="rId1"/>
  </p:sldMasterIdLst>
  <p:notesMasterIdLst>
    <p:notesMasterId r:id="rId17"/>
  </p:notesMasterIdLst>
  <p:sldIdLst>
    <p:sldId id="256" r:id="rId2"/>
    <p:sldId id="257" r:id="rId3"/>
    <p:sldId id="258" r:id="rId4"/>
    <p:sldId id="259" r:id="rId5"/>
    <p:sldId id="260" r:id="rId6"/>
    <p:sldId id="261" r:id="rId7"/>
    <p:sldId id="262" r:id="rId8"/>
    <p:sldId id="263" r:id="rId9"/>
    <p:sldId id="270" r:id="rId10"/>
    <p:sldId id="265" r:id="rId11"/>
    <p:sldId id="266" r:id="rId12"/>
    <p:sldId id="267" r:id="rId13"/>
    <p:sldId id="268" r:id="rId14"/>
    <p:sldId id="269" r:id="rId15"/>
    <p:sldId id="271" r:id="rId16"/>
  </p:sldIdLst>
  <p:sldSz cx="9144000" cy="5143500" type="screen16x9"/>
  <p:notesSz cx="6858000" cy="9144000"/>
  <p:embeddedFontLst>
    <p:embeddedFont>
      <p:font typeface="Calibri Light" panose="020F0302020204030204" pitchFamily="34" charset="0"/>
      <p:regular r:id="rId18"/>
      <p:italic r:id="rId19"/>
    </p:embeddedFont>
    <p:embeddedFont>
      <p:font typeface="Calibri" panose="020F0502020204030204" pitchFamily="34" charset="0"/>
      <p:regular r:id="rId20"/>
      <p:bold r:id="rId21"/>
      <p:italic r:id="rId22"/>
      <p:boldItalic r:id="rId23"/>
    </p:embeddedFont>
    <p:embeddedFont>
      <p:font typeface="Verdana" panose="020B0604030504040204" pitchFamily="34" charset="0"/>
      <p:regular r:id="rId24"/>
      <p:bold r:id="rId25"/>
      <p:italic r:id="rId26"/>
      <p:boldItalic r:id="rId27"/>
    </p:embeddedFont>
    <p:embeddedFont>
      <p:font typeface="Source Code Pro" panose="020B0604020202020204"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862" autoAdjust="0"/>
  </p:normalViewPr>
  <p:slideViewPr>
    <p:cSldViewPr snapToGrid="0">
      <p:cViewPr varScale="1">
        <p:scale>
          <a:sx n="86" d="100"/>
          <a:sy n="86" d="100"/>
        </p:scale>
        <p:origin x="77" y="197"/>
      </p:cViewPr>
      <p:guideLst/>
    </p:cSldViewPr>
  </p:slideViewPr>
  <p:notesTextViewPr>
    <p:cViewPr>
      <p:scale>
        <a:sx n="1" d="1"/>
        <a:sy n="1" d="1"/>
      </p:scale>
      <p:origin x="0" y="0"/>
    </p:cViewPr>
  </p:notesTextViewPr>
  <p:notesViewPr>
    <p:cSldViewPr snapToGrid="0">
      <p:cViewPr varScale="1">
        <p:scale>
          <a:sx n="68" d="100"/>
          <a:sy n="68" d="100"/>
        </p:scale>
        <p:origin x="3101"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89551858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XC6UoqwkTqk"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smithsonianmag.com/innovation/coming-2015-faster-sharper-way-3d-print-18095209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21188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09725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823466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79097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65239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38823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35554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dirty="0"/>
              <a:t>Reference</a:t>
            </a:r>
            <a:br>
              <a:rPr lang="en" dirty="0"/>
            </a:br>
            <a:r>
              <a:rPr lang="en" dirty="0"/>
              <a:t>http://</a:t>
            </a:r>
            <a:r>
              <a:rPr lang="en" dirty="0" smtClean="0"/>
              <a:t>www.wsj.com/articles/roots-of-a-high-tech-revolution-1409066696</a:t>
            </a:r>
          </a:p>
          <a:p>
            <a:pPr lvl="0" rtl="0">
              <a:spcBef>
                <a:spcPts val="0"/>
              </a:spcBef>
              <a:buNone/>
            </a:pPr>
            <a:endParaRPr lang="en" dirty="0" smtClean="0"/>
          </a:p>
          <a:p>
            <a:pPr lvl="0" rtl="0">
              <a:spcBef>
                <a:spcPts val="0"/>
              </a:spcBef>
              <a:buNone/>
            </a:pPr>
            <a:r>
              <a:rPr lang="en-US" dirty="0" smtClean="0">
                <a:effectLst/>
              </a:rPr>
              <a:t>Lens. Digital image. </a:t>
            </a:r>
            <a:r>
              <a:rPr lang="en-US" i="1" dirty="0" smtClean="0">
                <a:effectLst/>
              </a:rPr>
              <a:t>Roots of a High-Tech Revolution</a:t>
            </a:r>
            <a:r>
              <a:rPr lang="en-US" dirty="0" smtClean="0">
                <a:effectLst/>
              </a:rPr>
              <a:t>. The Wall Street Journal, 26 Aug. 2014. Web. 08 Dec. 2016. &lt;http://www.wsj.com/articles/roots-of-a-high-tech-revolution-1409066696&gt;. </a:t>
            </a:r>
          </a:p>
          <a:p>
            <a:pPr lvl="0" rtl="0">
              <a:spcBef>
                <a:spcPts val="0"/>
              </a:spcBef>
              <a:buNone/>
            </a:pPr>
            <a:endParaRPr lang="en" dirty="0"/>
          </a:p>
        </p:txBody>
      </p:sp>
    </p:spTree>
    <p:extLst>
      <p:ext uri="{BB962C8B-B14F-4D97-AF65-F5344CB8AC3E}">
        <p14:creationId xmlns:p14="http://schemas.microsoft.com/office/powerpoint/2010/main" val="1824182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796295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Reference</a:t>
            </a:r>
            <a:br>
              <a:rPr lang="en" dirty="0"/>
            </a:br>
            <a:r>
              <a:rPr lang="en" dirty="0"/>
              <a:t>https://</a:t>
            </a:r>
            <a:r>
              <a:rPr lang="en" dirty="0" smtClean="0"/>
              <a:t>www.linkedin.com/pulse/different-types-3d-printers-elva-wu</a:t>
            </a:r>
          </a:p>
          <a:p>
            <a:pPr lvl="0">
              <a:spcBef>
                <a:spcPts val="0"/>
              </a:spcBef>
              <a:buNone/>
            </a:pPr>
            <a:endParaRPr lang="en" dirty="0" smtClean="0"/>
          </a:p>
        </p:txBody>
      </p:sp>
    </p:spTree>
    <p:extLst>
      <p:ext uri="{BB962C8B-B14F-4D97-AF65-F5344CB8AC3E}">
        <p14:creationId xmlns:p14="http://schemas.microsoft.com/office/powerpoint/2010/main" val="3286343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Reference</a:t>
            </a:r>
            <a:br>
              <a:rPr lang="en" dirty="0"/>
            </a:br>
            <a:r>
              <a:rPr lang="en" dirty="0"/>
              <a:t>https://</a:t>
            </a:r>
            <a:r>
              <a:rPr lang="en" dirty="0" smtClean="0"/>
              <a:t>www.linkedin.com/pulse/different-types-3d-printers-elva-wu</a:t>
            </a:r>
          </a:p>
          <a:p>
            <a:pPr lvl="0">
              <a:spcBef>
                <a:spcPts val="0"/>
              </a:spcBef>
              <a:buNone/>
            </a:pPr>
            <a:endParaRPr lang="en" dirty="0" smtClean="0"/>
          </a:p>
          <a:p>
            <a:pPr lvl="0">
              <a:spcBef>
                <a:spcPts val="0"/>
              </a:spcBef>
              <a:buNone/>
            </a:pPr>
            <a:r>
              <a:rPr lang="en-US" i="1" dirty="0" smtClean="0">
                <a:effectLst/>
              </a:rPr>
              <a:t>Selective Laser Sintering</a:t>
            </a:r>
            <a:r>
              <a:rPr lang="en-US" dirty="0" smtClean="0">
                <a:effectLst/>
              </a:rPr>
              <a:t>. Digital image. </a:t>
            </a:r>
            <a:r>
              <a:rPr lang="en-US" i="1" dirty="0" smtClean="0">
                <a:effectLst/>
              </a:rPr>
              <a:t>Different Types of 3D Printers(I)</a:t>
            </a:r>
            <a:r>
              <a:rPr lang="en-US" dirty="0" smtClean="0">
                <a:effectLst/>
              </a:rPr>
              <a:t>. </a:t>
            </a:r>
            <a:r>
              <a:rPr lang="en-US" dirty="0" err="1" smtClean="0">
                <a:effectLst/>
              </a:rPr>
              <a:t>Linkedin</a:t>
            </a:r>
            <a:r>
              <a:rPr lang="en-US" dirty="0" smtClean="0">
                <a:effectLst/>
              </a:rPr>
              <a:t>, 10 May 2016. Web. 08 Dec. 2016. &lt;https://www.linkedin.com/pulse/different-types-3d-printers-elva-wu&gt;. </a:t>
            </a:r>
            <a:endParaRPr lang="en" dirty="0"/>
          </a:p>
        </p:txBody>
      </p:sp>
    </p:spTree>
    <p:extLst>
      <p:ext uri="{BB962C8B-B14F-4D97-AF65-F5344CB8AC3E}">
        <p14:creationId xmlns:p14="http://schemas.microsoft.com/office/powerpoint/2010/main" val="664807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Reference</a:t>
            </a:r>
            <a:br>
              <a:rPr lang="en" dirty="0"/>
            </a:br>
            <a:r>
              <a:rPr lang="en" dirty="0"/>
              <a:t>http://3dprintingfromscratch.com/common/types-of-3d-printers-or-3d-printing-technologies-overview/#</a:t>
            </a:r>
            <a:r>
              <a:rPr lang="en" dirty="0" smtClean="0"/>
              <a:t>ebm</a:t>
            </a:r>
          </a:p>
          <a:p>
            <a:pPr lvl="0">
              <a:spcBef>
                <a:spcPts val="0"/>
              </a:spcBef>
              <a:buNone/>
            </a:pPr>
            <a:endParaRPr lang="en" dirty="0" smtClean="0"/>
          </a:p>
        </p:txBody>
      </p:sp>
    </p:spTree>
    <p:extLst>
      <p:ext uri="{BB962C8B-B14F-4D97-AF65-F5344CB8AC3E}">
        <p14:creationId xmlns:p14="http://schemas.microsoft.com/office/powerpoint/2010/main" val="3493124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Reference</a:t>
            </a:r>
            <a:br>
              <a:rPr lang="en" dirty="0"/>
            </a:br>
            <a:r>
              <a:rPr lang="en" dirty="0"/>
              <a:t>https://3dprintingindustry.com/3d-printing-basics-free-beginners-guide/processes</a:t>
            </a:r>
            <a:r>
              <a:rPr lang="en" dirty="0" smtClean="0"/>
              <a:t>/</a:t>
            </a:r>
          </a:p>
          <a:p>
            <a:pPr lvl="0">
              <a:spcBef>
                <a:spcPts val="0"/>
              </a:spcBef>
              <a:buNone/>
            </a:pPr>
            <a:endParaRPr lang="en" dirty="0" smtClean="0"/>
          </a:p>
        </p:txBody>
      </p:sp>
    </p:spTree>
    <p:extLst>
      <p:ext uri="{BB962C8B-B14F-4D97-AF65-F5344CB8AC3E}">
        <p14:creationId xmlns:p14="http://schemas.microsoft.com/office/powerpoint/2010/main" val="3689724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dirty="0" smtClean="0"/>
              <a:t>Reference of Orange</a:t>
            </a:r>
            <a:br>
              <a:rPr lang="en" dirty="0" smtClean="0"/>
            </a:br>
            <a:r>
              <a:rPr lang="en" sz="1000" u="sng" dirty="0" smtClean="0">
                <a:solidFill>
                  <a:srgbClr val="6611CC"/>
                </a:solidFill>
                <a:hlinkClick r:id="rId3"/>
              </a:rPr>
              <a:t>https://www.youtube.com/watch?v=XC6UoqwkTqk</a:t>
            </a:r>
            <a:r>
              <a:rPr lang="en" dirty="0" smtClean="0"/>
              <a:t/>
            </a:r>
            <a:br>
              <a:rPr lang="en" dirty="0" smtClean="0"/>
            </a:br>
            <a:r>
              <a:rPr lang="en" u="sng" dirty="0" smtClean="0">
                <a:solidFill>
                  <a:schemeClr val="hlink"/>
                </a:solidFill>
                <a:hlinkClick r:id="rId4"/>
              </a:rPr>
              <a:t>http://www.smithsonianmag.com/innovation/coming-2015-faster-sharper-way-3d-print-180952090/</a:t>
            </a:r>
            <a:endParaRPr lang="en" u="sng" dirty="0" smtClean="0">
              <a:solidFill>
                <a:schemeClr val="hlin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 u="sng" dirty="0" smtClean="0">
              <a:solidFill>
                <a:schemeClr val="hlin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effectLst/>
              </a:rPr>
              <a:t>Helios One 3D Printer</a:t>
            </a:r>
            <a:r>
              <a:rPr lang="en-US" dirty="0" smtClean="0">
                <a:effectLst/>
              </a:rPr>
              <a:t>. Digital image. </a:t>
            </a:r>
            <a:r>
              <a:rPr lang="en-US" i="1" dirty="0" smtClean="0">
                <a:effectLst/>
              </a:rPr>
              <a:t>Coming in 2015: A Faster, Sharper Way to 3D Print</a:t>
            </a:r>
            <a:r>
              <a:rPr lang="en-US" dirty="0" smtClean="0">
                <a:effectLst/>
              </a:rPr>
              <a:t>. Smithsonian, 21 July 2014. Web. 08 Dec. 2016. &lt;http://www.smithsonianmag.com/innovation/coming-2015-faster-sharper-way-3d-print-180952090/&gt;. </a:t>
            </a:r>
            <a:r>
              <a:rPr lang="en" dirty="0" smtClean="0"/>
              <a:t/>
            </a:r>
            <a:br>
              <a:rPr lang="en" dirty="0" smtClean="0"/>
            </a:br>
            <a:endParaRPr lang="en" dirty="0" smtClean="0"/>
          </a:p>
          <a:p>
            <a:endParaRPr lang="en-US" dirty="0"/>
          </a:p>
        </p:txBody>
      </p:sp>
    </p:spTree>
    <p:extLst>
      <p:ext uri="{BB962C8B-B14F-4D97-AF65-F5344CB8AC3E}">
        <p14:creationId xmlns:p14="http://schemas.microsoft.com/office/powerpoint/2010/main" val="345458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s-MX"/>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s-MX"/>
          </a:p>
        </p:txBody>
      </p:sp>
      <p:sp>
        <p:nvSpPr>
          <p:cNvPr id="4" name="Date Placeholder 3"/>
          <p:cNvSpPr>
            <a:spLocks noGrp="1"/>
          </p:cNvSpPr>
          <p:nvPr>
            <p:ph type="dt" sz="half" idx="10"/>
          </p:nvPr>
        </p:nvSpPr>
        <p:spPr/>
        <p:txBody>
          <a:bodyPr/>
          <a:lstStyle/>
          <a:p>
            <a:fld id="{6AD6EE87-EBD5-4F12-A48A-63ACA297AC8F}" type="datetimeFigureOut">
              <a:rPr lang="en-US" smtClean="0"/>
              <a:t>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extLst>
      <p:ext uri="{BB962C8B-B14F-4D97-AF65-F5344CB8AC3E}">
        <p14:creationId xmlns:p14="http://schemas.microsoft.com/office/powerpoint/2010/main" val="206891326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4CD73815-2707-4475-8F1A-B873CB631BB4}" type="datetimeFigureOut">
              <a:rPr lang="en-US" smtClean="0"/>
              <a:t>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extLst>
      <p:ext uri="{BB962C8B-B14F-4D97-AF65-F5344CB8AC3E}">
        <p14:creationId xmlns:p14="http://schemas.microsoft.com/office/powerpoint/2010/main" val="142992007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s-MX"/>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2A4AFB99-0EAB-4182-AFF8-E214C82A68F6}" type="datetimeFigureOut">
              <a:rPr lang="en-US" smtClean="0"/>
              <a:t>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extLst>
      <p:ext uri="{BB962C8B-B14F-4D97-AF65-F5344CB8AC3E}">
        <p14:creationId xmlns:p14="http://schemas.microsoft.com/office/powerpoint/2010/main" val="36600622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a:endParaRPr/>
          </a:p>
        </p:txBody>
      </p:sp>
      <p:sp>
        <p:nvSpPr>
          <p:cNvPr id="35" name="Shape 3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extLst>
      <p:ext uri="{BB962C8B-B14F-4D97-AF65-F5344CB8AC3E}">
        <p14:creationId xmlns:p14="http://schemas.microsoft.com/office/powerpoint/2010/main" val="3962037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292850"/>
            <a:ext cx="8520600" cy="801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311700" y="1228675"/>
            <a:ext cx="8520600" cy="3340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2591266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A5D3794B-289A-4A80-97D7-111025398D45}" type="datetimeFigureOut">
              <a:rPr lang="en-US" smtClean="0"/>
              <a:t>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extLst>
      <p:ext uri="{BB962C8B-B14F-4D97-AF65-F5344CB8AC3E}">
        <p14:creationId xmlns:p14="http://schemas.microsoft.com/office/powerpoint/2010/main" val="189391611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s-MX"/>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extLst>
      <p:ext uri="{BB962C8B-B14F-4D97-AF65-F5344CB8AC3E}">
        <p14:creationId xmlns:p14="http://schemas.microsoft.com/office/powerpoint/2010/main" val="24275656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Date Placeholder 4"/>
          <p:cNvSpPr>
            <a:spLocks noGrp="1"/>
          </p:cNvSpPr>
          <p:nvPr>
            <p:ph type="dt" sz="half" idx="10"/>
          </p:nvPr>
        </p:nvSpPr>
        <p:spPr/>
        <p:txBody>
          <a:bodyPr/>
          <a:lstStyle/>
          <a:p>
            <a:fld id="{93C6A301-0538-44EC-B09D-202E1042A48B}" type="datetimeFigureOut">
              <a:rPr lang="en-US" smtClean="0"/>
              <a:t>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extLst>
      <p:ext uri="{BB962C8B-B14F-4D97-AF65-F5344CB8AC3E}">
        <p14:creationId xmlns:p14="http://schemas.microsoft.com/office/powerpoint/2010/main" val="424340237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s-MX"/>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7" name="Date Placeholder 6"/>
          <p:cNvSpPr>
            <a:spLocks noGrp="1"/>
          </p:cNvSpPr>
          <p:nvPr>
            <p:ph type="dt" sz="half" idx="10"/>
          </p:nvPr>
        </p:nvSpPr>
        <p:spPr/>
        <p:txBody>
          <a:bodyPr/>
          <a:lstStyle/>
          <a:p>
            <a:fld id="{D789574A-8875-45EF-8EA2-3CAA0F7ABC4C}" type="datetimeFigureOut">
              <a:rPr lang="en-US" smtClean="0"/>
              <a:t>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extLst>
      <p:ext uri="{BB962C8B-B14F-4D97-AF65-F5344CB8AC3E}">
        <p14:creationId xmlns:p14="http://schemas.microsoft.com/office/powerpoint/2010/main" val="252901069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Date Placeholder 2"/>
          <p:cNvSpPr>
            <a:spLocks noGrp="1"/>
          </p:cNvSpPr>
          <p:nvPr>
            <p:ph type="dt" sz="half" idx="10"/>
          </p:nvPr>
        </p:nvSpPr>
        <p:spPr/>
        <p:txBody>
          <a:bodyPr/>
          <a:lstStyle/>
          <a:p>
            <a:fld id="{67EF4D4C-5367-4C26-9E2B-D8088D7FCA81}" type="datetimeFigureOut">
              <a:rPr lang="en-US" smtClean="0"/>
              <a:t>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extLst>
      <p:ext uri="{BB962C8B-B14F-4D97-AF65-F5344CB8AC3E}">
        <p14:creationId xmlns:p14="http://schemas.microsoft.com/office/powerpoint/2010/main" val="177640993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lvl="0">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1732471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s-MX"/>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extLst>
      <p:ext uri="{BB962C8B-B14F-4D97-AF65-F5344CB8AC3E}">
        <p14:creationId xmlns:p14="http://schemas.microsoft.com/office/powerpoint/2010/main" val="131140129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s-MX"/>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MX"/>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extLst>
      <p:ext uri="{BB962C8B-B14F-4D97-AF65-F5344CB8AC3E}">
        <p14:creationId xmlns:p14="http://schemas.microsoft.com/office/powerpoint/2010/main" val="420758974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s-MX"/>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0298CD5-6C1E-4009-B41F-6DF62E31D3BE}" type="datetimeFigureOut">
              <a:rPr lang="en-US" smtClean="0"/>
              <a:pPr/>
              <a:t>1/6/2017</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lvl="0" algn="r">
              <a:spcBef>
                <a:spcPts val="0"/>
              </a:spcBef>
              <a:buNone/>
            </a:pPr>
            <a:fld id="{00000000-1234-1234-1234-123412341234}" type="slidenum">
              <a:rPr lang="en" sz="1000" smtClean="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extLst>
      <p:ext uri="{BB962C8B-B14F-4D97-AF65-F5344CB8AC3E}">
        <p14:creationId xmlns:p14="http://schemas.microsoft.com/office/powerpoint/2010/main" val="418283175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ted.com/talks/joe_desimone_what_if_3d_printing_was_25x_faster#t-512339"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PG9nti_A08Y"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hyperlink" Target="http://www.designboom.com/technology/metal-3d-printer-by-joris-laarman-lab-creates-gravity-defying-sculptures-02-21-2014/"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DQ5Elbvvr1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3dprint.com/100229/apis-cor-3d-printer-building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hyperlink" Target="https://www.ted.com/talks/skylar_tibbits_the_emergence_of_4d_printing?language=en#t-436844"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XC6UoqwkTq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p:txBody>
          <a:bodyPr/>
          <a:lstStyle/>
          <a:p>
            <a:pPr lvl="0"/>
            <a:r>
              <a:rPr lang="en" smtClean="0"/>
              <a:t>3D Printing!</a:t>
            </a:r>
            <a:endParaRPr lang="en" dirty="0"/>
          </a:p>
        </p:txBody>
      </p:sp>
      <p:sp>
        <p:nvSpPr>
          <p:cNvPr id="57" name="Shape 57"/>
          <p:cNvSpPr txBox="1">
            <a:spLocks noGrp="1"/>
          </p:cNvSpPr>
          <p:nvPr>
            <p:ph type="subTitle" idx="1"/>
          </p:nvPr>
        </p:nvSpPr>
        <p:spPr/>
        <p:txBody>
          <a:bodyPr/>
          <a:lstStyle/>
          <a:p>
            <a:pPr lvl="0"/>
            <a:r>
              <a:rPr lang="en-US" dirty="0" smtClean="0"/>
              <a:t>CAD 262</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to Print Faster</a:t>
            </a:r>
            <a:endParaRPr lang="en-US" dirty="0"/>
          </a:p>
        </p:txBody>
      </p:sp>
      <p:sp>
        <p:nvSpPr>
          <p:cNvPr id="6" name="Content Placeholder 5"/>
          <p:cNvSpPr>
            <a:spLocks noGrp="1"/>
          </p:cNvSpPr>
          <p:nvPr>
            <p:ph idx="1"/>
          </p:nvPr>
        </p:nvSpPr>
        <p:spPr/>
        <p:txBody>
          <a:bodyPr/>
          <a:lstStyle/>
          <a:p>
            <a:pPr marL="0" indent="0">
              <a:buNone/>
            </a:pPr>
            <a:r>
              <a:rPr lang="en-US" dirty="0"/>
              <a:t>What we think of as 3D printing, says Joseph DeSimone, is really just 2D printing over and over ... slowly. Onstage at TED2015, he unveils a bold new technique — inspired, yes, by Terminator 2 — that's 25 to 100 times faster, and creates smooth, strong parts. Could it finally help to fulfill the tremendous promise of 3D printing</a:t>
            </a:r>
            <a:r>
              <a:rPr lang="en-US" dirty="0" smtClean="0"/>
              <a:t>? </a:t>
            </a:r>
          </a:p>
          <a:p>
            <a:pPr marL="0" indent="0" algn="ctr">
              <a:buNone/>
            </a:pPr>
            <a:r>
              <a:rPr lang="en-US" dirty="0" smtClean="0">
                <a:hlinkClick r:id="rId3"/>
              </a:rPr>
              <a:t/>
            </a:r>
            <a:br>
              <a:rPr lang="en-US" dirty="0" smtClean="0">
                <a:hlinkClick r:id="rId3"/>
              </a:rPr>
            </a:br>
            <a:r>
              <a:rPr lang="en-US" dirty="0" smtClean="0">
                <a:hlinkClick r:id="rId3"/>
              </a:rPr>
              <a:t>Please watch his TED talk on 3D Printing</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7" name="Content Placeholder 6"/>
          <p:cNvSpPr>
            <a:spLocks noGrp="1"/>
          </p:cNvSpPr>
          <p:nvPr>
            <p:ph idx="1"/>
          </p:nvPr>
        </p:nvSpPr>
        <p:spPr>
          <a:xfrm>
            <a:off x="508001" y="1268016"/>
            <a:ext cx="3318571" cy="3263006"/>
          </a:xfrm>
        </p:spPr>
        <p:txBody>
          <a:bodyPr>
            <a:normAutofit lnSpcReduction="10000"/>
          </a:bodyPr>
          <a:lstStyle/>
          <a:p>
            <a:pPr marL="0" indent="0">
              <a:buNone/>
            </a:pPr>
            <a:r>
              <a:rPr lang="en-US" dirty="0"/>
              <a:t>The SLAbot-1 uses an industrial robotic arm, producing parts in sequence. This modular, assembly-line-ready additive manufacturing can be configured in large arrays and enables distributed, automated, high-speed, customized manufacturing</a:t>
            </a:r>
            <a:r>
              <a:rPr lang="en-US" dirty="0" smtClean="0"/>
              <a:t>. </a:t>
            </a:r>
          </a:p>
          <a:p>
            <a:pPr marL="0" indent="0">
              <a:buNone/>
            </a:pPr>
            <a:r>
              <a:rPr lang="en-US" dirty="0" smtClean="0">
                <a:hlinkClick r:id="rId3"/>
              </a:rPr>
              <a:t>Watch the video here</a:t>
            </a:r>
            <a:r>
              <a:rPr lang="en-US" dirty="0" smtClean="0"/>
              <a:t>.</a:t>
            </a:r>
            <a:endParaRPr lang="en-US" dirty="0"/>
          </a:p>
        </p:txBody>
      </p:sp>
      <p:pic>
        <p:nvPicPr>
          <p:cNvPr id="121" name="Shape 121" descr="Image result for sla bot"/>
          <p:cNvPicPr preferRelativeResize="0"/>
          <p:nvPr/>
        </p:nvPicPr>
        <p:blipFill>
          <a:blip r:embed="rId4">
            <a:alphaModFix/>
          </a:blip>
          <a:stretch>
            <a:fillRect/>
          </a:stretch>
        </p:blipFill>
        <p:spPr>
          <a:xfrm>
            <a:off x="3992880" y="731520"/>
            <a:ext cx="2857274" cy="3121200"/>
          </a:xfrm>
          <a:prstGeom prst="rect">
            <a:avLst/>
          </a:prstGeom>
          <a:noFill/>
          <a:ln>
            <a:noFill/>
          </a:ln>
        </p:spPr>
      </p:pic>
      <p:sp>
        <p:nvSpPr>
          <p:cNvPr id="2" name="TextBox 1"/>
          <p:cNvSpPr txBox="1"/>
          <p:nvPr/>
        </p:nvSpPr>
        <p:spPr>
          <a:xfrm>
            <a:off x="4229100" y="4065814"/>
            <a:ext cx="3510643" cy="400110"/>
          </a:xfrm>
          <a:prstGeom prst="rect">
            <a:avLst/>
          </a:prstGeom>
          <a:noFill/>
        </p:spPr>
        <p:txBody>
          <a:bodyPr wrap="square" rtlCol="0">
            <a:spAutoFit/>
          </a:bodyPr>
          <a:lstStyle/>
          <a:p>
            <a:pPr lvl="0"/>
            <a:r>
              <a:rPr lang="en-US" sz="1000" i="1" dirty="0">
                <a:latin typeface="+mn-lt"/>
              </a:rPr>
              <a:t>SLAbot-1 at CES 2016</a:t>
            </a:r>
            <a:r>
              <a:rPr lang="en-US" sz="1000" dirty="0">
                <a:latin typeface="+mn-lt"/>
              </a:rPr>
              <a:t>. YouTube, 2016. </a:t>
            </a:r>
          </a:p>
          <a:p>
            <a:endParaRPr lang="en-US" sz="1000" dirty="0">
              <a:latin typeface="+mn-lt"/>
            </a:endParaRPr>
          </a:p>
        </p:txBody>
      </p:sp>
      <p:sp>
        <p:nvSpPr>
          <p:cNvPr id="120" name="Shape 120"/>
          <p:cNvSpPr txBox="1">
            <a:spLocks noGrp="1"/>
          </p:cNvSpPr>
          <p:nvPr>
            <p:ph type="title"/>
          </p:nvPr>
        </p:nvSpPr>
        <p:spPr/>
        <p:txBody>
          <a:bodyPr/>
          <a:lstStyle/>
          <a:p>
            <a:pPr lvl="0"/>
            <a:r>
              <a:rPr lang="en" dirty="0" smtClean="0"/>
              <a:t>SLAbot</a:t>
            </a:r>
            <a:endParaRPr lang="en" dirty="0">
              <a:hlinkClick r:id="rId3"/>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dirty="0"/>
              <a:t>Getting </a:t>
            </a:r>
            <a:r>
              <a:rPr lang="en" dirty="0" smtClean="0"/>
              <a:t>Robotic</a:t>
            </a:r>
            <a:endParaRPr lang="en" dirty="0"/>
          </a:p>
        </p:txBody>
      </p:sp>
      <p:sp>
        <p:nvSpPr>
          <p:cNvPr id="2" name="Content Placeholder 1"/>
          <p:cNvSpPr>
            <a:spLocks noGrp="1"/>
          </p:cNvSpPr>
          <p:nvPr>
            <p:ph idx="1"/>
          </p:nvPr>
        </p:nvSpPr>
        <p:spPr/>
        <p:txBody>
          <a:bodyPr/>
          <a:lstStyle/>
          <a:p>
            <a:r>
              <a:rPr lang="en-US" dirty="0" smtClean="0"/>
              <a:t>Robotic Arms – </a:t>
            </a:r>
            <a:r>
              <a:rPr lang="en-US" dirty="0" smtClean="0">
                <a:hlinkClick r:id="rId3"/>
              </a:rPr>
              <a:t>read how one man is revolutionizing 3D printing here</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p:txBody>
          <a:bodyPr/>
          <a:lstStyle/>
          <a:p>
            <a:pPr lvl="0"/>
            <a:r>
              <a:rPr lang="en" smtClean="0"/>
              <a:t>Big scale prints</a:t>
            </a:r>
            <a:endParaRPr lang="en" dirty="0"/>
          </a:p>
        </p:txBody>
      </p:sp>
      <p:sp>
        <p:nvSpPr>
          <p:cNvPr id="134" name="Shape 134"/>
          <p:cNvSpPr txBox="1">
            <a:spLocks noGrp="1"/>
          </p:cNvSpPr>
          <p:nvPr>
            <p:ph idx="1"/>
          </p:nvPr>
        </p:nvSpPr>
        <p:spPr/>
        <p:txBody>
          <a:bodyPr/>
          <a:lstStyle/>
          <a:p>
            <a:r>
              <a:rPr lang="en" dirty="0" smtClean="0">
                <a:hlinkClick r:id="rId3"/>
              </a:rPr>
              <a:t>3D Printed Concrete Castle – click here to watch the video</a:t>
            </a:r>
          </a:p>
          <a:p>
            <a:r>
              <a:rPr lang="en" dirty="0" smtClean="0">
                <a:hlinkClick r:id="rId4"/>
              </a:rPr>
              <a:t>Concrete Printing – click here to read more</a:t>
            </a:r>
            <a:endParaRPr lang="en" dirty="0" smtClean="0">
              <a:hlinkClick r:id="rId3"/>
            </a:endParaRPr>
          </a:p>
          <a:p>
            <a:endParaRPr lang="en" dirty="0" smtClean="0">
              <a:hlinkClick r:id="rId3"/>
            </a:endParaRPr>
          </a:p>
          <a:p>
            <a:endParaRPr lang="en" dirty="0">
              <a:hlinkClick r:id="rId3"/>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p:txBody>
          <a:bodyPr>
            <a:normAutofit fontScale="90000"/>
          </a:bodyPr>
          <a:lstStyle/>
          <a:p>
            <a:pPr lvl="0"/>
            <a:r>
              <a:rPr lang="en-US" dirty="0" smtClean="0">
                <a:sym typeface="Arial"/>
              </a:rPr>
              <a:t>Scientists develop a new form of 3D printing that </a:t>
            </a:r>
            <a:br>
              <a:rPr lang="en-US" dirty="0" smtClean="0">
                <a:sym typeface="Arial"/>
              </a:rPr>
            </a:br>
            <a:r>
              <a:rPr lang="en-US" dirty="0" smtClean="0">
                <a:sym typeface="Arial"/>
              </a:rPr>
              <a:t>uses ultrasound to 3D print composite materials</a:t>
            </a:r>
          </a:p>
          <a:p>
            <a:pPr lvl="0"/>
            <a:endParaRPr lang="en-US" dirty="0"/>
          </a:p>
        </p:txBody>
      </p:sp>
      <p:sp>
        <p:nvSpPr>
          <p:cNvPr id="140" name="Shape 140"/>
          <p:cNvSpPr txBox="1">
            <a:spLocks noGrp="1"/>
          </p:cNvSpPr>
          <p:nvPr>
            <p:ph type="body" idx="1"/>
          </p:nvPr>
        </p:nvSpPr>
        <p:spPr>
          <a:xfrm>
            <a:off x="311700" y="1228675"/>
            <a:ext cx="8520600" cy="3745934"/>
          </a:xfrm>
        </p:spPr>
        <p:txBody>
          <a:bodyPr>
            <a:normAutofit/>
          </a:bodyPr>
          <a:lstStyle/>
          <a:p>
            <a:pPr marL="0" lvl="0" indent="0">
              <a:lnSpc>
                <a:spcPct val="170000"/>
              </a:lnSpc>
              <a:buNone/>
            </a:pPr>
            <a:r>
              <a:rPr lang="en-US" sz="1100" dirty="0" smtClean="0">
                <a:sym typeface="Verdana"/>
              </a:rPr>
              <a:t>In this unique 3D printing process, ultrasonic waves are used to position millions of tiny reinforcement fibers, which are formed into a microscopic reinforcement framework, giving the material significant strength. This microstructure is then set in place with a focused laser beam, which cures the epoxy resin.</a:t>
            </a:r>
          </a:p>
          <a:p>
            <a:pPr marL="0" lvl="0" indent="0">
              <a:lnSpc>
                <a:spcPct val="170000"/>
              </a:lnSpc>
              <a:buNone/>
            </a:pPr>
            <a:endParaRPr lang="en-US" sz="1100" dirty="0" smtClean="0">
              <a:sym typeface="Verdana"/>
            </a:endParaRPr>
          </a:p>
          <a:p>
            <a:pPr marL="0" lvl="0" indent="0">
              <a:lnSpc>
                <a:spcPct val="170000"/>
              </a:lnSpc>
              <a:buNone/>
            </a:pPr>
            <a:r>
              <a:rPr lang="en-US" sz="1100" dirty="0" smtClean="0">
                <a:sym typeface="Verdana"/>
              </a:rPr>
              <a:t>“The breakthrough was based on the simple idea of printing using a liquid polymer mixed with millions of tiny fibers,” explained Tom Llewellyn-Jones, the PhD student who developed the system. “This makes a readily printable material that can, for example, be pushed through a tiny nozzle into the desired location. The final object can then be printed layer by layer, as with many other 3D printing processes.”</a:t>
            </a:r>
          </a:p>
          <a:p>
            <a:pPr marL="0" lvl="0" indent="0">
              <a:lnSpc>
                <a:spcPct val="170000"/>
              </a:lnSpc>
              <a:buNone/>
            </a:pPr>
            <a:endParaRPr lang="en-US" sz="1100" dirty="0" smtClean="0">
              <a:sym typeface="Verdana"/>
            </a:endParaRPr>
          </a:p>
          <a:p>
            <a:pPr marL="0" lvl="0" indent="0">
              <a:lnSpc>
                <a:spcPct val="170000"/>
              </a:lnSpc>
              <a:buNone/>
            </a:pPr>
            <a:r>
              <a:rPr lang="en-US" sz="1100" dirty="0" smtClean="0">
                <a:sym typeface="Verdana"/>
              </a:rPr>
              <a:t>The biggest challenge for the engineers was finding a way to manipulate the tiny fibers into the correct patterns, in order for them to provide the superior strength generally offered by composite materials. In the end, they found that ultrasonic waves could be used to arrange the fibers into appropriate patterns within the polymer. The precise orientation of each fiber could then be controlled by switching the ultrasonic standing wave pattern during the printing process.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4D Printing</a:t>
            </a:r>
            <a:endParaRPr lang="en-US" dirty="0"/>
          </a:p>
        </p:txBody>
      </p:sp>
      <p:sp>
        <p:nvSpPr>
          <p:cNvPr id="3" name="Text Placeholder 2"/>
          <p:cNvSpPr>
            <a:spLocks noGrp="1"/>
          </p:cNvSpPr>
          <p:nvPr>
            <p:ph type="body" idx="1"/>
          </p:nvPr>
        </p:nvSpPr>
        <p:spPr>
          <a:xfrm>
            <a:off x="311700" y="1228675"/>
            <a:ext cx="8334279" cy="3340200"/>
          </a:xfrm>
        </p:spPr>
        <p:txBody>
          <a:bodyPr>
            <a:normAutofit lnSpcReduction="10000"/>
          </a:bodyPr>
          <a:lstStyle/>
          <a:p>
            <a:pPr marL="0" indent="0">
              <a:lnSpc>
                <a:spcPct val="150000"/>
              </a:lnSpc>
              <a:buNone/>
            </a:pPr>
            <a:r>
              <a:rPr lang="en-US" dirty="0"/>
              <a:t>3D printing has grown in sophistication since the late 1970s; TED Fellow Skylar </a:t>
            </a:r>
            <a:r>
              <a:rPr lang="en-US" dirty="0" err="1"/>
              <a:t>Tibbits</a:t>
            </a:r>
            <a:r>
              <a:rPr lang="en-US" dirty="0"/>
              <a:t> is shaping the next development, which he calls 4D printing, where the fourth dimension is time. This emerging technology will allow us to print objects that then reshape themselves or self-assemble over time. Think: a printed cube that folds before your eyes, or a printed pipe able to sense the need to expand or </a:t>
            </a:r>
            <a:r>
              <a:rPr lang="en-US" dirty="0" smtClean="0"/>
              <a:t>contract. </a:t>
            </a:r>
            <a:endParaRPr lang="en-US" dirty="0">
              <a:hlinkClick r:id="rId2"/>
            </a:endParaRPr>
          </a:p>
          <a:p>
            <a:pPr marL="0" indent="0" algn="ctr">
              <a:lnSpc>
                <a:spcPct val="150000"/>
              </a:lnSpc>
              <a:buNone/>
            </a:pPr>
            <a:r>
              <a:rPr lang="en-US" dirty="0" smtClean="0">
                <a:hlinkClick r:id="rId2"/>
              </a:rPr>
              <a:t>Watch his TED Talk here</a:t>
            </a:r>
            <a:r>
              <a:rPr lang="en-US" dirty="0" smtClean="0"/>
              <a:t>.</a:t>
            </a:r>
          </a:p>
        </p:txBody>
      </p:sp>
    </p:spTree>
    <p:extLst>
      <p:ext uri="{BB962C8B-B14F-4D97-AF65-F5344CB8AC3E}">
        <p14:creationId xmlns:p14="http://schemas.microsoft.com/office/powerpoint/2010/main" val="2981160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90249" y="526350"/>
            <a:ext cx="8098579" cy="4090800"/>
          </a:xfrm>
        </p:spPr>
        <p:txBody>
          <a:bodyPr/>
          <a:lstStyle/>
          <a:p>
            <a:pPr lvl="0"/>
            <a:r>
              <a:rPr lang="en" dirty="0" smtClean="0"/>
              <a:t>What are the origins of 3D Printing?</a:t>
            </a:r>
            <a:endParaRPr lang="e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70" name="Shape 70" title="Stereolithography"/>
          <p:cNvPicPr preferRelativeResize="0"/>
          <p:nvPr/>
        </p:nvPicPr>
        <p:blipFill>
          <a:blip r:embed="rId3">
            <a:alphaModFix/>
          </a:blip>
          <a:stretch>
            <a:fillRect/>
          </a:stretch>
        </p:blipFill>
        <p:spPr>
          <a:xfrm>
            <a:off x="1967592" y="1190558"/>
            <a:ext cx="4906735" cy="3258977"/>
          </a:xfrm>
          <a:prstGeom prst="rect">
            <a:avLst/>
          </a:prstGeom>
          <a:noFill/>
          <a:ln>
            <a:noFill/>
          </a:ln>
        </p:spPr>
      </p:pic>
      <p:sp>
        <p:nvSpPr>
          <p:cNvPr id="2" name="TextBox 1"/>
          <p:cNvSpPr txBox="1"/>
          <p:nvPr/>
        </p:nvSpPr>
        <p:spPr>
          <a:xfrm>
            <a:off x="1134836" y="4552441"/>
            <a:ext cx="7551965" cy="615553"/>
          </a:xfrm>
          <a:prstGeom prst="rect">
            <a:avLst/>
          </a:prstGeom>
          <a:noFill/>
        </p:spPr>
        <p:txBody>
          <a:bodyPr wrap="square" rtlCol="0">
            <a:spAutoFit/>
          </a:bodyPr>
          <a:lstStyle/>
          <a:p>
            <a:pPr lvl="0"/>
            <a:r>
              <a:rPr lang="en-US" sz="1000" dirty="0" smtClean="0">
                <a:latin typeface="+mn-lt"/>
              </a:rPr>
              <a:t>Lens</a:t>
            </a:r>
            <a:r>
              <a:rPr lang="en-US" sz="1000" dirty="0">
                <a:latin typeface="+mn-lt"/>
              </a:rPr>
              <a:t>. Digital image. </a:t>
            </a:r>
            <a:r>
              <a:rPr lang="en-US" sz="1000" i="1" dirty="0">
                <a:latin typeface="+mn-lt"/>
              </a:rPr>
              <a:t>Roots of a High-Tech Revolution</a:t>
            </a:r>
            <a:r>
              <a:rPr lang="en-US" sz="1000" dirty="0">
                <a:latin typeface="+mn-lt"/>
              </a:rPr>
              <a:t>. The Wall Street Journal, 26 Aug. 2014. Web. 08 Dec. 2016. &lt;http://www.wsj.com/articles/roots-of-a-high-tech-revolution-1409066696&gt;. </a:t>
            </a:r>
          </a:p>
          <a:p>
            <a:pPr lvl="0"/>
            <a:endParaRPr lang="en" dirty="0"/>
          </a:p>
        </p:txBody>
      </p:sp>
      <p:sp>
        <p:nvSpPr>
          <p:cNvPr id="67" name="Shape 67"/>
          <p:cNvSpPr txBox="1">
            <a:spLocks noGrp="1"/>
          </p:cNvSpPr>
          <p:nvPr>
            <p:ph type="title"/>
          </p:nvPr>
        </p:nvSpPr>
        <p:spPr/>
        <p:txBody>
          <a:bodyPr/>
          <a:lstStyle/>
          <a:p>
            <a:pPr lvl="0"/>
            <a:r>
              <a:rPr lang="en" dirty="0" smtClean="0"/>
              <a:t>Stereolithography (SLA)</a:t>
            </a:r>
            <a:endParaRPr lang="e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p:txBody>
          <a:bodyPr/>
          <a:lstStyle/>
          <a:p>
            <a:pPr lvl="0"/>
            <a:r>
              <a:rPr lang="en" dirty="0" smtClean="0"/>
              <a:t>Printing Techniques </a:t>
            </a:r>
            <a:endParaRPr lang="en" dirty="0"/>
          </a:p>
        </p:txBody>
      </p:sp>
      <p:sp>
        <p:nvSpPr>
          <p:cNvPr id="76" name="Shape 76"/>
          <p:cNvSpPr txBox="1">
            <a:spLocks noGrp="1"/>
          </p:cNvSpPr>
          <p:nvPr>
            <p:ph idx="1"/>
          </p:nvPr>
        </p:nvSpPr>
        <p:spPr/>
        <p:txBody>
          <a:bodyPr/>
          <a:lstStyle/>
          <a:p>
            <a:pPr lvl="0"/>
            <a:r>
              <a:rPr lang="en-US" dirty="0" err="1" smtClean="0">
                <a:sym typeface="Arial"/>
              </a:rPr>
              <a:t>Stereolithography</a:t>
            </a:r>
            <a:r>
              <a:rPr lang="en-US" dirty="0" smtClean="0">
                <a:sym typeface="Arial"/>
              </a:rPr>
              <a:t> (SLA)</a:t>
            </a:r>
          </a:p>
          <a:p>
            <a:pPr lvl="0"/>
            <a:r>
              <a:rPr lang="en-US" dirty="0" smtClean="0">
                <a:sym typeface="Arial"/>
              </a:rPr>
              <a:t>Digital Light Processing (DLP)</a:t>
            </a:r>
          </a:p>
          <a:p>
            <a:pPr lvl="0"/>
            <a:r>
              <a:rPr lang="en-US" dirty="0" smtClean="0">
                <a:sym typeface="Arial"/>
              </a:rPr>
              <a:t>Fused deposition modeling (FDM)</a:t>
            </a:r>
          </a:p>
          <a:p>
            <a:pPr lvl="0"/>
            <a:r>
              <a:rPr lang="en-US" dirty="0" smtClean="0">
                <a:sym typeface="Arial"/>
              </a:rPr>
              <a:t>Selective Laser Sintering (SLS)</a:t>
            </a:r>
          </a:p>
          <a:p>
            <a:pPr lvl="0"/>
            <a:r>
              <a:rPr lang="en-US" dirty="0" smtClean="0">
                <a:sym typeface="Arial"/>
              </a:rPr>
              <a:t>Selective laser melting (SLM)</a:t>
            </a:r>
          </a:p>
          <a:p>
            <a:pPr lvl="0"/>
            <a:r>
              <a:rPr lang="en-US" dirty="0" smtClean="0">
                <a:sym typeface="Arial"/>
              </a:rPr>
              <a:t>Electronic Beam Melting (EBM)</a:t>
            </a:r>
          </a:p>
          <a:p>
            <a:pPr lvl="0"/>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3" name="Shape 83" descr="Types of 3D printers or 3D printing technologies overview"/>
          <p:cNvPicPr preferRelativeResize="0"/>
          <p:nvPr/>
        </p:nvPicPr>
        <p:blipFill>
          <a:blip r:embed="rId3">
            <a:alphaModFix/>
          </a:blip>
          <a:stretch>
            <a:fillRect/>
          </a:stretch>
        </p:blipFill>
        <p:spPr>
          <a:xfrm>
            <a:off x="0" y="1037880"/>
            <a:ext cx="9144000" cy="3310758"/>
          </a:xfrm>
          <a:prstGeom prst="rect">
            <a:avLst/>
          </a:prstGeom>
          <a:noFill/>
          <a:ln>
            <a:noFill/>
          </a:ln>
        </p:spPr>
      </p:pic>
      <p:sp>
        <p:nvSpPr>
          <p:cNvPr id="2" name="TextBox 1"/>
          <p:cNvSpPr txBox="1"/>
          <p:nvPr/>
        </p:nvSpPr>
        <p:spPr>
          <a:xfrm>
            <a:off x="122464" y="4637314"/>
            <a:ext cx="8817429" cy="553998"/>
          </a:xfrm>
          <a:prstGeom prst="rect">
            <a:avLst/>
          </a:prstGeom>
          <a:noFill/>
        </p:spPr>
        <p:txBody>
          <a:bodyPr wrap="square" rtlCol="0">
            <a:spAutoFit/>
          </a:bodyPr>
          <a:lstStyle/>
          <a:p>
            <a:pPr lvl="0"/>
            <a:r>
              <a:rPr lang="en-US" sz="1000" dirty="0">
                <a:latin typeface="+mn-lt"/>
              </a:rPr>
              <a:t>Layering Process. Digital image. </a:t>
            </a:r>
            <a:r>
              <a:rPr lang="en-US" sz="1000" i="1" dirty="0">
                <a:latin typeface="+mn-lt"/>
              </a:rPr>
              <a:t>Different Types of 3D Printers(I)</a:t>
            </a:r>
            <a:r>
              <a:rPr lang="en-US" sz="1000" dirty="0">
                <a:latin typeface="+mn-lt"/>
              </a:rPr>
              <a:t>. </a:t>
            </a:r>
            <a:r>
              <a:rPr lang="en-US" sz="1000" dirty="0" err="1">
                <a:latin typeface="+mn-lt"/>
              </a:rPr>
              <a:t>Linkedin</a:t>
            </a:r>
            <a:r>
              <a:rPr lang="en-US" sz="1000" dirty="0">
                <a:latin typeface="+mn-lt"/>
              </a:rPr>
              <a:t>, 10 May 2016. Web. 08 Dec. 2016. &lt;https://www.linkedin.com/pulse/different-types-3d-printers-elva-wu&gt;. </a:t>
            </a:r>
            <a:endParaRPr lang="en" sz="1000" dirty="0">
              <a:latin typeface="+mn-lt"/>
            </a:endParaRPr>
          </a:p>
          <a:p>
            <a:endParaRPr lang="en-US" sz="1000" dirty="0">
              <a:latin typeface="+mn-lt"/>
            </a:endParaRPr>
          </a:p>
        </p:txBody>
      </p:sp>
      <p:sp>
        <p:nvSpPr>
          <p:cNvPr id="81" name="Shape 81"/>
          <p:cNvSpPr txBox="1">
            <a:spLocks noGrp="1"/>
          </p:cNvSpPr>
          <p:nvPr>
            <p:ph type="title"/>
          </p:nvPr>
        </p:nvSpPr>
        <p:spPr/>
        <p:txBody>
          <a:bodyPr/>
          <a:lstStyle/>
          <a:p>
            <a:pPr lvl="0"/>
            <a:r>
              <a:rPr lang="en" dirty="0" smtClean="0"/>
              <a:t>FDM Printers</a:t>
            </a:r>
            <a:endParaRPr lang="e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90" name="Shape 90" descr="Types of 3D printers or 3D printing technologies overview"/>
          <p:cNvPicPr preferRelativeResize="0"/>
          <p:nvPr/>
        </p:nvPicPr>
        <p:blipFill>
          <a:blip r:embed="rId3">
            <a:alphaModFix/>
          </a:blip>
          <a:stretch>
            <a:fillRect/>
          </a:stretch>
        </p:blipFill>
        <p:spPr>
          <a:xfrm>
            <a:off x="2741249" y="600416"/>
            <a:ext cx="5534168" cy="3621774"/>
          </a:xfrm>
          <a:prstGeom prst="rect">
            <a:avLst/>
          </a:prstGeom>
          <a:noFill/>
          <a:ln>
            <a:noFill/>
          </a:ln>
        </p:spPr>
      </p:pic>
      <p:sp>
        <p:nvSpPr>
          <p:cNvPr id="2" name="TextBox 1"/>
          <p:cNvSpPr txBox="1"/>
          <p:nvPr/>
        </p:nvSpPr>
        <p:spPr>
          <a:xfrm>
            <a:off x="155122" y="4637315"/>
            <a:ext cx="8596992" cy="615553"/>
          </a:xfrm>
          <a:prstGeom prst="rect">
            <a:avLst/>
          </a:prstGeom>
          <a:noFill/>
        </p:spPr>
        <p:txBody>
          <a:bodyPr wrap="square" rtlCol="0">
            <a:spAutoFit/>
          </a:bodyPr>
          <a:lstStyle/>
          <a:p>
            <a:pPr lvl="0"/>
            <a:r>
              <a:rPr lang="en-US" sz="1000" i="1" dirty="0">
                <a:latin typeface="+mn-lt"/>
              </a:rPr>
              <a:t>Selective Laser Sintering</a:t>
            </a:r>
            <a:r>
              <a:rPr lang="en-US" sz="1000" dirty="0">
                <a:latin typeface="+mn-lt"/>
              </a:rPr>
              <a:t>. Digital image. </a:t>
            </a:r>
            <a:r>
              <a:rPr lang="en-US" sz="1000" i="1" dirty="0">
                <a:latin typeface="+mn-lt"/>
              </a:rPr>
              <a:t>Different Types of 3D Printers(I)</a:t>
            </a:r>
            <a:r>
              <a:rPr lang="en-US" sz="1000" dirty="0">
                <a:latin typeface="+mn-lt"/>
              </a:rPr>
              <a:t>. </a:t>
            </a:r>
            <a:r>
              <a:rPr lang="en-US" sz="1000" dirty="0" err="1">
                <a:latin typeface="+mn-lt"/>
              </a:rPr>
              <a:t>Linkedin</a:t>
            </a:r>
            <a:r>
              <a:rPr lang="en-US" sz="1000" dirty="0">
                <a:latin typeface="+mn-lt"/>
              </a:rPr>
              <a:t>, 10 May 2016. Web. 08 Dec. 2016. &lt;https://www.linkedin.com/pulse/different-types-3d-printers-elva-wu&gt;. </a:t>
            </a:r>
            <a:endParaRPr lang="en" sz="1000" dirty="0">
              <a:latin typeface="+mn-lt"/>
            </a:endParaRPr>
          </a:p>
          <a:p>
            <a:endParaRPr lang="en-US" dirty="0"/>
          </a:p>
        </p:txBody>
      </p:sp>
      <p:sp>
        <p:nvSpPr>
          <p:cNvPr id="88" name="Shape 88"/>
          <p:cNvSpPr txBox="1">
            <a:spLocks noGrp="1"/>
          </p:cNvSpPr>
          <p:nvPr>
            <p:ph type="title"/>
          </p:nvPr>
        </p:nvSpPr>
        <p:spPr/>
        <p:txBody>
          <a:bodyPr/>
          <a:lstStyle/>
          <a:p>
            <a:pPr lvl="0"/>
            <a:r>
              <a:rPr lang="en" smtClean="0"/>
              <a:t>SLS Printers</a:t>
            </a:r>
            <a:endParaRPr lang="e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7" name="Shape 97" descr="Types of 3D printers or 3D printing technologies overview"/>
          <p:cNvPicPr preferRelativeResize="0"/>
          <p:nvPr/>
        </p:nvPicPr>
        <p:blipFill rotWithShape="1">
          <a:blip r:embed="rId3">
            <a:alphaModFix/>
          </a:blip>
          <a:srcRect l="6795" t="6899" r="14824" b="4743"/>
          <a:stretch/>
        </p:blipFill>
        <p:spPr>
          <a:xfrm>
            <a:off x="445380" y="1085850"/>
            <a:ext cx="4738941" cy="3961832"/>
          </a:xfrm>
          <a:prstGeom prst="rect">
            <a:avLst/>
          </a:prstGeom>
          <a:noFill/>
          <a:ln>
            <a:noFill/>
          </a:ln>
        </p:spPr>
      </p:pic>
      <p:sp>
        <p:nvSpPr>
          <p:cNvPr id="3" name="TextBox 2"/>
          <p:cNvSpPr txBox="1"/>
          <p:nvPr/>
        </p:nvSpPr>
        <p:spPr>
          <a:xfrm>
            <a:off x="5172500" y="4124352"/>
            <a:ext cx="3971500" cy="923330"/>
          </a:xfrm>
          <a:prstGeom prst="rect">
            <a:avLst/>
          </a:prstGeom>
          <a:noFill/>
        </p:spPr>
        <p:txBody>
          <a:bodyPr wrap="square" rtlCol="0">
            <a:spAutoFit/>
          </a:bodyPr>
          <a:lstStyle/>
          <a:p>
            <a:pPr lvl="0"/>
            <a:r>
              <a:rPr lang="en-US" sz="1000" i="1" dirty="0">
                <a:latin typeface="+mn-lt"/>
              </a:rPr>
              <a:t>EMB</a:t>
            </a:r>
            <a:r>
              <a:rPr lang="en-US" sz="1000" dirty="0">
                <a:latin typeface="+mn-lt"/>
              </a:rPr>
              <a:t>. Digital image. </a:t>
            </a:r>
            <a:r>
              <a:rPr lang="en-US" sz="1000" i="1" dirty="0">
                <a:latin typeface="+mn-lt"/>
              </a:rPr>
              <a:t>Types of 3D Printers or 3D Printing Technologies Overview</a:t>
            </a:r>
            <a:r>
              <a:rPr lang="en-US" sz="1000" dirty="0">
                <a:latin typeface="+mn-lt"/>
              </a:rPr>
              <a:t>. 3D Printing From Scratch, </a:t>
            </a:r>
            <a:r>
              <a:rPr lang="en-US" sz="1000" dirty="0" err="1">
                <a:latin typeface="+mn-lt"/>
              </a:rPr>
              <a:t>n.d.</a:t>
            </a:r>
            <a:r>
              <a:rPr lang="en-US" sz="1000" dirty="0">
                <a:latin typeface="+mn-lt"/>
              </a:rPr>
              <a:t> Web. 08 Dec. 2016. &lt;http://3dprintingfromscratch.com/common/types-of-3d-printers-or-3d-printing-technologies-overview/#ebm&gt;. </a:t>
            </a:r>
            <a:endParaRPr lang="en" sz="1000" dirty="0">
              <a:latin typeface="+mn-lt"/>
            </a:endParaRPr>
          </a:p>
          <a:p>
            <a:endParaRPr lang="en-US" b="1" dirty="0"/>
          </a:p>
        </p:txBody>
      </p:sp>
      <p:sp>
        <p:nvSpPr>
          <p:cNvPr id="95" name="Shape 95"/>
          <p:cNvSpPr txBox="1">
            <a:spLocks noGrp="1"/>
          </p:cNvSpPr>
          <p:nvPr>
            <p:ph type="title"/>
          </p:nvPr>
        </p:nvSpPr>
        <p:spPr/>
        <p:txBody>
          <a:bodyPr/>
          <a:lstStyle/>
          <a:p>
            <a:pPr lvl="0"/>
            <a:r>
              <a:rPr lang="en" dirty="0" smtClean="0"/>
              <a:t>EBM (Electronic Beam Melting)</a:t>
            </a:r>
            <a:endParaRPr lang="e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Shape 103"/>
          <p:cNvSpPr txBox="1">
            <a:spLocks noGrp="1"/>
          </p:cNvSpPr>
          <p:nvPr>
            <p:ph idx="1"/>
          </p:nvPr>
        </p:nvSpPr>
        <p:spPr/>
        <p:txBody>
          <a:bodyPr/>
          <a:lstStyle/>
          <a:p>
            <a:pPr lvl="0"/>
            <a:r>
              <a:rPr lang="en" smtClean="0"/>
              <a:t>SLA but upside down</a:t>
            </a:r>
          </a:p>
          <a:p>
            <a:pPr lvl="0"/>
            <a:r>
              <a:rPr lang="en" smtClean="0"/>
              <a:t>Infinite print Z height</a:t>
            </a:r>
            <a:endParaRPr lang="en" dirty="0"/>
          </a:p>
        </p:txBody>
      </p:sp>
      <p:pic>
        <p:nvPicPr>
          <p:cNvPr id="104" name="Shape 104" title="DLP Printing"/>
          <p:cNvPicPr preferRelativeResize="0"/>
          <p:nvPr/>
        </p:nvPicPr>
        <p:blipFill rotWithShape="1">
          <a:blip r:embed="rId3">
            <a:alphaModFix/>
          </a:blip>
          <a:srcRect l="5594" r="19182"/>
          <a:stretch/>
        </p:blipFill>
        <p:spPr>
          <a:xfrm>
            <a:off x="3339315" y="664200"/>
            <a:ext cx="4892722" cy="3322805"/>
          </a:xfrm>
          <a:prstGeom prst="rect">
            <a:avLst/>
          </a:prstGeom>
          <a:noFill/>
          <a:ln>
            <a:noFill/>
          </a:ln>
        </p:spPr>
      </p:pic>
      <p:sp>
        <p:nvSpPr>
          <p:cNvPr id="2" name="TextBox 1"/>
          <p:cNvSpPr txBox="1"/>
          <p:nvPr/>
        </p:nvSpPr>
        <p:spPr>
          <a:xfrm>
            <a:off x="97971" y="4632723"/>
            <a:ext cx="8972550" cy="553998"/>
          </a:xfrm>
          <a:prstGeom prst="rect">
            <a:avLst/>
          </a:prstGeom>
          <a:noFill/>
        </p:spPr>
        <p:txBody>
          <a:bodyPr wrap="square" rtlCol="0">
            <a:spAutoFit/>
          </a:bodyPr>
          <a:lstStyle/>
          <a:p>
            <a:pPr lvl="0"/>
            <a:r>
              <a:rPr lang="en-US" sz="1000" i="1" dirty="0">
                <a:latin typeface="+mn-lt"/>
              </a:rPr>
              <a:t>DLP</a:t>
            </a:r>
            <a:r>
              <a:rPr lang="en-US" sz="1000" dirty="0">
                <a:latin typeface="+mn-lt"/>
              </a:rPr>
              <a:t>. Digital image. </a:t>
            </a:r>
            <a:r>
              <a:rPr lang="en-US" sz="1000" i="1" dirty="0">
                <a:latin typeface="+mn-lt"/>
              </a:rPr>
              <a:t>The Free Beginner’s Guide</a:t>
            </a:r>
            <a:r>
              <a:rPr lang="en-US" sz="1000" dirty="0">
                <a:latin typeface="+mn-lt"/>
              </a:rPr>
              <a:t>. 3D Printing Industry, </a:t>
            </a:r>
            <a:r>
              <a:rPr lang="en-US" sz="1000" dirty="0" err="1">
                <a:latin typeface="+mn-lt"/>
              </a:rPr>
              <a:t>n.d.</a:t>
            </a:r>
            <a:r>
              <a:rPr lang="en-US" sz="1000" dirty="0">
                <a:latin typeface="+mn-lt"/>
              </a:rPr>
              <a:t> Web. 08 Dec. 2016. &lt;https://3dprintingindustry.com/3d-printing-basics-free-beginners-guide/processes/&gt;. </a:t>
            </a:r>
            <a:endParaRPr lang="en" sz="1000" dirty="0">
              <a:latin typeface="+mn-lt"/>
            </a:endParaRPr>
          </a:p>
          <a:p>
            <a:endParaRPr lang="en-US" sz="1000" dirty="0">
              <a:latin typeface="+mn-lt"/>
            </a:endParaRPr>
          </a:p>
        </p:txBody>
      </p:sp>
      <p:sp>
        <p:nvSpPr>
          <p:cNvPr id="102" name="Shape 102"/>
          <p:cNvSpPr txBox="1">
            <a:spLocks noGrp="1"/>
          </p:cNvSpPr>
          <p:nvPr>
            <p:ph type="title"/>
          </p:nvPr>
        </p:nvSpPr>
        <p:spPr/>
        <p:txBody>
          <a:bodyPr/>
          <a:lstStyle/>
          <a:p>
            <a:pPr lvl="0"/>
            <a:r>
              <a:rPr lang="en" smtClean="0"/>
              <a:t>DLP PRinting</a:t>
            </a:r>
            <a:endParaRPr lang="en"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34231" y="1447800"/>
            <a:ext cx="4340348" cy="2910580"/>
          </a:xfrm>
        </p:spPr>
        <p:txBody>
          <a:bodyPr>
            <a:normAutofit/>
          </a:bodyPr>
          <a:lstStyle/>
          <a:p>
            <a:r>
              <a:rPr lang="en-US" dirty="0"/>
              <a:t>Orange Maker's Helios One prints in a spiral, as opposed to layer by layer, making the entire process more </a:t>
            </a:r>
            <a:r>
              <a:rPr lang="en-US" dirty="0" smtClean="0"/>
              <a:t>efficient</a:t>
            </a:r>
          </a:p>
          <a:p>
            <a:r>
              <a:rPr lang="en-US" dirty="0" smtClean="0">
                <a:hlinkClick r:id="rId3"/>
              </a:rPr>
              <a:t>Watch the video here</a:t>
            </a:r>
            <a:r>
              <a:rPr lang="en-US" dirty="0"/>
              <a:t/>
            </a:r>
            <a:br>
              <a:rPr lang="en-US" dirty="0"/>
            </a:br>
            <a:r>
              <a:rPr lang="en-US" dirty="0"/>
              <a:t/>
            </a:r>
            <a:br>
              <a:rPr lang="en-US" dirty="0"/>
            </a:br>
            <a:r>
              <a:rPr lang="en-US" dirty="0"/>
              <a:t/>
            </a:r>
            <a:br>
              <a:rPr lang="en-US" dirty="0"/>
            </a:br>
            <a:endParaRPr lang="en-US" dirty="0"/>
          </a:p>
        </p:txBody>
      </p:sp>
      <p:pic>
        <p:nvPicPr>
          <p:cNvPr id="4" name="Shape 110" title="Orange Maker's Helios One"/>
          <p:cNvPicPr preferRelativeResize="0"/>
          <p:nvPr/>
        </p:nvPicPr>
        <p:blipFill rotWithShape="1">
          <a:blip r:embed="rId4">
            <a:alphaModFix/>
          </a:blip>
          <a:srcRect l="15155" r="16424"/>
          <a:stretch/>
        </p:blipFill>
        <p:spPr>
          <a:xfrm>
            <a:off x="355920" y="1235878"/>
            <a:ext cx="4178311" cy="3511382"/>
          </a:xfrm>
          <a:prstGeom prst="rect">
            <a:avLst/>
          </a:prstGeom>
          <a:noFill/>
          <a:ln>
            <a:noFill/>
          </a:ln>
        </p:spPr>
      </p:pic>
      <p:sp>
        <p:nvSpPr>
          <p:cNvPr id="5" name="TextBox 4"/>
          <p:cNvSpPr txBox="1"/>
          <p:nvPr/>
        </p:nvSpPr>
        <p:spPr>
          <a:xfrm>
            <a:off x="4534231" y="4041321"/>
            <a:ext cx="4511798" cy="707886"/>
          </a:xfrm>
          <a:prstGeom prst="rect">
            <a:avLst/>
          </a:prstGeom>
          <a:noFill/>
        </p:spPr>
        <p:txBody>
          <a:bodyPr wrap="square" rtlCol="0">
            <a:spAutoFit/>
          </a:bodyPr>
          <a:lstStyle/>
          <a:p>
            <a:pPr lvl="0"/>
            <a:r>
              <a:rPr lang="en-US" sz="1000" i="1" dirty="0">
                <a:latin typeface="+mn-lt"/>
              </a:rPr>
              <a:t>Helios One 3D Printer</a:t>
            </a:r>
            <a:r>
              <a:rPr lang="en-US" sz="1000" dirty="0">
                <a:latin typeface="+mn-lt"/>
              </a:rPr>
              <a:t>. Digital image. </a:t>
            </a:r>
            <a:r>
              <a:rPr lang="en-US" sz="1000" i="1" dirty="0">
                <a:latin typeface="+mn-lt"/>
              </a:rPr>
              <a:t>Coming in 2015: A Faster, Sharper Way to 3D Print</a:t>
            </a:r>
            <a:r>
              <a:rPr lang="en-US" sz="1000" dirty="0">
                <a:latin typeface="+mn-lt"/>
              </a:rPr>
              <a:t>. Smithsonian, 21 July 2014. Web. 08 Dec. 2016. &lt;http://www.smithsonianmag.com/innovation/coming-2015-faster-sharper-way-3d-print-180952090/&gt;. </a:t>
            </a:r>
            <a:endParaRPr lang="en" sz="1000" dirty="0">
              <a:latin typeface="+mn-lt"/>
            </a:endParaRPr>
          </a:p>
        </p:txBody>
      </p:sp>
      <p:sp>
        <p:nvSpPr>
          <p:cNvPr id="2" name="Title 1"/>
          <p:cNvSpPr>
            <a:spLocks noGrp="1"/>
          </p:cNvSpPr>
          <p:nvPr>
            <p:ph type="title"/>
          </p:nvPr>
        </p:nvSpPr>
        <p:spPr/>
        <p:txBody>
          <a:bodyPr>
            <a:normAutofit/>
          </a:bodyPr>
          <a:lstStyle/>
          <a:p>
            <a:r>
              <a:rPr lang="en-US" dirty="0" smtClean="0"/>
              <a:t>Orange Maker’s Helios One</a:t>
            </a:r>
            <a:endParaRPr lang="en-US" dirty="0"/>
          </a:p>
        </p:txBody>
      </p:sp>
    </p:spTree>
    <p:extLst>
      <p:ext uri="{BB962C8B-B14F-4D97-AF65-F5344CB8AC3E}">
        <p14:creationId xmlns:p14="http://schemas.microsoft.com/office/powerpoint/2010/main" val="33645568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766</TotalTime>
  <Words>772</Words>
  <Application>Microsoft Office PowerPoint</Application>
  <PresentationFormat>On-screen Show (16:9)</PresentationFormat>
  <Paragraphs>59</Paragraphs>
  <Slides>15</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 Light</vt:lpstr>
      <vt:lpstr>Arial</vt:lpstr>
      <vt:lpstr>Calibri</vt:lpstr>
      <vt:lpstr>Verdana</vt:lpstr>
      <vt:lpstr>Source Code Pro</vt:lpstr>
      <vt:lpstr>Office Theme</vt:lpstr>
      <vt:lpstr>3D Printing!</vt:lpstr>
      <vt:lpstr>What are the origins of 3D Printing?</vt:lpstr>
      <vt:lpstr>Stereolithography (SLA)</vt:lpstr>
      <vt:lpstr>Printing Techniques </vt:lpstr>
      <vt:lpstr>FDM Printers</vt:lpstr>
      <vt:lpstr>SLS Printers</vt:lpstr>
      <vt:lpstr>EBM (Electronic Beam Melting)</vt:lpstr>
      <vt:lpstr>DLP PRinting</vt:lpstr>
      <vt:lpstr>Orange Maker’s Helios One</vt:lpstr>
      <vt:lpstr>How to Print Faster</vt:lpstr>
      <vt:lpstr>SLAbot</vt:lpstr>
      <vt:lpstr>Getting Robotic</vt:lpstr>
      <vt:lpstr>Big scale prints</vt:lpstr>
      <vt:lpstr>Scientists develop a new form of 3D printing that  uses ultrasound to 3D print composite materials </vt:lpstr>
      <vt:lpstr>4D Printing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3D Printing!</dc:title>
  <dc:creator>Vernie, Morgan</dc:creator>
  <cp:lastModifiedBy>Dubow, Danielle</cp:lastModifiedBy>
  <cp:revision>19</cp:revision>
  <dcterms:modified xsi:type="dcterms:W3CDTF">2017-01-06T16:12:58Z</dcterms:modified>
</cp:coreProperties>
</file>